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0" r:id="rId2"/>
    <p:sldMasterId id="2147483675" r:id="rId3"/>
  </p:sldMasterIdLst>
  <p:notesMasterIdLst>
    <p:notesMasterId r:id="rId24"/>
  </p:notesMasterIdLst>
  <p:sldIdLst>
    <p:sldId id="277" r:id="rId4"/>
    <p:sldId id="365" r:id="rId5"/>
    <p:sldId id="346" r:id="rId6"/>
    <p:sldId id="332" r:id="rId7"/>
    <p:sldId id="352" r:id="rId8"/>
    <p:sldId id="353" r:id="rId9"/>
    <p:sldId id="357" r:id="rId10"/>
    <p:sldId id="337" r:id="rId11"/>
    <p:sldId id="354" r:id="rId12"/>
    <p:sldId id="359" r:id="rId13"/>
    <p:sldId id="355" r:id="rId14"/>
    <p:sldId id="356" r:id="rId15"/>
    <p:sldId id="343" r:id="rId16"/>
    <p:sldId id="345" r:id="rId17"/>
    <p:sldId id="366" r:id="rId18"/>
    <p:sldId id="344" r:id="rId19"/>
    <p:sldId id="362" r:id="rId20"/>
    <p:sldId id="364" r:id="rId21"/>
    <p:sldId id="339" r:id="rId22"/>
    <p:sldId id="333" r:id="rId23"/>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425"/>
    <p:restoredTop sz="78161"/>
  </p:normalViewPr>
  <p:slideViewPr>
    <p:cSldViewPr snapToGrid="0" snapToObjects="1">
      <p:cViewPr varScale="1">
        <p:scale>
          <a:sx n="88" d="100"/>
          <a:sy n="88" d="100"/>
        </p:scale>
        <p:origin x="880" y="19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E2FF5C8E-31BB-484D-977C-E74F6E84D8AE}" type="datetimeFigureOut">
              <a:rPr lang="en-US"/>
              <a:pPr>
                <a:defRPr/>
              </a:pPr>
              <a:t>11/8/21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3531F173-28F2-4CAD-BEDD-4B159798E2C0}"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5363"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19C7297-1F26-4ED5-8527-4A912F723C93}" type="slidenum">
              <a:rPr lang="en-US" altLang="en-US"/>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MFA Process</a:t>
            </a:r>
          </a:p>
        </p:txBody>
      </p:sp>
      <p:sp>
        <p:nvSpPr>
          <p:cNvPr id="35843"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76DEB67-3C29-4F7E-8CE8-3C37C3B69318}" type="slidenum">
              <a:rPr lang="en-US" altLang="en-US"/>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BULLETS NEED UPDATED</a:t>
            </a:r>
          </a:p>
          <a:p>
            <a:pPr eaLnBrk="1" hangingPunct="1">
              <a:spcBef>
                <a:spcPct val="0"/>
              </a:spcBef>
            </a:pPr>
            <a:endParaRPr lang="en-US" altLang="en-US"/>
          </a:p>
        </p:txBody>
      </p:sp>
      <p:sp>
        <p:nvSpPr>
          <p:cNvPr id="37891"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87E5D18-83B3-495D-8825-C4C46C435A50}" type="slidenum">
              <a:rPr lang="en-US" altLang="en-US"/>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BULLETS NEED UPDATED</a:t>
            </a:r>
          </a:p>
        </p:txBody>
      </p:sp>
      <p:sp>
        <p:nvSpPr>
          <p:cNvPr id="39939"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8B23FCF-DF81-4F27-BE6C-72A426188990}" type="slidenum">
              <a:rPr lang="en-US" altLang="en-US"/>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Security Policy Framework – have you invested the time and the effort to truly develop a blueprint and plan to help your organization navigate security?</a:t>
            </a:r>
          </a:p>
          <a:p>
            <a:r>
              <a:rPr lang="en-US" altLang="en-US"/>
              <a:t> </a:t>
            </a:r>
          </a:p>
          <a:p>
            <a:r>
              <a:rPr lang="en-US" altLang="en-US"/>
              <a:t>End User Education – Do you have a formal and frequent training process in place? Scammers are hitting both email and text of employees. Ensuring your end users are confident in how to avoid these risky scams is so important!</a:t>
            </a:r>
          </a:p>
          <a:p>
            <a:r>
              <a:rPr lang="en-US" altLang="en-US"/>
              <a:t> </a:t>
            </a:r>
          </a:p>
          <a:p>
            <a:r>
              <a:rPr lang="en-US" altLang="en-US"/>
              <a:t>Cyber security insurance – Did you know that 60 percent of companies go out of business within six months of experiencing a cyberattack? We certainly can’t help you with cyber-insurance but we recommend you are investing here.</a:t>
            </a:r>
          </a:p>
          <a:p>
            <a:r>
              <a:rPr lang="en-US" altLang="en-US"/>
              <a:t> </a:t>
            </a:r>
          </a:p>
          <a:p>
            <a:r>
              <a:rPr lang="en-US" altLang="en-US"/>
              <a:t>Annual Security testing – How confident are you in the stack you have architected? Are you testing and measuring its success?</a:t>
            </a:r>
          </a:p>
          <a:p>
            <a:pPr eaLnBrk="1" hangingPunct="1">
              <a:spcBef>
                <a:spcPct val="0"/>
              </a:spcBef>
            </a:pPr>
            <a:endParaRPr lang="en-US" altLang="en-US"/>
          </a:p>
        </p:txBody>
      </p:sp>
      <p:sp>
        <p:nvSpPr>
          <p:cNvPr id="41987"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6F2FF0F-16B7-48C8-BE53-935A413F7A3F}" type="slidenum">
              <a:rPr lang="en-US" altLang="en-US"/>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8"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TITLE SLIDE – OPTION 3</a:t>
            </a:r>
          </a:p>
          <a:p>
            <a:pPr eaLnBrk="1" hangingPunct="1">
              <a:spcBef>
                <a:spcPct val="0"/>
              </a:spcBef>
            </a:pPr>
            <a:endParaRPr lang="en-US" altLang="en-US"/>
          </a:p>
        </p:txBody>
      </p:sp>
      <p:sp>
        <p:nvSpPr>
          <p:cNvPr id="60419"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338774D-927F-460D-BC4A-C43DD3AEC429}" type="slidenum">
              <a:rPr lang="en-US" altLang="en-US"/>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a:t>
            </a:r>
            <a:r>
              <a:rPr lang="en-US" baseline="0" dirty="0"/>
              <a:t>, but not least: Focus on IP Pathways branded and created products and services</a:t>
            </a:r>
          </a:p>
          <a:p>
            <a:pPr marL="171450" indent="-171450">
              <a:buFontTx/>
              <a:buChar char="-"/>
            </a:pPr>
            <a:r>
              <a:rPr lang="en-US" baseline="0" dirty="0"/>
              <a:t>Decrease reliance on vendors</a:t>
            </a:r>
          </a:p>
          <a:p>
            <a:pPr marL="171450" indent="-171450">
              <a:buFontTx/>
              <a:buChar char="-"/>
            </a:pPr>
            <a:r>
              <a:rPr lang="en-US" baseline="0" dirty="0"/>
              <a:t>Our products tailored to our customers</a:t>
            </a:r>
          </a:p>
          <a:p>
            <a:pPr marL="171450" indent="-171450">
              <a:buFontTx/>
              <a:buChar char="-"/>
            </a:pPr>
            <a:r>
              <a:rPr lang="en-US" baseline="0" dirty="0"/>
              <a:t>Flexible offerings powered by our data centers and teams</a:t>
            </a:r>
          </a:p>
          <a:p>
            <a:pPr marL="171450" indent="-171450">
              <a:buFontTx/>
              <a:buChar char="-"/>
            </a:pPr>
            <a:r>
              <a:rPr lang="en-US" baseline="0" dirty="0"/>
              <a:t>Build upon our </a:t>
            </a:r>
            <a:r>
              <a:rPr lang="en-US" baseline="0" dirty="0" err="1"/>
              <a:t>AdaptiveCloud</a:t>
            </a:r>
            <a:r>
              <a:rPr lang="en-US" baseline="0" dirty="0"/>
              <a:t> platform</a:t>
            </a:r>
          </a:p>
          <a:p>
            <a:pPr marL="628650" lvl="1" indent="-171450">
              <a:buFontTx/>
              <a:buChar char="-"/>
            </a:pPr>
            <a:r>
              <a:rPr lang="en-US" baseline="0" dirty="0"/>
              <a:t>More features</a:t>
            </a:r>
          </a:p>
          <a:p>
            <a:pPr marL="628650" lvl="1" indent="-171450">
              <a:buFontTx/>
              <a:buChar char="-"/>
            </a:pPr>
            <a:r>
              <a:rPr lang="en-US" baseline="0" dirty="0"/>
              <a:t>More branding options</a:t>
            </a:r>
          </a:p>
          <a:p>
            <a:pPr marL="628650" lvl="1" indent="-171450">
              <a:buFontTx/>
              <a:buChar char="-"/>
            </a:pPr>
            <a:r>
              <a:rPr lang="en-US" baseline="0" dirty="0"/>
              <a:t>More geos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4699B6-3516-4CED-A34A-7D7F654ADF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50465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4035"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DB17D12-DDEE-4233-9B24-A7D223EEA982}" type="slidenum">
              <a:rPr lang="en-US" altLang="en-US"/>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endParaRPr lang="en-US" dirty="0"/>
          </a:p>
          <a:p>
            <a:pPr eaLnBrk="1" fontAlgn="auto" hangingPunct="1">
              <a:spcBef>
                <a:spcPts val="0"/>
              </a:spcBef>
              <a:spcAft>
                <a:spcPts val="0"/>
              </a:spcAft>
              <a:defRPr/>
            </a:pPr>
            <a:r>
              <a:rPr lang="en-US" b="1" dirty="0"/>
              <a:t>WORKING ON THIS</a:t>
            </a:r>
          </a:p>
          <a:p>
            <a:pPr eaLnBrk="1" fontAlgn="auto" hangingPunct="1">
              <a:spcBef>
                <a:spcPts val="0"/>
              </a:spcBef>
              <a:spcAft>
                <a:spcPts val="0"/>
              </a:spcAft>
              <a:defRPr/>
            </a:pPr>
            <a:r>
              <a:rPr lang="en-US" dirty="0"/>
              <a:t>Our purpose-built community cloud connects you with quickly deployable, highly scalable, robust and secure hosted Enterprise managed Cloud Services—all with endless uptime. Our AdaptiveCloud™ services leverage hybrid cloud to meet your specific needs. Your new-found agility accelerates time to market and frees up staff to focus on growing your business. We make sure your resources are optimized, your infrastructure keeps pace with innovation and you’re always positioned to respond quickly to competitive pressures.</a:t>
            </a:r>
          </a:p>
          <a:p>
            <a:pPr>
              <a:defRPr/>
            </a:pPr>
            <a:endParaRPr lang="en-US" dirty="0"/>
          </a:p>
          <a:p>
            <a:pPr>
              <a:defRPr/>
            </a:pPr>
            <a:r>
              <a:rPr lang="en-US" dirty="0"/>
              <a:t>Services:</a:t>
            </a:r>
          </a:p>
          <a:p>
            <a:pPr>
              <a:defRPr/>
            </a:pPr>
            <a:endParaRPr lang="en-US" dirty="0"/>
          </a:p>
          <a:p>
            <a:pPr marL="171450" indent="-171450">
              <a:buFont typeface="Arial" panose="020B0604020202020204" pitchFamily="34" charset="0"/>
              <a:buChar char="•"/>
              <a:defRPr/>
            </a:pPr>
            <a:r>
              <a:rPr lang="en-US" b="1" dirty="0"/>
              <a:t>Adaptive Cloud - </a:t>
            </a:r>
            <a:r>
              <a:rPr lang="en-US" dirty="0"/>
              <a:t>AdaptiveCloud™ Virtual Private Cloud (VPC) provides you with Enterprise Cloud resources on demand, when you need them. Our service is consumption-based so you’ll get a predictable level of compute and storage power and pay a predictable price.</a:t>
            </a:r>
          </a:p>
          <a:p>
            <a:pPr marL="171450" indent="-171450">
              <a:buFont typeface="Arial" panose="020B0604020202020204" pitchFamily="34" charset="0"/>
              <a:buChar char="•"/>
              <a:defRPr/>
            </a:pPr>
            <a:endParaRPr lang="en-US" dirty="0"/>
          </a:p>
          <a:p>
            <a:pPr marL="171450" indent="-171450">
              <a:buFont typeface="Arial" panose="020B0604020202020204" pitchFamily="34" charset="0"/>
              <a:buChar char="•"/>
              <a:defRPr/>
            </a:pPr>
            <a:r>
              <a:rPr lang="en-US" b="1" dirty="0"/>
              <a:t>Storage-as-a-service - </a:t>
            </a:r>
            <a:r>
              <a:rPr lang="en-US" dirty="0"/>
              <a:t>Storage-as-a-Service (</a:t>
            </a:r>
            <a:r>
              <a:rPr lang="en-US" dirty="0" err="1"/>
              <a:t>STaaS</a:t>
            </a:r>
            <a:r>
              <a:rPr lang="en-US" dirty="0"/>
              <a:t>) provides you with an economical option for deploying Enterprise Cloud Storage to support high-performance, business-critical applications while gaining efficiencies, including deduplication and compression. Get a predictable level of service and guaranteed performance (IOPs) options with easy-to-budget all-inclusive pricing.</a:t>
            </a:r>
          </a:p>
          <a:p>
            <a:pPr marL="171450" indent="-171450">
              <a:buFont typeface="Arial" panose="020B0604020202020204" pitchFamily="34" charset="0"/>
              <a:buChar char="•"/>
              <a:defRPr/>
            </a:pPr>
            <a:endParaRPr lang="en-US" dirty="0"/>
          </a:p>
          <a:p>
            <a:pPr marL="171450" indent="-171450">
              <a:buFont typeface="Arial" panose="020B0604020202020204" pitchFamily="34" charset="0"/>
              <a:buChar char="•"/>
              <a:defRPr/>
            </a:pPr>
            <a:r>
              <a:rPr lang="en-US" b="1" dirty="0"/>
              <a:t>Compute-as-a-service - </a:t>
            </a:r>
            <a:r>
              <a:rPr lang="en-US" dirty="0"/>
              <a:t>Compute as a Service (CaaS) provides you with Enterprise Cloud dedicated compute power for high-performance, business-critical applications. Our service offers bare-metal speeds, predictability, and scalability at an extremely affordable price.</a:t>
            </a:r>
          </a:p>
          <a:p>
            <a:pPr marL="171450" indent="-171450">
              <a:buFont typeface="Arial" panose="020B0604020202020204" pitchFamily="34" charset="0"/>
              <a:buChar char="•"/>
              <a:defRPr/>
            </a:pPr>
            <a:endParaRPr lang="en-US" dirty="0"/>
          </a:p>
          <a:p>
            <a:pPr marL="171450" indent="-171450">
              <a:buFont typeface="Arial" panose="020B0604020202020204" pitchFamily="34" charset="0"/>
              <a:buChar char="•"/>
              <a:defRPr/>
            </a:pPr>
            <a:r>
              <a:rPr lang="en-US" b="1" dirty="0"/>
              <a:t>Disaster Recovery Compute-as-a-service - </a:t>
            </a:r>
            <a:r>
              <a:rPr lang="en-US" dirty="0"/>
              <a:t>Disaster Recovery Compute-as-a-Service (</a:t>
            </a:r>
            <a:r>
              <a:rPr lang="en-US" dirty="0" err="1"/>
              <a:t>DRCaaS</a:t>
            </a:r>
            <a:r>
              <a:rPr lang="en-US" dirty="0"/>
              <a:t>) provides Enterprise Cloud Compute power for disaster recovery and business continuity. Grow with confidence knowing you’re prepared for anything.</a:t>
            </a:r>
          </a:p>
          <a:p>
            <a:pPr marL="171450" indent="-171450">
              <a:buFont typeface="Arial" panose="020B0604020202020204" pitchFamily="34" charset="0"/>
              <a:buChar char="•"/>
              <a:defRPr/>
            </a:pPr>
            <a:endParaRPr lang="en-US" b="1" dirty="0"/>
          </a:p>
          <a:p>
            <a:pPr marL="171450" indent="-171450">
              <a:buFont typeface="Arial" panose="020B0604020202020204" pitchFamily="34" charset="0"/>
              <a:buChar char="•"/>
              <a:defRPr/>
            </a:pPr>
            <a:r>
              <a:rPr lang="en-US" b="1" dirty="0"/>
              <a:t>Storage Replication-as-a-service for NetApp - </a:t>
            </a:r>
            <a:r>
              <a:rPr lang="en-US" dirty="0"/>
              <a:t>provides NetApp FAS 7-Mode and </a:t>
            </a:r>
            <a:r>
              <a:rPr lang="en-US" dirty="0" err="1"/>
              <a:t>cDOT</a:t>
            </a:r>
            <a:r>
              <a:rPr lang="en-US" dirty="0"/>
              <a:t>—economically advantageous options for replicating mission-critical data offsite. Replication from your NetApp FAS 7-Mode or </a:t>
            </a:r>
            <a:r>
              <a:rPr lang="en-US" dirty="0" err="1"/>
              <a:t>cDOT</a:t>
            </a:r>
            <a:r>
              <a:rPr lang="en-US" dirty="0"/>
              <a:t> storage system is configured to our cloud-based NetApp FAS storage system using </a:t>
            </a:r>
            <a:r>
              <a:rPr lang="en-US" dirty="0" err="1"/>
              <a:t>SnapMirror</a:t>
            </a:r>
            <a:r>
              <a:rPr lang="en-US" dirty="0"/>
              <a:t>® or </a:t>
            </a:r>
            <a:r>
              <a:rPr lang="en-US" dirty="0" err="1"/>
              <a:t>SnapVault</a:t>
            </a:r>
            <a:r>
              <a:rPr lang="en-US" dirty="0"/>
              <a:t>® NetApp software. This gives you a consistent level of service for a price that’s easy to budget. Connectivity can be via the Internet or a private circuit. </a:t>
            </a:r>
          </a:p>
          <a:p>
            <a:pPr marL="171450" indent="-171450">
              <a:buFont typeface="Arial" panose="020B0604020202020204" pitchFamily="34" charset="0"/>
              <a:buChar char="•"/>
              <a:defRPr/>
            </a:pPr>
            <a:endParaRPr lang="en-US" b="1" dirty="0"/>
          </a:p>
          <a:p>
            <a:pPr marL="171450" indent="-171450">
              <a:buFont typeface="Arial" panose="020B0604020202020204" pitchFamily="34" charset="0"/>
              <a:buChar char="•"/>
              <a:defRPr/>
            </a:pPr>
            <a:r>
              <a:rPr lang="en-US" b="1" dirty="0"/>
              <a:t>Storage Vault-as-a-service for </a:t>
            </a:r>
            <a:r>
              <a:rPr lang="en-US" b="1" dirty="0" err="1"/>
              <a:t>NeApp</a:t>
            </a:r>
            <a:r>
              <a:rPr lang="en-US" b="1" dirty="0"/>
              <a:t> - </a:t>
            </a:r>
            <a:r>
              <a:rPr lang="en-US" dirty="0"/>
              <a:t>provides NetApp FAS 7-Mode and </a:t>
            </a:r>
            <a:r>
              <a:rPr lang="en-US" dirty="0" err="1"/>
              <a:t>cDOT</a:t>
            </a:r>
            <a:r>
              <a:rPr lang="en-US" dirty="0"/>
              <a:t> users with an easy, affordable way to replicate data offsite for long-term retention. Replication from your NetApp FAS 7-Mode or </a:t>
            </a:r>
            <a:r>
              <a:rPr lang="en-US" dirty="0" err="1"/>
              <a:t>cDOT</a:t>
            </a:r>
            <a:r>
              <a:rPr lang="en-US" dirty="0"/>
              <a:t> storage system is configured to our cloud-based NetApp FAS storage system using </a:t>
            </a:r>
            <a:r>
              <a:rPr lang="en-US" dirty="0" err="1"/>
              <a:t>SnapVault</a:t>
            </a:r>
            <a:r>
              <a:rPr lang="en-US" dirty="0"/>
              <a:t>® NetApp software. Gain a consistent level of service for a predictable cost. Connect via the Internet or a private circuit.</a:t>
            </a:r>
          </a:p>
          <a:p>
            <a:pPr marL="171450" indent="-171450">
              <a:buFont typeface="Arial" panose="020B0604020202020204" pitchFamily="34" charset="0"/>
              <a:buChar char="•"/>
              <a:defRPr/>
            </a:pPr>
            <a:endParaRPr lang="en-US" dirty="0"/>
          </a:p>
          <a:p>
            <a:pPr marL="171450" indent="-171450">
              <a:buFont typeface="Arial" panose="020B0604020202020204" pitchFamily="34" charset="0"/>
              <a:buChar char="•"/>
              <a:defRPr/>
            </a:pPr>
            <a:r>
              <a:rPr lang="en-US" b="1" dirty="0"/>
              <a:t>Cloud Backup Using Veeam Cloud Connect – </a:t>
            </a:r>
            <a:r>
              <a:rPr lang="en-US" dirty="0"/>
              <a:t>Whether you need a main repository for your backups, additional bursts of capacity if your local repository is full, or an offsite copy for compliance or longer-term retention—we’ve got your covered, delivering a consistent level of service at a predictable price. We keep things secure with data encryption in flight, plus offer advanced features, such as WAN acceleration and deduplication.</a:t>
            </a:r>
            <a:endParaRPr lang="en-US" b="1" dirty="0"/>
          </a:p>
          <a:p>
            <a:pPr marL="171450" indent="-171450">
              <a:buFont typeface="Arial" panose="020B0604020202020204" pitchFamily="34" charset="0"/>
              <a:buChar char="•"/>
              <a:defRPr/>
            </a:pPr>
            <a:endParaRPr lang="en-US" b="1" dirty="0"/>
          </a:p>
          <a:p>
            <a:pPr marL="171450" indent="-171450">
              <a:buFont typeface="Arial" panose="020B0604020202020204" pitchFamily="34" charset="0"/>
              <a:buChar char="•"/>
              <a:defRPr/>
            </a:pPr>
            <a:r>
              <a:rPr lang="en-US" b="1" dirty="0"/>
              <a:t>Desktop-as-a-service – </a:t>
            </a:r>
            <a:r>
              <a:rPr lang="en-US" dirty="0"/>
              <a:t>provides hosted virtual VMware Horizon View® desktops and applications in the cloud so your users can access their personalized desktop from any device, anywhere, at any time—taking productivity to a whole new level. Desktops are provided as a cloud service so you get a fully-managed infrastructure, complete with industry compliant security, without the cost and complexity of deploying and managing virtual desktops onsite.</a:t>
            </a:r>
            <a:endParaRPr lang="en-US" b="1" dirty="0"/>
          </a:p>
          <a:p>
            <a:pPr marL="171450" indent="-171450">
              <a:buFont typeface="Arial" panose="020B0604020202020204" pitchFamily="34" charset="0"/>
              <a:buChar char="•"/>
              <a:defRPr/>
            </a:pPr>
            <a:endParaRPr lang="en-US" b="1" dirty="0"/>
          </a:p>
          <a:p>
            <a:pPr marL="171450" indent="-171450">
              <a:buFont typeface="Arial" panose="020B0604020202020204" pitchFamily="34" charset="0"/>
              <a:buChar char="•"/>
              <a:defRPr/>
            </a:pPr>
            <a:r>
              <a:rPr lang="en-US" b="1" dirty="0"/>
              <a:t>Intelligent Monitoring Services - </a:t>
            </a:r>
            <a:r>
              <a:rPr lang="en-US" dirty="0"/>
              <a:t>proactively monitors the health of your systems, allowing you to address minor issues before they escalate into big problems that disrupt your business. Gain peace of mind knowing your critical systems are continuously monitored 24x7x365, without any capital costs or dedicated staff. </a:t>
            </a:r>
          </a:p>
          <a:p>
            <a:pPr marL="171450" indent="-171450">
              <a:buFont typeface="Arial" panose="020B0604020202020204" pitchFamily="34" charset="0"/>
              <a:buChar char="•"/>
              <a:defRPr/>
            </a:pPr>
            <a:endParaRPr lang="en-US" b="1" dirty="0"/>
          </a:p>
          <a:p>
            <a:pPr marL="171450" indent="-171450">
              <a:buFont typeface="Arial" panose="020B0604020202020204" pitchFamily="34" charset="0"/>
              <a:buChar char="•"/>
              <a:defRPr/>
            </a:pPr>
            <a:r>
              <a:rPr lang="en-US" b="1" dirty="0"/>
              <a:t>Office 365 - </a:t>
            </a:r>
            <a:r>
              <a:rPr lang="en-US" dirty="0"/>
              <a:t>Office 365 support lets you take advantage of Office 365’s robust security, 24×7 accessibility and increased user productivity—without the hassle of buying and managing it. We do it for you using a consumption-based model that’s simple and cost-effective. You only pay per user, per month and receive comprehensive, turnkey service.</a:t>
            </a:r>
            <a:endParaRPr lang="en-US" b="1" dirty="0"/>
          </a:p>
          <a:p>
            <a:pPr marL="171450" indent="-171450">
              <a:buFont typeface="Arial" panose="020B0604020202020204" pitchFamily="34" charset="0"/>
              <a:buChar char="•"/>
              <a:defRPr/>
            </a:pPr>
            <a:endParaRPr lang="en-US" b="1" dirty="0"/>
          </a:p>
          <a:p>
            <a:pPr>
              <a:defRPr/>
            </a:pPr>
            <a:endParaRPr lang="en-US" dirty="0"/>
          </a:p>
        </p:txBody>
      </p:sp>
      <p:sp>
        <p:nvSpPr>
          <p:cNvPr id="46083"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4986ECF-2D2D-4C40-BF3D-7A6966598A98}" type="slidenum">
              <a:rPr lang="en-US" altLang="en-US"/>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6"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Option 2</a:t>
            </a:r>
          </a:p>
        </p:txBody>
      </p:sp>
      <p:sp>
        <p:nvSpPr>
          <p:cNvPr id="62467"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7F9CFE2-9E5D-41D1-A7FE-84B0FBB3F952}" type="slidenum">
              <a:rPr lang="en-US" altLang="en-US"/>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0179"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BE92B04-AE0A-4205-B7C5-835D89C7F1F6}" type="slidenum">
              <a:rPr lang="en-US" altLang="en-US"/>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BFCF7-DBAE-4171-B664-49A31DA528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8706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9459"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448EAC9-2344-4359-A5A1-0291F88FAB10}"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Add Air Gap / Immutable  to Backup</a:t>
            </a:r>
          </a:p>
        </p:txBody>
      </p:sp>
      <p:sp>
        <p:nvSpPr>
          <p:cNvPr id="21507"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608E830-21BE-410D-95E3-790B8CE680EF}" type="slidenum">
              <a:rPr lang="en-US" altLang="en-US"/>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BULLETS NEED UPDATED</a:t>
            </a:r>
          </a:p>
          <a:p>
            <a:pPr eaLnBrk="1" hangingPunct="1">
              <a:spcBef>
                <a:spcPct val="0"/>
              </a:spcBef>
            </a:pPr>
            <a:endParaRPr lang="en-US" altLang="en-US"/>
          </a:p>
        </p:txBody>
      </p:sp>
      <p:sp>
        <p:nvSpPr>
          <p:cNvPr id="23555"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FC75FE5-C9E5-4F33-B45E-11B59999047F}" type="slidenum">
              <a:rPr lang="en-US" altLang="en-US"/>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BULLETS NEED UPDATED</a:t>
            </a:r>
          </a:p>
          <a:p>
            <a:pPr eaLnBrk="1" hangingPunct="1">
              <a:spcBef>
                <a:spcPct val="0"/>
              </a:spcBef>
            </a:pPr>
            <a:endParaRPr lang="en-US" altLang="en-US" dirty="0"/>
          </a:p>
        </p:txBody>
      </p:sp>
      <p:sp>
        <p:nvSpPr>
          <p:cNvPr id="25603"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2527EA2-9A54-4C1D-9A25-56BDAD078338}" type="slidenum">
              <a:rPr lang="en-US" altLang="en-US"/>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Air gap – Immutable Backup</a:t>
            </a:r>
          </a:p>
        </p:txBody>
      </p:sp>
      <p:sp>
        <p:nvSpPr>
          <p:cNvPr id="27651"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917CE1D-9101-453D-8BD2-89F3DC47B6F5}" type="slidenum">
              <a:rPr lang="en-US" altLang="en-US"/>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DMACC Case Study</a:t>
            </a:r>
          </a:p>
        </p:txBody>
      </p:sp>
      <p:sp>
        <p:nvSpPr>
          <p:cNvPr id="29699"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3C210F8-D51D-47E8-8851-2D1650D6DCC0}" type="slidenum">
              <a:rPr lang="en-US" altLang="en-US"/>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BULLETS NEED UPDATED</a:t>
            </a:r>
          </a:p>
          <a:p>
            <a:pPr eaLnBrk="1" hangingPunct="1">
              <a:spcBef>
                <a:spcPct val="0"/>
              </a:spcBef>
            </a:pPr>
            <a:endParaRPr lang="en-US" altLang="en-US"/>
          </a:p>
        </p:txBody>
      </p:sp>
      <p:sp>
        <p:nvSpPr>
          <p:cNvPr id="33795"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73A3D21-2FF7-4B21-A654-E6E73DE0F15D}" type="slidenum">
              <a:rPr lang="en-US" altLang="en-US"/>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F82A46DA-737A-4F15-B7E3-BB655A970E79}" type="datetimeFigureOut">
              <a:rPr lang="en-US"/>
              <a:pPr>
                <a:defRPr/>
              </a:pPr>
              <a:t>11/8/21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C8D785B-35E0-40A0-A574-DEE612B0A4E3}" type="slidenum">
              <a:rPr lang="en-US" altLang="en-US"/>
              <a:pPr/>
              <a:t>‹#›</a:t>
            </a:fld>
            <a:endParaRPr lang="en-US" altLang="en-US"/>
          </a:p>
        </p:txBody>
      </p:sp>
    </p:spTree>
    <p:extLst>
      <p:ext uri="{BB962C8B-B14F-4D97-AF65-F5344CB8AC3E}">
        <p14:creationId xmlns:p14="http://schemas.microsoft.com/office/powerpoint/2010/main" val="3511496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DA0A448-AAD6-4FEF-945A-DAF481513BBD}" type="datetimeFigureOut">
              <a:rPr lang="en-US"/>
              <a:pPr>
                <a:defRPr/>
              </a:pPr>
              <a:t>11/8/21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E81B6FE-F8A2-442A-85ED-BA1F2066B5D3}" type="slidenum">
              <a:rPr lang="en-US" altLang="en-US"/>
              <a:pPr/>
              <a:t>‹#›</a:t>
            </a:fld>
            <a:endParaRPr lang="en-US" altLang="en-US"/>
          </a:p>
        </p:txBody>
      </p:sp>
    </p:spTree>
    <p:extLst>
      <p:ext uri="{BB962C8B-B14F-4D97-AF65-F5344CB8AC3E}">
        <p14:creationId xmlns:p14="http://schemas.microsoft.com/office/powerpoint/2010/main" val="844086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FB051DE-027A-451C-A16C-3294D5A1BB3D}" type="datetimeFigureOut">
              <a:rPr lang="en-US"/>
              <a:pPr>
                <a:defRPr/>
              </a:pPr>
              <a:t>11/8/21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FECD1FD-4320-462C-89A8-109256AED8D4}" type="slidenum">
              <a:rPr lang="en-US" altLang="en-US"/>
              <a:pPr/>
              <a:t>‹#›</a:t>
            </a:fld>
            <a:endParaRPr lang="en-US" altLang="en-US"/>
          </a:p>
        </p:txBody>
      </p:sp>
    </p:spTree>
    <p:extLst>
      <p:ext uri="{BB962C8B-B14F-4D97-AF65-F5344CB8AC3E}">
        <p14:creationId xmlns:p14="http://schemas.microsoft.com/office/powerpoint/2010/main" val="2316122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A6C5921-2DC5-46BB-8AA5-2943E8FEAA22}" type="datetimeFigureOut">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11/8/21</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71D0A3-8089-4318-BCCE-2C214F8E869D}"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24719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A6C5921-2DC5-46BB-8AA5-2943E8FEAA22}" type="datetimeFigureOut">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11/8/21</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71D0A3-8089-4318-BCCE-2C214F8E869D}"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2521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A6C5921-2DC5-46BB-8AA5-2943E8FEAA22}" type="datetimeFigureOut">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11/8/21</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71D0A3-8089-4318-BCCE-2C214F8E869D}"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70610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A6C5921-2DC5-46BB-8AA5-2943E8FEAA22}" type="datetimeFigureOut">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11/8/21</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71D0A3-8089-4318-BCCE-2C214F8E869D}"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33937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A6C5921-2DC5-46BB-8AA5-2943E8FEAA22}" type="datetimeFigureOut">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11/8/21</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71D0A3-8089-4318-BCCE-2C214F8E869D}"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44720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A6C5921-2DC5-46BB-8AA5-2943E8FEAA22}" type="datetimeFigureOut">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11/8/21</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71D0A3-8089-4318-BCCE-2C214F8E869D}"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08024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A6C5921-2DC5-46BB-8AA5-2943E8FEAA22}" type="datetimeFigureOut">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11/8/21</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71D0A3-8089-4318-BCCE-2C214F8E869D}"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67946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A6C5921-2DC5-46BB-8AA5-2943E8FEAA22}" type="datetimeFigureOut">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11/8/21</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71D0A3-8089-4318-BCCE-2C214F8E869D}"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3696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F3EFBD7-ADC1-4E96-BB47-9F87E4D5A92F}" type="datetimeFigureOut">
              <a:rPr lang="en-US"/>
              <a:pPr>
                <a:defRPr/>
              </a:pPr>
              <a:t>11/8/21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95338EC-B28F-414A-B936-96FDC46E1EDE}" type="slidenum">
              <a:rPr lang="en-US" altLang="en-US"/>
              <a:pPr/>
              <a:t>‹#›</a:t>
            </a:fld>
            <a:endParaRPr lang="en-US" altLang="en-US"/>
          </a:p>
        </p:txBody>
      </p:sp>
    </p:spTree>
    <p:extLst>
      <p:ext uri="{BB962C8B-B14F-4D97-AF65-F5344CB8AC3E}">
        <p14:creationId xmlns:p14="http://schemas.microsoft.com/office/powerpoint/2010/main" val="26889459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A6C5921-2DC5-46BB-8AA5-2943E8FEAA22}" type="datetimeFigureOut">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11/8/21</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71D0A3-8089-4318-BCCE-2C214F8E869D}"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93117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A6C5921-2DC5-46BB-8AA5-2943E8FEAA22}" type="datetimeFigureOut">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11/8/21</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71D0A3-8089-4318-BCCE-2C214F8E869D}"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13588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A6C5921-2DC5-46BB-8AA5-2943E8FEAA22}" type="datetimeFigureOut">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11/8/21</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71D0A3-8089-4318-BCCE-2C214F8E869D}"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62707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sp>
        <p:nvSpPr>
          <p:cNvPr id="11" name="Picture Placeholder 6"/>
          <p:cNvSpPr>
            <a:spLocks noGrp="1"/>
          </p:cNvSpPr>
          <p:nvPr>
            <p:ph type="pic" sz="quarter" idx="10"/>
          </p:nvPr>
        </p:nvSpPr>
        <p:spPr>
          <a:xfrm>
            <a:off x="1287571" y="1430868"/>
            <a:ext cx="2876445" cy="2010833"/>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p:spPr>
        <p:txBody>
          <a:bodyPr/>
          <a:lstStyle>
            <a:lvl1pPr>
              <a:defRPr sz="1333">
                <a:solidFill>
                  <a:schemeClr val="accent4"/>
                </a:solidFill>
                <a:latin typeface="Lato" panose="020F0502020204030203" pitchFamily="34" charset="0"/>
              </a:defRPr>
            </a:lvl1pPr>
          </a:lstStyle>
          <a:p>
            <a:endParaRPr lang="en-US"/>
          </a:p>
        </p:txBody>
      </p:sp>
      <p:sp>
        <p:nvSpPr>
          <p:cNvPr id="12" name="Picture Placeholder 6"/>
          <p:cNvSpPr>
            <a:spLocks noGrp="1"/>
          </p:cNvSpPr>
          <p:nvPr>
            <p:ph type="pic" sz="quarter" idx="11"/>
          </p:nvPr>
        </p:nvSpPr>
        <p:spPr>
          <a:xfrm>
            <a:off x="3679932" y="1430868"/>
            <a:ext cx="2876445" cy="2010833"/>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p:spPr>
        <p:txBody>
          <a:bodyPr/>
          <a:lstStyle>
            <a:lvl1pPr>
              <a:defRPr sz="1333">
                <a:solidFill>
                  <a:schemeClr val="accent4"/>
                </a:solidFill>
                <a:latin typeface="Lato" panose="020F0502020204030203" pitchFamily="34" charset="0"/>
              </a:defRPr>
            </a:lvl1pPr>
          </a:lstStyle>
          <a:p>
            <a:endParaRPr lang="en-US"/>
          </a:p>
        </p:txBody>
      </p:sp>
      <p:sp>
        <p:nvSpPr>
          <p:cNvPr id="13" name="Picture Placeholder 6"/>
          <p:cNvSpPr>
            <a:spLocks noGrp="1"/>
          </p:cNvSpPr>
          <p:nvPr>
            <p:ph type="pic" sz="quarter" idx="12"/>
          </p:nvPr>
        </p:nvSpPr>
        <p:spPr>
          <a:xfrm>
            <a:off x="6072294" y="1430868"/>
            <a:ext cx="2876445" cy="2010833"/>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p:spPr>
        <p:txBody>
          <a:bodyPr/>
          <a:lstStyle>
            <a:lvl1pPr>
              <a:defRPr sz="1333">
                <a:solidFill>
                  <a:schemeClr val="accent4"/>
                </a:solidFill>
                <a:latin typeface="Lato" panose="020F0502020204030203" pitchFamily="34" charset="0"/>
              </a:defRPr>
            </a:lvl1pPr>
          </a:lstStyle>
          <a:p>
            <a:endParaRPr lang="en-US"/>
          </a:p>
        </p:txBody>
      </p:sp>
      <p:sp>
        <p:nvSpPr>
          <p:cNvPr id="14" name="Picture Placeholder 6"/>
          <p:cNvSpPr>
            <a:spLocks noGrp="1"/>
          </p:cNvSpPr>
          <p:nvPr>
            <p:ph type="pic" sz="quarter" idx="13"/>
          </p:nvPr>
        </p:nvSpPr>
        <p:spPr>
          <a:xfrm>
            <a:off x="8458306" y="1430868"/>
            <a:ext cx="2876445" cy="2010833"/>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p:spPr>
        <p:txBody>
          <a:bodyPr/>
          <a:lstStyle>
            <a:lvl1pPr>
              <a:defRPr sz="1333">
                <a:solidFill>
                  <a:schemeClr val="accent4"/>
                </a:solidFill>
                <a:latin typeface="Lato" panose="020F0502020204030203" pitchFamily="34" charset="0"/>
              </a:defRPr>
            </a:lvl1pPr>
          </a:lstStyle>
          <a:p>
            <a:endParaRPr lang="en-US"/>
          </a:p>
        </p:txBody>
      </p:sp>
    </p:spTree>
    <p:extLst>
      <p:ext uri="{BB962C8B-B14F-4D97-AF65-F5344CB8AC3E}">
        <p14:creationId xmlns:p14="http://schemas.microsoft.com/office/powerpoint/2010/main" val="3222205476"/>
      </p:ext>
    </p:extLst>
  </p:cSld>
  <p:clrMapOvr>
    <a:masterClrMapping/>
  </p:clrMapOvr>
  <p:extLst>
    <p:ext uri="{DCECCB84-F9BA-43D5-87BE-67443E8EF086}">
      <p15:sldGuideLst xmlns:p15="http://schemas.microsoft.com/office/powerpoint/2012/main">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
        <p:nvSpPr>
          <p:cNvPr id="2" name="Text Placeholder 6"/>
          <p:cNvSpPr>
            <a:spLocks noGrp="1"/>
          </p:cNvSpPr>
          <p:nvPr>
            <p:ph type="body" sz="quarter" idx="11" hasCustomPrompt="1"/>
          </p:nvPr>
        </p:nvSpPr>
        <p:spPr>
          <a:xfrm>
            <a:off x="850900" y="685801"/>
            <a:ext cx="10483851" cy="378177"/>
          </a:xfrm>
          <a:prstGeom prst="rect">
            <a:avLst/>
          </a:prstGeom>
        </p:spPr>
        <p:txBody>
          <a:bodyPr lIns="0" tIns="0" rIns="0" bIns="0">
            <a:noAutofit/>
          </a:bodyPr>
          <a:lstStyle>
            <a:lvl1pPr marL="0" indent="0">
              <a:spcBef>
                <a:spcPts val="0"/>
              </a:spcBef>
              <a:buFontTx/>
              <a:buNone/>
              <a:defRPr sz="3200" cap="all" spc="67" baseline="0">
                <a:solidFill>
                  <a:schemeClr val="accent1"/>
                </a:solidFill>
                <a:latin typeface="Lato Black" panose="020F0A02020204030203" pitchFamily="34" charset="0"/>
              </a:defRPr>
            </a:lvl1pPr>
          </a:lstStyle>
          <a:p>
            <a:pPr lvl="0"/>
            <a:r>
              <a:rPr lang="en-US" dirty="0"/>
              <a:t>Click to edit title</a:t>
            </a:r>
          </a:p>
        </p:txBody>
      </p:sp>
      <p:cxnSp>
        <p:nvCxnSpPr>
          <p:cNvPr id="3" name="Straight Connector 2"/>
          <p:cNvCxnSpPr/>
          <p:nvPr userDrawn="1"/>
        </p:nvCxnSpPr>
        <p:spPr>
          <a:xfrm>
            <a:off x="853064" y="1191284"/>
            <a:ext cx="609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Freeform 25"/>
          <p:cNvSpPr>
            <a:spLocks/>
          </p:cNvSpPr>
          <p:nvPr userDrawn="1"/>
        </p:nvSpPr>
        <p:spPr bwMode="auto">
          <a:xfrm>
            <a:off x="10761489" y="6231466"/>
            <a:ext cx="257012" cy="626532"/>
          </a:xfrm>
          <a:custGeom>
            <a:avLst/>
            <a:gdLst>
              <a:gd name="T0" fmla="*/ 1080 w 1229"/>
              <a:gd name="T1" fmla="*/ 0 h 2996"/>
              <a:gd name="T2" fmla="*/ 0 w 1229"/>
              <a:gd name="T3" fmla="*/ 2996 h 2996"/>
              <a:gd name="T4" fmla="*/ 149 w 1229"/>
              <a:gd name="T5" fmla="*/ 2996 h 2996"/>
              <a:gd name="T6" fmla="*/ 1229 w 1229"/>
              <a:gd name="T7" fmla="*/ 0 h 2996"/>
              <a:gd name="T8" fmla="*/ 1080 w 1229"/>
              <a:gd name="T9" fmla="*/ 0 h 2996"/>
            </a:gdLst>
            <a:ahLst/>
            <a:cxnLst>
              <a:cxn ang="0">
                <a:pos x="T0" y="T1"/>
              </a:cxn>
              <a:cxn ang="0">
                <a:pos x="T2" y="T3"/>
              </a:cxn>
              <a:cxn ang="0">
                <a:pos x="T4" y="T5"/>
              </a:cxn>
              <a:cxn ang="0">
                <a:pos x="T6" y="T7"/>
              </a:cxn>
              <a:cxn ang="0">
                <a:pos x="T8" y="T9"/>
              </a:cxn>
            </a:cxnLst>
            <a:rect l="0" t="0" r="r" b="b"/>
            <a:pathLst>
              <a:path w="1229" h="2996">
                <a:moveTo>
                  <a:pt x="1080" y="0"/>
                </a:moveTo>
                <a:lnTo>
                  <a:pt x="0" y="2996"/>
                </a:lnTo>
                <a:lnTo>
                  <a:pt x="149" y="2996"/>
                </a:lnTo>
                <a:lnTo>
                  <a:pt x="1229" y="0"/>
                </a:lnTo>
                <a:lnTo>
                  <a:pt x="1080" y="0"/>
                </a:lnTo>
                <a:close/>
              </a:path>
            </a:pathLst>
          </a:custGeom>
          <a:solidFill>
            <a:srgbClr val="3F7897"/>
          </a:solidFill>
          <a:ln w="1588" cap="flat">
            <a:noFill/>
            <a:prstDash val="solid"/>
            <a:miter lim="800000"/>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8" name="TextBox 7"/>
          <p:cNvSpPr txBox="1"/>
          <p:nvPr userDrawn="1"/>
        </p:nvSpPr>
        <p:spPr>
          <a:xfrm>
            <a:off x="11031492" y="6344119"/>
            <a:ext cx="303259" cy="164212"/>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D67274-A358-4A3D-B8D0-184382E74259}" type="slidenum">
              <a:rPr kumimoji="0" lang="en-US" sz="1067" b="0" i="0" u="none" strike="noStrike" kern="1200" cap="none" spc="0" normalizeH="0" baseline="0" noProof="0" smtClean="0">
                <a:ln>
                  <a:noFill/>
                </a:ln>
                <a:solidFill>
                  <a:srgbClr val="3F7897"/>
                </a:solidFill>
                <a:effectLst/>
                <a:uLnTx/>
                <a:uFillTx/>
                <a:latin typeface="Lato" panose="020F050202020403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67" b="0" i="0" u="none" strike="noStrike" kern="1200" cap="none" spc="0" normalizeH="0" baseline="0" noProof="0" dirty="0">
              <a:ln>
                <a:noFill/>
              </a:ln>
              <a:solidFill>
                <a:srgbClr val="3F7897"/>
              </a:solidFill>
              <a:effectLst/>
              <a:uLnTx/>
              <a:uFillTx/>
              <a:latin typeface="Lato" panose="020F0502020204030203" pitchFamily="34" charset="0"/>
              <a:ea typeface="+mn-ea"/>
              <a:cs typeface="+mn-cs"/>
            </a:endParaRPr>
          </a:p>
        </p:txBody>
      </p:sp>
      <p:sp>
        <p:nvSpPr>
          <p:cNvPr id="10" name="TextBox 9"/>
          <p:cNvSpPr txBox="1"/>
          <p:nvPr userDrawn="1"/>
        </p:nvSpPr>
        <p:spPr>
          <a:xfrm>
            <a:off x="8302057" y="6344119"/>
            <a:ext cx="2321559" cy="32842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dirty="0">
                <a:ln>
                  <a:noFill/>
                </a:ln>
                <a:solidFill>
                  <a:srgbClr val="242852"/>
                </a:solidFill>
                <a:effectLst/>
                <a:uLnTx/>
                <a:uFillTx/>
                <a:latin typeface="Lato" panose="020F0502020204030203" pitchFamily="34" charset="0"/>
                <a:ea typeface="+mn-ea"/>
                <a:cs typeface="+mn-cs"/>
              </a:rPr>
              <a:t>Confidential. Not to be distributed.</a:t>
            </a:r>
            <a:br>
              <a:rPr kumimoji="0" lang="en-US" sz="1067" b="0" i="0" u="none" strike="noStrike" kern="1200" cap="none" spc="0" normalizeH="0" baseline="0" noProof="0" dirty="0">
                <a:ln>
                  <a:noFill/>
                </a:ln>
                <a:solidFill>
                  <a:srgbClr val="242852"/>
                </a:solidFill>
                <a:effectLst/>
                <a:uLnTx/>
                <a:uFillTx/>
                <a:latin typeface="Lato" panose="020F0502020204030203" pitchFamily="34" charset="0"/>
                <a:ea typeface="+mn-ea"/>
                <a:cs typeface="+mn-cs"/>
              </a:rPr>
            </a:br>
            <a:r>
              <a:rPr kumimoji="0" lang="en-US" sz="1067" b="0" i="0" u="none" strike="noStrike" kern="1200" cap="none" spc="0" normalizeH="0" baseline="0" noProof="0" dirty="0">
                <a:ln>
                  <a:noFill/>
                </a:ln>
                <a:solidFill>
                  <a:srgbClr val="242852"/>
                </a:solidFill>
                <a:effectLst/>
                <a:uLnTx/>
                <a:uFillTx/>
                <a:latin typeface="Lato" panose="020F0502020204030203" pitchFamily="34" charset="0"/>
                <a:ea typeface="+mn-ea"/>
                <a:cs typeface="+mn-cs"/>
              </a:rPr>
              <a:t> </a:t>
            </a:r>
            <a:r>
              <a:rPr kumimoji="0" lang="en-US" sz="1067" b="1" i="0" u="none" strike="noStrike" kern="1200" cap="none" spc="0" normalizeH="0" baseline="0" noProof="0" dirty="0">
                <a:ln>
                  <a:noFill/>
                </a:ln>
                <a:solidFill>
                  <a:srgbClr val="242852"/>
                </a:solidFill>
                <a:effectLst/>
                <a:uLnTx/>
                <a:uFillTx/>
                <a:latin typeface="Lato" panose="020F0502020204030203" pitchFamily="34" charset="0"/>
                <a:ea typeface="+mn-ea"/>
                <a:cs typeface="+mn-cs"/>
              </a:rPr>
              <a:t>IP PATHWAYS</a:t>
            </a:r>
          </a:p>
        </p:txBody>
      </p:sp>
    </p:spTree>
    <p:extLst>
      <p:ext uri="{BB962C8B-B14F-4D97-AF65-F5344CB8AC3E}">
        <p14:creationId xmlns:p14="http://schemas.microsoft.com/office/powerpoint/2010/main" val="2158057180"/>
      </p:ext>
    </p:extLst>
  </p:cSld>
  <p:clrMapOvr>
    <a:masterClrMapping/>
  </p:clrMapOvr>
  <p:extLst>
    <p:ext uri="{DCECCB84-F9BA-43D5-87BE-67443E8EF086}">
      <p15:sldGuideLst xmlns:p15="http://schemas.microsoft.com/office/powerpoint/2012/main">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610027"/>
      </p:ext>
    </p:extLst>
  </p:cSld>
  <p:clrMapOvr>
    <a:masterClrMapping/>
  </p:clrMapOvr>
  <p:extLst>
    <p:ext uri="{DCECCB84-F9BA-43D5-87BE-67443E8EF086}">
      <p15:sldGuideLst xmlns:p15="http://schemas.microsoft.com/office/powerpoint/2012/main">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16767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title"/>
          </p:nvPr>
        </p:nvSpPr>
        <p:spPr>
          <a:xfrm>
            <a:off x="521208" y="210312"/>
            <a:ext cx="10515600" cy="1088136"/>
          </a:xfrm>
        </p:spPr>
        <p:txBody>
          <a:bodyPr>
            <a:normAutofit/>
          </a:bodyPr>
          <a:lstStyle>
            <a:lvl1pPr>
              <a:defRPr sz="4000">
                <a:solidFill>
                  <a:srgbClr val="3A7793"/>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p:cNvPicPr>
            <a:picLocks noChangeAspect="1"/>
          </p:cNvPicPr>
          <p:nvPr userDrawn="1"/>
        </p:nvPicPr>
        <p:blipFill rotWithShape="1">
          <a:blip r:embed="rId3" cstate="screen">
            <a:extLst>
              <a:ext uri="{28A0092B-C50C-407E-A947-70E740481C1C}">
                <a14:useLocalDpi xmlns:a14="http://schemas.microsoft.com/office/drawing/2010/main"/>
              </a:ext>
            </a:extLst>
          </a:blip>
          <a:srcRect b="-15046"/>
          <a:stretch/>
        </p:blipFill>
        <p:spPr>
          <a:xfrm>
            <a:off x="8808886" y="383528"/>
            <a:ext cx="1744971" cy="734386"/>
          </a:xfrm>
          <a:prstGeom prst="rect">
            <a:avLst/>
          </a:prstGeom>
        </p:spPr>
      </p:pic>
    </p:spTree>
    <p:extLst>
      <p:ext uri="{BB962C8B-B14F-4D97-AF65-F5344CB8AC3E}">
        <p14:creationId xmlns:p14="http://schemas.microsoft.com/office/powerpoint/2010/main" val="1804748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title"/>
          </p:nvPr>
        </p:nvSpPr>
        <p:spPr>
          <a:xfrm>
            <a:off x="831850" y="1709738"/>
            <a:ext cx="10515600" cy="2852737"/>
          </a:xfrm>
        </p:spPr>
        <p:txBody>
          <a:bodyPr anchor="b"/>
          <a:lstStyle>
            <a:lvl1pPr>
              <a:defRPr sz="6000">
                <a:solidFill>
                  <a:srgbClr val="3A7793"/>
                </a:solidFill>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p:cNvPicPr>
            <a:picLocks noChangeAspect="1"/>
          </p:cNvPicPr>
          <p:nvPr userDrawn="1"/>
        </p:nvPicPr>
        <p:blipFill rotWithShape="1">
          <a:blip r:embed="rId3" cstate="screen">
            <a:extLst>
              <a:ext uri="{28A0092B-C50C-407E-A947-70E740481C1C}">
                <a14:useLocalDpi xmlns:a14="http://schemas.microsoft.com/office/drawing/2010/main"/>
              </a:ext>
            </a:extLst>
          </a:blip>
          <a:srcRect b="-15046"/>
          <a:stretch/>
        </p:blipFill>
        <p:spPr>
          <a:xfrm>
            <a:off x="8808886" y="383528"/>
            <a:ext cx="1744971" cy="734386"/>
          </a:xfrm>
          <a:prstGeom prst="rect">
            <a:avLst/>
          </a:prstGeom>
        </p:spPr>
      </p:pic>
    </p:spTree>
    <p:extLst>
      <p:ext uri="{BB962C8B-B14F-4D97-AF65-F5344CB8AC3E}">
        <p14:creationId xmlns:p14="http://schemas.microsoft.com/office/powerpoint/2010/main" val="735692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title"/>
          </p:nvPr>
        </p:nvSpPr>
        <p:spPr/>
        <p:txBody>
          <a:bodyPr/>
          <a:lstStyle>
            <a:lvl1pPr>
              <a:defRPr>
                <a:solidFill>
                  <a:srgbClr val="3A7793"/>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712588-04B1-427B-82EE-E8DB90309F0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F9F0C5-380F-41C2-899A-BAC0F0927E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a:ext>
            </a:extLst>
          </a:blip>
          <a:srcRect b="-15046"/>
          <a:stretch/>
        </p:blipFill>
        <p:spPr>
          <a:xfrm>
            <a:off x="8808886" y="383528"/>
            <a:ext cx="1744971" cy="734386"/>
          </a:xfrm>
          <a:prstGeom prst="rect">
            <a:avLst/>
          </a:prstGeom>
        </p:spPr>
      </p:pic>
    </p:spTree>
    <p:extLst>
      <p:ext uri="{BB962C8B-B14F-4D97-AF65-F5344CB8AC3E}">
        <p14:creationId xmlns:p14="http://schemas.microsoft.com/office/powerpoint/2010/main" val="248886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A0D8836-921B-45AB-96BF-602B18609A4F}" type="datetimeFigureOut">
              <a:rPr lang="en-US"/>
              <a:pPr>
                <a:defRPr/>
              </a:pPr>
              <a:t>11/8/21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0CF8957-1DCA-47F3-86AA-64FB38E916CE}" type="slidenum">
              <a:rPr lang="en-US" altLang="en-US"/>
              <a:pPr/>
              <a:t>‹#›</a:t>
            </a:fld>
            <a:endParaRPr lang="en-US" altLang="en-US"/>
          </a:p>
        </p:txBody>
      </p:sp>
    </p:spTree>
    <p:extLst>
      <p:ext uri="{BB962C8B-B14F-4D97-AF65-F5344CB8AC3E}">
        <p14:creationId xmlns:p14="http://schemas.microsoft.com/office/powerpoint/2010/main" val="912082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title"/>
          </p:nvPr>
        </p:nvSpPr>
        <p:spPr>
          <a:xfrm>
            <a:off x="521208" y="210311"/>
            <a:ext cx="10515600" cy="1088136"/>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b="-15046"/>
          <a:stretch/>
        </p:blipFill>
        <p:spPr>
          <a:xfrm>
            <a:off x="8808886" y="383528"/>
            <a:ext cx="1744971" cy="734386"/>
          </a:xfrm>
          <a:prstGeom prst="rect">
            <a:avLst/>
          </a:prstGeom>
        </p:spPr>
      </p:pic>
    </p:spTree>
    <p:extLst>
      <p:ext uri="{BB962C8B-B14F-4D97-AF65-F5344CB8AC3E}">
        <p14:creationId xmlns:p14="http://schemas.microsoft.com/office/powerpoint/2010/main" val="34941335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79782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65067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A54C80-263E-416B-A8E0-580EDEADCB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9954A3-9DFD-4C44-94BA-B95130A3BA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40571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83108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5C6B4A9-1611-4792-9094-5F34BCA07E0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333C77-0158-454C-844F-B7AB9BD7DAD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61892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0886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215B220-5F95-4847-817A-04896CB52BA8}" type="datetimeFigureOut">
              <a:rPr lang="en-US"/>
              <a:pPr>
                <a:defRPr/>
              </a:pPr>
              <a:t>11/8/21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40F89CA-9568-4A65-9F3A-E92E94E4383E}" type="slidenum">
              <a:rPr lang="en-US" altLang="en-US"/>
              <a:pPr/>
              <a:t>‹#›</a:t>
            </a:fld>
            <a:endParaRPr lang="en-US" altLang="en-US"/>
          </a:p>
        </p:txBody>
      </p:sp>
    </p:spTree>
    <p:extLst>
      <p:ext uri="{BB962C8B-B14F-4D97-AF65-F5344CB8AC3E}">
        <p14:creationId xmlns:p14="http://schemas.microsoft.com/office/powerpoint/2010/main" val="4137922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329D903F-9B60-4BCC-BCCC-54850107F93E}" type="datetimeFigureOut">
              <a:rPr lang="en-US"/>
              <a:pPr>
                <a:defRPr/>
              </a:pPr>
              <a:t>11/8/21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FD1593A8-BD7B-4F20-87B1-546D7C43D07F}" type="slidenum">
              <a:rPr lang="en-US" altLang="en-US"/>
              <a:pPr/>
              <a:t>‹#›</a:t>
            </a:fld>
            <a:endParaRPr lang="en-US" altLang="en-US"/>
          </a:p>
        </p:txBody>
      </p:sp>
    </p:spTree>
    <p:extLst>
      <p:ext uri="{BB962C8B-B14F-4D97-AF65-F5344CB8AC3E}">
        <p14:creationId xmlns:p14="http://schemas.microsoft.com/office/powerpoint/2010/main" val="4231377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9D0A41E3-3DB7-4F8B-B383-0E3031AC1553}" type="datetimeFigureOut">
              <a:rPr lang="en-US"/>
              <a:pPr>
                <a:defRPr/>
              </a:pPr>
              <a:t>11/8/21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A5667C0B-830A-457D-8F55-249A7C2C7F7C}" type="slidenum">
              <a:rPr lang="en-US" altLang="en-US"/>
              <a:pPr/>
              <a:t>‹#›</a:t>
            </a:fld>
            <a:endParaRPr lang="en-US" altLang="en-US"/>
          </a:p>
        </p:txBody>
      </p:sp>
    </p:spTree>
    <p:extLst>
      <p:ext uri="{BB962C8B-B14F-4D97-AF65-F5344CB8AC3E}">
        <p14:creationId xmlns:p14="http://schemas.microsoft.com/office/powerpoint/2010/main" val="2443004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E278965-386D-407A-8F81-734060AEB885}" type="datetimeFigureOut">
              <a:rPr lang="en-US"/>
              <a:pPr>
                <a:defRPr/>
              </a:pPr>
              <a:t>11/8/21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74E4568C-784E-45A5-8851-4E5F0FCD5515}" type="slidenum">
              <a:rPr lang="en-US" altLang="en-US"/>
              <a:pPr/>
              <a:t>‹#›</a:t>
            </a:fld>
            <a:endParaRPr lang="en-US" altLang="en-US"/>
          </a:p>
        </p:txBody>
      </p:sp>
    </p:spTree>
    <p:extLst>
      <p:ext uri="{BB962C8B-B14F-4D97-AF65-F5344CB8AC3E}">
        <p14:creationId xmlns:p14="http://schemas.microsoft.com/office/powerpoint/2010/main" val="1242075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F9C5EC1-A532-4565-AAFC-A7E69371D1D2}" type="datetimeFigureOut">
              <a:rPr lang="en-US"/>
              <a:pPr>
                <a:defRPr/>
              </a:pPr>
              <a:t>11/8/21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977FA81-9892-4F4C-9CE9-C08A425F54FE}" type="slidenum">
              <a:rPr lang="en-US" altLang="en-US"/>
              <a:pPr/>
              <a:t>‹#›</a:t>
            </a:fld>
            <a:endParaRPr lang="en-US" altLang="en-US"/>
          </a:p>
        </p:txBody>
      </p:sp>
    </p:spTree>
    <p:extLst>
      <p:ext uri="{BB962C8B-B14F-4D97-AF65-F5344CB8AC3E}">
        <p14:creationId xmlns:p14="http://schemas.microsoft.com/office/powerpoint/2010/main" val="3734811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25A9490-F196-4105-8C7F-045D7BF4EF4D}" type="datetimeFigureOut">
              <a:rPr lang="en-US"/>
              <a:pPr>
                <a:defRPr/>
              </a:pPr>
              <a:t>11/8/21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F71D3BF-34BA-412E-930F-460D874A9B25}" type="slidenum">
              <a:rPr lang="en-US" altLang="en-US"/>
              <a:pPr/>
              <a:t>‹#›</a:t>
            </a:fld>
            <a:endParaRPr lang="en-US" altLang="en-US"/>
          </a:p>
        </p:txBody>
      </p:sp>
    </p:spTree>
    <p:extLst>
      <p:ext uri="{BB962C8B-B14F-4D97-AF65-F5344CB8AC3E}">
        <p14:creationId xmlns:p14="http://schemas.microsoft.com/office/powerpoint/2010/main" val="323828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jpe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E94619FE-EF5A-43C6-BC3B-73982E7B2CBA}" type="datetimeFigureOut">
              <a:rPr lang="en-US"/>
              <a:pPr>
                <a:defRPr/>
              </a:pPr>
              <a:t>11/8/21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CD560A38-D645-40F2-9463-3F7BB798BE7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A6C5921-2DC5-46BB-8AA5-2943E8FEAA22}" type="datetimeFigureOut">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11/8/21</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71D0A3-8089-4318-BCCE-2C214F8E869D}"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8851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3"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Placeholder 1"/>
          <p:cNvSpPr>
            <a:spLocks noGrp="1"/>
          </p:cNvSpPr>
          <p:nvPr>
            <p:ph type="title"/>
          </p:nvPr>
        </p:nvSpPr>
        <p:spPr>
          <a:xfrm>
            <a:off x="521208" y="210312"/>
            <a:ext cx="10515600" cy="108813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p:cNvPicPr>
            <a:picLocks noChangeAspect="1"/>
          </p:cNvPicPr>
          <p:nvPr userDrawn="1"/>
        </p:nvPicPr>
        <p:blipFill rotWithShape="1">
          <a:blip r:embed="rId14" cstate="screen">
            <a:extLst>
              <a:ext uri="{28A0092B-C50C-407E-A947-70E740481C1C}">
                <a14:useLocalDpi xmlns:a14="http://schemas.microsoft.com/office/drawing/2010/main"/>
              </a:ext>
            </a:extLst>
          </a:blip>
          <a:srcRect b="-15046"/>
          <a:stretch/>
        </p:blipFill>
        <p:spPr>
          <a:xfrm>
            <a:off x="8808886" y="383528"/>
            <a:ext cx="1744971" cy="734386"/>
          </a:xfrm>
          <a:prstGeom prst="rect">
            <a:avLst/>
          </a:prstGeom>
        </p:spPr>
      </p:pic>
    </p:spTree>
    <p:extLst>
      <p:ext uri="{BB962C8B-B14F-4D97-AF65-F5344CB8AC3E}">
        <p14:creationId xmlns:p14="http://schemas.microsoft.com/office/powerpoint/2010/main" val="404120878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000" kern="1200">
          <a:solidFill>
            <a:srgbClr val="3A779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11.png"/><Relationship Id="rId4" Type="http://schemas.openxmlformats.org/officeDocument/2006/relationships/image" Target="../media/image4.emf"/></Relationships>
</file>

<file path=ppt/slides/_rels/slide17.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11.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notesSlide" Target="../notesSlides/notesSlide17.xml"/><Relationship Id="rId16"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s>
</file>

<file path=ppt/slides/_rels/slide18.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11.png"/><Relationship Id="rId7"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11.png"/><Relationship Id="rId7"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51.png"/><Relationship Id="rId5" Type="http://schemas.openxmlformats.org/officeDocument/2006/relationships/image" Target="../media/image41.png"/><Relationship Id="rId10" Type="http://schemas.openxmlformats.org/officeDocument/2006/relationships/image" Target="../media/image50.png"/><Relationship Id="rId4" Type="http://schemas.openxmlformats.org/officeDocument/2006/relationships/image" Target="../media/image46.jpeg"/><Relationship Id="rId9" Type="http://schemas.openxmlformats.org/officeDocument/2006/relationships/image" Target="../media/image49.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jpeg"/><Relationship Id="rId18" Type="http://schemas.openxmlformats.org/officeDocument/2006/relationships/image" Target="../media/image68.jpeg"/><Relationship Id="rId3" Type="http://schemas.openxmlformats.org/officeDocument/2006/relationships/image" Target="../media/image53.emf"/><Relationship Id="rId21" Type="http://schemas.openxmlformats.org/officeDocument/2006/relationships/image" Target="../media/image71.jpeg"/><Relationship Id="rId7" Type="http://schemas.openxmlformats.org/officeDocument/2006/relationships/image" Target="../media/image57.png"/><Relationship Id="rId12" Type="http://schemas.openxmlformats.org/officeDocument/2006/relationships/image" Target="../media/image62.jpeg"/><Relationship Id="rId17" Type="http://schemas.openxmlformats.org/officeDocument/2006/relationships/image" Target="../media/image67.jpeg"/><Relationship Id="rId2" Type="http://schemas.openxmlformats.org/officeDocument/2006/relationships/image" Target="../media/image52.png"/><Relationship Id="rId16" Type="http://schemas.openxmlformats.org/officeDocument/2006/relationships/image" Target="../media/image66.emf"/><Relationship Id="rId20"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image" Target="../media/image56.png"/><Relationship Id="rId11" Type="http://schemas.openxmlformats.org/officeDocument/2006/relationships/image" Target="../media/image61.jpeg"/><Relationship Id="rId5" Type="http://schemas.openxmlformats.org/officeDocument/2006/relationships/image" Target="../media/image55.png"/><Relationship Id="rId15" Type="http://schemas.openxmlformats.org/officeDocument/2006/relationships/image" Target="../media/image65.png"/><Relationship Id="rId10" Type="http://schemas.openxmlformats.org/officeDocument/2006/relationships/image" Target="../media/image60.emf"/><Relationship Id="rId19" Type="http://schemas.openxmlformats.org/officeDocument/2006/relationships/image" Target="../media/image69.jpeg"/><Relationship Id="rId4" Type="http://schemas.openxmlformats.org/officeDocument/2006/relationships/image" Target="../media/image54.jpeg"/><Relationship Id="rId9" Type="http://schemas.openxmlformats.org/officeDocument/2006/relationships/image" Target="../media/image59.png"/><Relationship Id="rId14" Type="http://schemas.openxmlformats.org/officeDocument/2006/relationships/image" Target="../media/image64.jpeg"/><Relationship Id="rId22" Type="http://schemas.openxmlformats.org/officeDocument/2006/relationships/image" Target="../media/image72.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390900" y="-28575"/>
            <a:ext cx="16260763"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8" name="Picture 8"/>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805988" y="271463"/>
            <a:ext cx="17922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7938" y="-46038"/>
            <a:ext cx="12233275" cy="4022726"/>
          </a:xfrm>
          <a:prstGeom prst="rect">
            <a:avLst/>
          </a:prstGeom>
          <a:solidFill>
            <a:schemeClr val="tx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Rectangle 1"/>
          <p:cNvSpPr/>
          <p:nvPr/>
        </p:nvSpPr>
        <p:spPr>
          <a:xfrm>
            <a:off x="-31750" y="3848100"/>
            <a:ext cx="12272963" cy="3027363"/>
          </a:xfrm>
          <a:prstGeom prst="rect">
            <a:avLst/>
          </a:prstGeom>
          <a:solidFill>
            <a:srgbClr val="327A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341" name="TextBox 2"/>
          <p:cNvSpPr txBox="1">
            <a:spLocks noChangeArrowheads="1"/>
          </p:cNvSpPr>
          <p:nvPr/>
        </p:nvSpPr>
        <p:spPr bwMode="auto">
          <a:xfrm>
            <a:off x="7938" y="4449763"/>
            <a:ext cx="121920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600" b="1">
                <a:solidFill>
                  <a:schemeClr val="bg1"/>
                </a:solidFill>
                <a:latin typeface="Arial" panose="020B0604020202020204" pitchFamily="34" charset="0"/>
                <a:cs typeface="Arial" panose="020B0604020202020204" pitchFamily="34" charset="0"/>
              </a:rPr>
              <a:t>IP Pathways</a:t>
            </a:r>
            <a:endParaRPr lang="en-US" altLang="en-US" sz="1600">
              <a:solidFill>
                <a:schemeClr val="bg1"/>
              </a:solidFill>
              <a:latin typeface="Arial" panose="020B0604020202020204" pitchFamily="34" charset="0"/>
              <a:cs typeface="Arial" panose="020B0604020202020204" pitchFamily="34" charset="0"/>
            </a:endParaRPr>
          </a:p>
          <a:p>
            <a:pPr algn="ctr" eaLnBrk="1" hangingPunct="1">
              <a:lnSpc>
                <a:spcPct val="100000"/>
              </a:lnSpc>
              <a:spcBef>
                <a:spcPct val="0"/>
              </a:spcBef>
              <a:buFontTx/>
              <a:buNone/>
            </a:pPr>
            <a:endParaRPr lang="en-US" altLang="en-US">
              <a:solidFill>
                <a:schemeClr val="bg1"/>
              </a:solidFill>
              <a:latin typeface="Arial" panose="020B0604020202020204" pitchFamily="34" charset="0"/>
              <a:cs typeface="Arial" panose="020B0604020202020204" pitchFamily="34" charset="0"/>
            </a:endParaRPr>
          </a:p>
          <a:p>
            <a:pPr algn="ctr" eaLnBrk="1" hangingPunct="1">
              <a:lnSpc>
                <a:spcPct val="100000"/>
              </a:lnSpc>
              <a:spcBef>
                <a:spcPct val="0"/>
              </a:spcBef>
              <a:buFontTx/>
              <a:buNone/>
            </a:pPr>
            <a:r>
              <a:rPr lang="en-US" altLang="en-US">
                <a:solidFill>
                  <a:schemeClr val="bg1"/>
                </a:solidFill>
                <a:latin typeface="Arial" panose="020B0604020202020204" pitchFamily="34" charset="0"/>
                <a:cs typeface="Arial" panose="020B0604020202020204" pitchFamily="34" charset="0"/>
              </a:rPr>
              <a:t>Security Toolkit &amp; DR Strategy with AdaptiveCloud™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47650" y="1649413"/>
            <a:ext cx="3925888" cy="273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818" name="Group 11"/>
          <p:cNvGrpSpPr>
            <a:grpSpLocks/>
          </p:cNvGrpSpPr>
          <p:nvPr/>
        </p:nvGrpSpPr>
        <p:grpSpPr bwMode="auto">
          <a:xfrm>
            <a:off x="4332288" y="1649413"/>
            <a:ext cx="3641725" cy="2735262"/>
            <a:chOff x="4332643" y="1755648"/>
            <a:chExt cx="3641923" cy="2487167"/>
          </a:xfrm>
        </p:grpSpPr>
        <p:pic>
          <p:nvPicPr>
            <p:cNvPr id="34824" name="Picture 9"/>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332643" y="1755648"/>
              <a:ext cx="3641923" cy="2487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4480288" y="3584575"/>
              <a:ext cx="731878" cy="658240"/>
            </a:xfrm>
            <a:prstGeom prst="rect">
              <a:avLst/>
            </a:prstGeom>
            <a:solidFill>
              <a:srgbClr val="D4DC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4819" name="Group 15"/>
          <p:cNvGrpSpPr>
            <a:grpSpLocks/>
          </p:cNvGrpSpPr>
          <p:nvPr/>
        </p:nvGrpSpPr>
        <p:grpSpPr bwMode="auto">
          <a:xfrm>
            <a:off x="8312150" y="1647825"/>
            <a:ext cx="3584575" cy="2736850"/>
            <a:chOff x="8312471" y="1754629"/>
            <a:chExt cx="3584445" cy="2487166"/>
          </a:xfrm>
        </p:grpSpPr>
        <p:pic>
          <p:nvPicPr>
            <p:cNvPr id="34822" name="Picture 1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312471" y="1754629"/>
              <a:ext cx="3584445" cy="2487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Action Button: Custom 14">
              <a:hlinkClick r:id="" action="ppaction://noaction" highlightClick="1"/>
            </p:cNvPr>
            <p:cNvSpPr/>
            <p:nvPr/>
          </p:nvSpPr>
          <p:spPr>
            <a:xfrm>
              <a:off x="9876102" y="1754629"/>
              <a:ext cx="712761" cy="275551"/>
            </a:xfrm>
            <a:prstGeom prst="actionButtonBlank">
              <a:avLst/>
            </a:prstGeom>
            <a:solidFill>
              <a:srgbClr val="D4DC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4820" name="TextBox 5"/>
          <p:cNvSpPr txBox="1">
            <a:spLocks noChangeArrowheads="1"/>
          </p:cNvSpPr>
          <p:nvPr/>
        </p:nvSpPr>
        <p:spPr bwMode="auto">
          <a:xfrm>
            <a:off x="192088" y="469900"/>
            <a:ext cx="86629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3600">
                <a:solidFill>
                  <a:srgbClr val="327AA8"/>
                </a:solidFill>
                <a:latin typeface="Arial" panose="020B0604020202020204" pitchFamily="34" charset="0"/>
                <a:cs typeface="Arial" panose="020B0604020202020204" pitchFamily="34" charset="0"/>
              </a:rPr>
              <a:t>Multi-Factor Authentication</a:t>
            </a:r>
          </a:p>
        </p:txBody>
      </p:sp>
      <p:pic>
        <p:nvPicPr>
          <p:cNvPr id="34821" name="Picture 6"/>
          <p:cNvPicPr>
            <a:picLocks noChangeAspect="1" noChangeArrowheads="1"/>
          </p:cNvPicPr>
          <p:nvPr/>
        </p:nvPicPr>
        <p:blipFill>
          <a:blip r:embed="rId6">
            <a:lum bright="70000" contrast="-70000"/>
            <a:extLst>
              <a:ext uri="{28A0092B-C50C-407E-A947-70E740481C1C}">
                <a14:useLocalDpi xmlns:a14="http://schemas.microsoft.com/office/drawing/2010/main"/>
              </a:ext>
            </a:extLst>
          </a:blip>
          <a:srcRect/>
          <a:stretch>
            <a:fillRect/>
          </a:stretch>
        </p:blipFill>
        <p:spPr bwMode="auto">
          <a:xfrm>
            <a:off x="10182225" y="6215063"/>
            <a:ext cx="17716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Box 5"/>
          <p:cNvSpPr txBox="1">
            <a:spLocks noChangeArrowheads="1"/>
          </p:cNvSpPr>
          <p:nvPr/>
        </p:nvSpPr>
        <p:spPr bwMode="auto">
          <a:xfrm>
            <a:off x="192088" y="469900"/>
            <a:ext cx="86629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3600">
                <a:solidFill>
                  <a:srgbClr val="327AA8"/>
                </a:solidFill>
                <a:latin typeface="Arial" panose="020B0604020202020204" pitchFamily="34" charset="0"/>
                <a:cs typeface="Arial" panose="020B0604020202020204" pitchFamily="34" charset="0"/>
              </a:rPr>
              <a:t>DNS Security</a:t>
            </a:r>
          </a:p>
        </p:txBody>
      </p:sp>
      <p:pic>
        <p:nvPicPr>
          <p:cNvPr id="36866" name="Picture 6"/>
          <p:cNvPicPr>
            <a:picLocks noChangeAspect="1" noChangeArrowheads="1"/>
          </p:cNvPicPr>
          <p:nvPr/>
        </p:nvPicPr>
        <p:blipFill>
          <a:blip r:embed="rId3">
            <a:lum bright="70000" contrast="-70000"/>
            <a:extLst>
              <a:ext uri="{28A0092B-C50C-407E-A947-70E740481C1C}">
                <a14:useLocalDpi xmlns:a14="http://schemas.microsoft.com/office/drawing/2010/main"/>
              </a:ext>
            </a:extLst>
          </a:blip>
          <a:srcRect/>
          <a:stretch>
            <a:fillRect/>
          </a:stretch>
        </p:blipFill>
        <p:spPr bwMode="auto">
          <a:xfrm>
            <a:off x="10182225" y="6215063"/>
            <a:ext cx="17716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9"/>
          <p:cNvSpPr txBox="1">
            <a:spLocks noChangeArrowheads="1"/>
          </p:cNvSpPr>
          <p:nvPr/>
        </p:nvSpPr>
        <p:spPr bwMode="auto">
          <a:xfrm>
            <a:off x="476250" y="1350963"/>
            <a:ext cx="4791075" cy="5016758"/>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 typeface="Arial" panose="020B0604020202020204" pitchFamily="34" charset="0"/>
              <a:buNone/>
              <a:defRPr/>
            </a:pPr>
            <a:endParaRPr lang="en-US" altLang="en-US" sz="2000" b="1" dirty="0">
              <a:latin typeface="Arial" panose="020B0604020202020204" pitchFamily="34" charset="0"/>
              <a:cs typeface="Arial" panose="020B0604020202020204" pitchFamily="34" charset="0"/>
            </a:endParaRPr>
          </a:p>
          <a:p>
            <a:pPr marL="342900" indent="-342900" eaLnBrk="1" hangingPunct="1">
              <a:lnSpc>
                <a:spcPct val="100000"/>
              </a:lnSpc>
              <a:spcBef>
                <a:spcPct val="0"/>
              </a:spcBef>
              <a:defRPr/>
            </a:pPr>
            <a:r>
              <a:rPr lang="en-US" altLang="en-US" sz="2000" dirty="0">
                <a:latin typeface="Arial" panose="020B0604020202020204" pitchFamily="34" charset="0"/>
                <a:cs typeface="Arial" panose="020B0604020202020204" pitchFamily="34" charset="0"/>
              </a:rPr>
              <a:t>An additional layer of protection between an employee and the internet by blacklisting dangerous sites and filtering out unwanted content.</a:t>
            </a:r>
          </a:p>
          <a:p>
            <a:pPr eaLnBrk="1" hangingPunct="1">
              <a:lnSpc>
                <a:spcPct val="100000"/>
              </a:lnSpc>
              <a:spcBef>
                <a:spcPct val="0"/>
              </a:spcBef>
              <a:buFont typeface="Arial" panose="020B0604020202020204" pitchFamily="34" charset="0"/>
              <a:buNone/>
              <a:defRPr/>
            </a:pPr>
            <a:endParaRPr lang="en-US" altLang="en-US" sz="2000" dirty="0">
              <a:latin typeface="Arial" panose="020B0604020202020204" pitchFamily="34" charset="0"/>
              <a:cs typeface="Arial" panose="020B0604020202020204" pitchFamily="34" charset="0"/>
            </a:endParaRPr>
          </a:p>
          <a:p>
            <a:pPr marL="342900" indent="-342900" eaLnBrk="1" hangingPunct="1">
              <a:lnSpc>
                <a:spcPct val="100000"/>
              </a:lnSpc>
              <a:spcBef>
                <a:spcPct val="0"/>
              </a:spcBef>
              <a:defRPr/>
            </a:pPr>
            <a:r>
              <a:rPr lang="en-US" altLang="en-US" sz="2000" dirty="0">
                <a:latin typeface="Arial" panose="020B0604020202020204" pitchFamily="34" charset="0"/>
                <a:cs typeface="Arial" panose="020B0604020202020204" pitchFamily="34" charset="0"/>
              </a:rPr>
              <a:t>Can avoid unnecessary risks and the potential for malicious attack</a:t>
            </a:r>
          </a:p>
          <a:p>
            <a:pPr eaLnBrk="1" hangingPunct="1">
              <a:lnSpc>
                <a:spcPct val="100000"/>
              </a:lnSpc>
              <a:spcBef>
                <a:spcPct val="0"/>
              </a:spcBef>
              <a:buFont typeface="Arial" panose="020B0604020202020204" pitchFamily="34" charset="0"/>
              <a:buNone/>
              <a:defRPr/>
            </a:pPr>
            <a:endParaRPr lang="en-US" altLang="en-US" sz="2000" dirty="0">
              <a:latin typeface="Arial" panose="020B0604020202020204" pitchFamily="34" charset="0"/>
              <a:cs typeface="Arial" panose="020B0604020202020204" pitchFamily="34" charset="0"/>
            </a:endParaRPr>
          </a:p>
          <a:p>
            <a:pPr marL="342900" indent="-342900" eaLnBrk="1" hangingPunct="1">
              <a:lnSpc>
                <a:spcPct val="100000"/>
              </a:lnSpc>
              <a:spcBef>
                <a:spcPct val="0"/>
              </a:spcBef>
              <a:defRPr/>
            </a:pPr>
            <a:r>
              <a:rPr lang="en-US" altLang="en-US" sz="2000" dirty="0">
                <a:latin typeface="Arial" panose="020B0604020202020204" pitchFamily="34" charset="0"/>
                <a:cs typeface="Arial" panose="020B0604020202020204" pitchFamily="34" charset="0"/>
              </a:rPr>
              <a:t>This is a quick change but does include end user education. A trusted partner can help you navigate both. </a:t>
            </a:r>
          </a:p>
          <a:p>
            <a:pPr marL="342900" indent="-342900" eaLnBrk="1" hangingPunct="1">
              <a:lnSpc>
                <a:spcPct val="100000"/>
              </a:lnSpc>
              <a:spcBef>
                <a:spcPct val="0"/>
              </a:spcBef>
              <a:defRPr/>
            </a:pPr>
            <a:endParaRPr lang="en-US" altLang="en-US" sz="2000" dirty="0">
              <a:latin typeface="Arial" panose="020B0604020202020204" pitchFamily="34" charset="0"/>
              <a:cs typeface="Arial" panose="020B0604020202020204" pitchFamily="34" charset="0"/>
            </a:endParaRPr>
          </a:p>
          <a:p>
            <a:pPr marL="342900" indent="-342900" eaLnBrk="1" hangingPunct="1">
              <a:lnSpc>
                <a:spcPct val="100000"/>
              </a:lnSpc>
              <a:spcBef>
                <a:spcPct val="0"/>
              </a:spcBef>
              <a:defRPr/>
            </a:pPr>
            <a:r>
              <a:rPr lang="en-US" altLang="en-US" sz="2000" dirty="0">
                <a:latin typeface="Arial" panose="020B0604020202020204" pitchFamily="34" charset="0"/>
                <a:cs typeface="Arial" panose="020B0604020202020204" pitchFamily="34" charset="0"/>
              </a:rPr>
              <a:t>Can be provided as a managed service.</a:t>
            </a:r>
          </a:p>
        </p:txBody>
      </p:sp>
      <p:sp>
        <p:nvSpPr>
          <p:cNvPr id="36868" name="TextBox 9"/>
          <p:cNvSpPr txBox="1">
            <a:spLocks noChangeArrowheads="1"/>
          </p:cNvSpPr>
          <p:nvPr/>
        </p:nvSpPr>
        <p:spPr bwMode="auto">
          <a:xfrm>
            <a:off x="9285288" y="1384300"/>
            <a:ext cx="3165475" cy="375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en-US" sz="1400" b="1" dirty="0">
                <a:latin typeface="Arial" panose="020B0604020202020204" pitchFamily="34" charset="0"/>
                <a:cs typeface="Arial" panose="020B0604020202020204" pitchFamily="34" charset="0"/>
              </a:rPr>
              <a:t>Managed SIEM/SOC</a:t>
            </a:r>
          </a:p>
          <a:p>
            <a:pPr eaLnBrk="1" hangingPunct="1">
              <a:lnSpc>
                <a:spcPct val="100000"/>
              </a:lnSpc>
              <a:spcBef>
                <a:spcPct val="0"/>
              </a:spcBef>
              <a:buFontTx/>
              <a:buNone/>
            </a:pPr>
            <a:endParaRPr lang="en-US" altLang="en-US" sz="1200" dirty="0">
              <a:latin typeface="Arial" panose="020B0604020202020204" pitchFamily="34" charset="0"/>
              <a:cs typeface="Arial" panose="020B0604020202020204" pitchFamily="34" charset="0"/>
            </a:endParaRPr>
          </a:p>
          <a:p>
            <a:pPr eaLnBrk="1" hangingPunct="1">
              <a:lnSpc>
                <a:spcPct val="100000"/>
              </a:lnSpc>
              <a:spcBef>
                <a:spcPct val="0"/>
              </a:spcBef>
              <a:buFontTx/>
              <a:buNone/>
            </a:pPr>
            <a:endParaRPr lang="en-US" altLang="en-US" sz="1400" b="1" dirty="0">
              <a:latin typeface="Arial" panose="020B0604020202020204" pitchFamily="34" charset="0"/>
              <a:cs typeface="Arial" panose="020B0604020202020204" pitchFamily="34" charset="0"/>
            </a:endParaRPr>
          </a:p>
          <a:p>
            <a:pPr eaLnBrk="1" hangingPunct="1">
              <a:lnSpc>
                <a:spcPct val="100000"/>
              </a:lnSpc>
              <a:spcBef>
                <a:spcPct val="0"/>
              </a:spcBef>
              <a:buFontTx/>
              <a:buNone/>
            </a:pPr>
            <a:r>
              <a:rPr lang="en-US" altLang="en-US" sz="1400" b="1" dirty="0">
                <a:latin typeface="Arial" panose="020B0604020202020204" pitchFamily="34" charset="0"/>
                <a:cs typeface="Arial" panose="020B0604020202020204" pitchFamily="34" charset="0"/>
              </a:rPr>
              <a:t>DNS Security</a:t>
            </a:r>
          </a:p>
          <a:p>
            <a:pPr eaLnBrk="1" hangingPunct="1">
              <a:lnSpc>
                <a:spcPct val="100000"/>
              </a:lnSpc>
              <a:spcBef>
                <a:spcPct val="0"/>
              </a:spcBef>
              <a:buFontTx/>
              <a:buNone/>
            </a:pPr>
            <a:endParaRPr lang="en-US" altLang="en-US" sz="1200" dirty="0">
              <a:latin typeface="Arial" panose="020B0604020202020204" pitchFamily="34" charset="0"/>
              <a:cs typeface="Arial" panose="020B0604020202020204" pitchFamily="34" charset="0"/>
            </a:endParaRPr>
          </a:p>
          <a:p>
            <a:pPr eaLnBrk="1" hangingPunct="1">
              <a:lnSpc>
                <a:spcPct val="100000"/>
              </a:lnSpc>
              <a:spcBef>
                <a:spcPct val="0"/>
              </a:spcBef>
              <a:buFontTx/>
              <a:buNone/>
            </a:pPr>
            <a:endParaRPr lang="en-US" altLang="en-US" sz="1200" dirty="0">
              <a:latin typeface="Arial" panose="020B0604020202020204" pitchFamily="34" charset="0"/>
              <a:cs typeface="Arial" panose="020B0604020202020204" pitchFamily="34" charset="0"/>
            </a:endParaRPr>
          </a:p>
          <a:p>
            <a:pPr eaLnBrk="1" hangingPunct="1">
              <a:lnSpc>
                <a:spcPct val="100000"/>
              </a:lnSpc>
              <a:spcBef>
                <a:spcPct val="0"/>
              </a:spcBef>
              <a:buFontTx/>
              <a:buNone/>
            </a:pPr>
            <a:endParaRPr lang="en-US" altLang="en-US" sz="1400" b="1" dirty="0">
              <a:latin typeface="Arial" panose="020B0604020202020204" pitchFamily="34" charset="0"/>
              <a:cs typeface="Arial" panose="020B0604020202020204" pitchFamily="34" charset="0"/>
            </a:endParaRPr>
          </a:p>
          <a:p>
            <a:pPr eaLnBrk="1" hangingPunct="1">
              <a:lnSpc>
                <a:spcPct val="100000"/>
              </a:lnSpc>
              <a:spcBef>
                <a:spcPct val="0"/>
              </a:spcBef>
              <a:buFontTx/>
              <a:buNone/>
            </a:pPr>
            <a:r>
              <a:rPr lang="en-US" altLang="en-US" sz="1400" b="1" dirty="0">
                <a:latin typeface="Arial" panose="020B0604020202020204" pitchFamily="34" charset="0"/>
                <a:cs typeface="Arial" panose="020B0604020202020204" pitchFamily="34" charset="0"/>
              </a:rPr>
              <a:t>Multi-Factor</a:t>
            </a:r>
          </a:p>
          <a:p>
            <a:pPr eaLnBrk="1" hangingPunct="1">
              <a:lnSpc>
                <a:spcPct val="100000"/>
              </a:lnSpc>
              <a:spcBef>
                <a:spcPct val="0"/>
              </a:spcBef>
              <a:buFontTx/>
              <a:buNone/>
            </a:pPr>
            <a:r>
              <a:rPr lang="en-US" altLang="en-US" sz="1400" b="1" dirty="0">
                <a:latin typeface="Arial" panose="020B0604020202020204" pitchFamily="34" charset="0"/>
                <a:cs typeface="Arial" panose="020B0604020202020204" pitchFamily="34" charset="0"/>
              </a:rPr>
              <a:t>Authentication</a:t>
            </a:r>
          </a:p>
          <a:p>
            <a:pPr eaLnBrk="1" hangingPunct="1">
              <a:lnSpc>
                <a:spcPct val="100000"/>
              </a:lnSpc>
              <a:spcBef>
                <a:spcPct val="0"/>
              </a:spcBef>
              <a:buFontTx/>
              <a:buNone/>
            </a:pPr>
            <a:endParaRPr lang="en-US" altLang="en-US" sz="1600" b="1" dirty="0">
              <a:latin typeface="Arial" panose="020B0604020202020204" pitchFamily="34" charset="0"/>
              <a:cs typeface="Arial" panose="020B0604020202020204" pitchFamily="34" charset="0"/>
            </a:endParaRPr>
          </a:p>
          <a:p>
            <a:pPr eaLnBrk="1" hangingPunct="1">
              <a:lnSpc>
                <a:spcPct val="100000"/>
              </a:lnSpc>
              <a:spcBef>
                <a:spcPct val="0"/>
              </a:spcBef>
              <a:buFontTx/>
              <a:buNone/>
            </a:pPr>
            <a:endParaRPr lang="en-US" altLang="en-US" sz="1400" b="1" dirty="0">
              <a:latin typeface="Arial" panose="020B0604020202020204" pitchFamily="34" charset="0"/>
              <a:cs typeface="Arial" panose="020B0604020202020204" pitchFamily="34" charset="0"/>
            </a:endParaRPr>
          </a:p>
          <a:p>
            <a:pPr eaLnBrk="1" hangingPunct="1">
              <a:lnSpc>
                <a:spcPct val="100000"/>
              </a:lnSpc>
              <a:spcBef>
                <a:spcPct val="0"/>
              </a:spcBef>
              <a:buFontTx/>
              <a:buNone/>
            </a:pPr>
            <a:r>
              <a:rPr lang="en-US" altLang="en-US" sz="1400" b="1" dirty="0">
                <a:latin typeface="Arial" panose="020B0604020202020204" pitchFamily="34" charset="0"/>
                <a:cs typeface="Arial" panose="020B0604020202020204" pitchFamily="34" charset="0"/>
              </a:rPr>
              <a:t>Data Protection</a:t>
            </a:r>
          </a:p>
          <a:p>
            <a:pPr eaLnBrk="1" hangingPunct="1">
              <a:lnSpc>
                <a:spcPct val="100000"/>
              </a:lnSpc>
              <a:spcBef>
                <a:spcPct val="0"/>
              </a:spcBef>
              <a:buFontTx/>
              <a:buNone/>
            </a:pPr>
            <a:r>
              <a:rPr lang="en-US" altLang="en-US" sz="1200" dirty="0">
                <a:latin typeface="Arial" panose="020B0604020202020204" pitchFamily="34" charset="0"/>
                <a:cs typeface="Arial" panose="020B0604020202020204" pitchFamily="34" charset="0"/>
              </a:rPr>
              <a:t> - Backup – Air gap/Immutable</a:t>
            </a:r>
          </a:p>
          <a:p>
            <a:pPr eaLnBrk="1" hangingPunct="1">
              <a:lnSpc>
                <a:spcPct val="100000"/>
              </a:lnSpc>
              <a:spcBef>
                <a:spcPct val="0"/>
              </a:spcBef>
              <a:buFontTx/>
              <a:buNone/>
            </a:pPr>
            <a:r>
              <a:rPr lang="en-US" altLang="en-US" sz="1200" dirty="0">
                <a:latin typeface="Arial" panose="020B0604020202020204" pitchFamily="34" charset="0"/>
                <a:cs typeface="Arial" panose="020B0604020202020204" pitchFamily="34" charset="0"/>
              </a:rPr>
              <a:t> - Disaster Recovery</a:t>
            </a:r>
          </a:p>
          <a:p>
            <a:pPr eaLnBrk="1" hangingPunct="1">
              <a:lnSpc>
                <a:spcPct val="100000"/>
              </a:lnSpc>
              <a:spcBef>
                <a:spcPct val="0"/>
              </a:spcBef>
              <a:buFontTx/>
              <a:buNone/>
            </a:pPr>
            <a:r>
              <a:rPr lang="en-US" altLang="en-US" sz="1200" dirty="0">
                <a:latin typeface="Arial" panose="020B0604020202020204" pitchFamily="34" charset="0"/>
                <a:cs typeface="Arial" panose="020B0604020202020204" pitchFamily="34" charset="0"/>
              </a:rPr>
              <a:t> - A/V Endpoint</a:t>
            </a:r>
          </a:p>
          <a:p>
            <a:pPr eaLnBrk="1" hangingPunct="1">
              <a:lnSpc>
                <a:spcPct val="100000"/>
              </a:lnSpc>
              <a:spcBef>
                <a:spcPct val="0"/>
              </a:spcBef>
              <a:buFontTx/>
              <a:buNone/>
            </a:pPr>
            <a:r>
              <a:rPr lang="en-US" altLang="en-US" sz="1200" dirty="0">
                <a:latin typeface="Arial" panose="020B0604020202020204" pitchFamily="34" charset="0"/>
                <a:cs typeface="Arial" panose="020B0604020202020204" pitchFamily="34" charset="0"/>
              </a:rPr>
              <a:t> - Patch Management</a:t>
            </a:r>
            <a:endParaRPr lang="en-US" altLang="en-US" sz="1200" b="1" dirty="0">
              <a:latin typeface="Arial" panose="020B0604020202020204" pitchFamily="34" charset="0"/>
              <a:cs typeface="Arial" panose="020B0604020202020204" pitchFamily="34" charset="0"/>
            </a:endParaRPr>
          </a:p>
          <a:p>
            <a:pPr eaLnBrk="1" hangingPunct="1">
              <a:lnSpc>
                <a:spcPct val="100000"/>
              </a:lnSpc>
              <a:spcBef>
                <a:spcPct val="0"/>
              </a:spcBef>
              <a:buFontTx/>
              <a:buNone/>
            </a:pPr>
            <a:endParaRPr lang="en-US" altLang="en-US" sz="1200" dirty="0">
              <a:latin typeface="Arial" panose="020B0604020202020204" pitchFamily="34" charset="0"/>
              <a:cs typeface="Arial" panose="020B0604020202020204" pitchFamily="34" charset="0"/>
            </a:endParaRPr>
          </a:p>
          <a:p>
            <a:pPr eaLnBrk="1" hangingPunct="1">
              <a:lnSpc>
                <a:spcPct val="100000"/>
              </a:lnSpc>
              <a:spcBef>
                <a:spcPct val="0"/>
              </a:spcBef>
              <a:buFontTx/>
              <a:buNone/>
            </a:pPr>
            <a:r>
              <a:rPr lang="en-US" altLang="en-US" sz="1400" b="1" dirty="0">
                <a:latin typeface="Arial" panose="020B0604020202020204" pitchFamily="34" charset="0"/>
                <a:cs typeface="Arial" panose="020B0604020202020204" pitchFamily="34" charset="0"/>
              </a:rPr>
              <a:t>Firewall/</a:t>
            </a:r>
            <a:r>
              <a:rPr lang="en-US" altLang="en-US" sz="1400" b="1" dirty="0" err="1">
                <a:latin typeface="Arial" panose="020B0604020202020204" pitchFamily="34" charset="0"/>
                <a:cs typeface="Arial" panose="020B0604020202020204" pitchFamily="34" charset="0"/>
              </a:rPr>
              <a:t>FWaaS</a:t>
            </a:r>
            <a:endParaRPr lang="en-US" altLang="en-US" sz="1400" b="1" dirty="0">
              <a:latin typeface="Arial" panose="020B0604020202020204" pitchFamily="34" charset="0"/>
              <a:cs typeface="Arial" panose="020B0604020202020204" pitchFamily="34" charset="0"/>
            </a:endParaRPr>
          </a:p>
        </p:txBody>
      </p:sp>
      <p:pic>
        <p:nvPicPr>
          <p:cNvPr id="36869"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949950" y="547688"/>
            <a:ext cx="3552825" cy="566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Box 5"/>
          <p:cNvSpPr txBox="1">
            <a:spLocks noChangeArrowheads="1"/>
          </p:cNvSpPr>
          <p:nvPr/>
        </p:nvSpPr>
        <p:spPr bwMode="auto">
          <a:xfrm>
            <a:off x="192088" y="469900"/>
            <a:ext cx="86629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3600">
                <a:solidFill>
                  <a:srgbClr val="327AA8"/>
                </a:solidFill>
                <a:latin typeface="Arial" panose="020B0604020202020204" pitchFamily="34" charset="0"/>
                <a:cs typeface="Arial" panose="020B0604020202020204" pitchFamily="34" charset="0"/>
              </a:rPr>
              <a:t>Managed SIEM/SOC</a:t>
            </a:r>
          </a:p>
        </p:txBody>
      </p:sp>
      <p:pic>
        <p:nvPicPr>
          <p:cNvPr id="38914" name="Picture 6"/>
          <p:cNvPicPr>
            <a:picLocks noChangeAspect="1" noChangeArrowheads="1"/>
          </p:cNvPicPr>
          <p:nvPr/>
        </p:nvPicPr>
        <p:blipFill>
          <a:blip r:embed="rId3">
            <a:lum bright="70000" contrast="-70000"/>
            <a:extLst>
              <a:ext uri="{28A0092B-C50C-407E-A947-70E740481C1C}">
                <a14:useLocalDpi xmlns:a14="http://schemas.microsoft.com/office/drawing/2010/main"/>
              </a:ext>
            </a:extLst>
          </a:blip>
          <a:srcRect/>
          <a:stretch>
            <a:fillRect/>
          </a:stretch>
        </p:blipFill>
        <p:spPr bwMode="auto">
          <a:xfrm>
            <a:off x="10182225" y="6215063"/>
            <a:ext cx="17716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9"/>
          <p:cNvSpPr txBox="1">
            <a:spLocks noChangeArrowheads="1"/>
          </p:cNvSpPr>
          <p:nvPr/>
        </p:nvSpPr>
        <p:spPr bwMode="auto">
          <a:xfrm>
            <a:off x="476250" y="1350963"/>
            <a:ext cx="4791075" cy="4093428"/>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 typeface="Arial" panose="020B0604020202020204" pitchFamily="34" charset="0"/>
              <a:buNone/>
              <a:defRPr/>
            </a:pPr>
            <a:endParaRPr lang="en-US" altLang="en-US" sz="2000" b="1" dirty="0">
              <a:latin typeface="Arial" panose="020B0604020202020204" pitchFamily="34" charset="0"/>
              <a:cs typeface="Arial" panose="020B0604020202020204" pitchFamily="34" charset="0"/>
            </a:endParaRPr>
          </a:p>
          <a:p>
            <a:pPr marL="342900" indent="-342900" eaLnBrk="1" hangingPunct="1">
              <a:lnSpc>
                <a:spcPct val="100000"/>
              </a:lnSpc>
              <a:spcBef>
                <a:spcPct val="0"/>
              </a:spcBef>
              <a:defRPr/>
            </a:pPr>
            <a:r>
              <a:rPr lang="en-US" altLang="en-US" sz="2000" dirty="0">
                <a:latin typeface="Arial" panose="020B0604020202020204" pitchFamily="34" charset="0"/>
                <a:cs typeface="Arial" panose="020B0604020202020204" pitchFamily="34" charset="0"/>
              </a:rPr>
              <a:t>Continuous monitoring of your environment with real world analytics.</a:t>
            </a:r>
          </a:p>
          <a:p>
            <a:pPr eaLnBrk="1" hangingPunct="1">
              <a:lnSpc>
                <a:spcPct val="100000"/>
              </a:lnSpc>
              <a:spcBef>
                <a:spcPct val="0"/>
              </a:spcBef>
              <a:buFont typeface="Arial" panose="020B0604020202020204" pitchFamily="34" charset="0"/>
              <a:buNone/>
              <a:defRPr/>
            </a:pPr>
            <a:endParaRPr lang="en-US" altLang="en-US" sz="2000" dirty="0">
              <a:latin typeface="Arial" panose="020B0604020202020204" pitchFamily="34" charset="0"/>
              <a:cs typeface="Arial" panose="020B0604020202020204" pitchFamily="34" charset="0"/>
            </a:endParaRPr>
          </a:p>
          <a:p>
            <a:pPr marL="342900" indent="-342900" eaLnBrk="1" hangingPunct="1">
              <a:lnSpc>
                <a:spcPct val="100000"/>
              </a:lnSpc>
              <a:spcBef>
                <a:spcPct val="0"/>
              </a:spcBef>
              <a:defRPr/>
            </a:pPr>
            <a:r>
              <a:rPr lang="en-US" altLang="en-US" sz="2000" dirty="0">
                <a:latin typeface="Arial" panose="020B0604020202020204" pitchFamily="34" charset="0"/>
                <a:cs typeface="Arial" panose="020B0604020202020204" pitchFamily="34" charset="0"/>
              </a:rPr>
              <a:t>SOC capability to alert in the event of a breach.</a:t>
            </a:r>
          </a:p>
          <a:p>
            <a:pPr marL="342900" indent="-342900" eaLnBrk="1" hangingPunct="1">
              <a:lnSpc>
                <a:spcPct val="100000"/>
              </a:lnSpc>
              <a:spcBef>
                <a:spcPct val="0"/>
              </a:spcBef>
              <a:defRPr/>
            </a:pPr>
            <a:endParaRPr lang="en-US" altLang="en-US" sz="2000" dirty="0">
              <a:latin typeface="Arial" panose="020B0604020202020204" pitchFamily="34" charset="0"/>
              <a:cs typeface="Arial" panose="020B0604020202020204" pitchFamily="34" charset="0"/>
            </a:endParaRPr>
          </a:p>
          <a:p>
            <a:pPr marL="342900" indent="-342900" eaLnBrk="1" hangingPunct="1">
              <a:lnSpc>
                <a:spcPct val="100000"/>
              </a:lnSpc>
              <a:spcBef>
                <a:spcPct val="0"/>
              </a:spcBef>
              <a:defRPr/>
            </a:pPr>
            <a:r>
              <a:rPr lang="en-US" altLang="en-US" sz="2000" dirty="0">
                <a:latin typeface="Arial" panose="020B0604020202020204" pitchFamily="34" charset="0"/>
                <a:cs typeface="Arial" panose="020B0604020202020204" pitchFamily="34" charset="0"/>
              </a:rPr>
              <a:t>Data without analytics is useless.</a:t>
            </a:r>
          </a:p>
          <a:p>
            <a:pPr marL="342900" indent="-342900" eaLnBrk="1" hangingPunct="1">
              <a:lnSpc>
                <a:spcPct val="100000"/>
              </a:lnSpc>
              <a:spcBef>
                <a:spcPct val="0"/>
              </a:spcBef>
              <a:defRPr/>
            </a:pPr>
            <a:endParaRPr lang="en-US" altLang="en-US" sz="2000" dirty="0">
              <a:latin typeface="Arial" panose="020B0604020202020204" pitchFamily="34" charset="0"/>
              <a:cs typeface="Arial" panose="020B0604020202020204" pitchFamily="34" charset="0"/>
            </a:endParaRPr>
          </a:p>
          <a:p>
            <a:pPr marL="342900" indent="-342900" eaLnBrk="1" hangingPunct="1">
              <a:lnSpc>
                <a:spcPct val="100000"/>
              </a:lnSpc>
              <a:spcBef>
                <a:spcPct val="0"/>
              </a:spcBef>
              <a:defRPr/>
            </a:pPr>
            <a:r>
              <a:rPr lang="en-US" altLang="en-US" sz="2000" dirty="0">
                <a:latin typeface="Arial" panose="020B0604020202020204" pitchFamily="34" charset="0"/>
                <a:cs typeface="Arial" panose="020B0604020202020204" pitchFamily="34" charset="0"/>
              </a:rPr>
              <a:t>Must have the ability to respond and remediate, not just document.</a:t>
            </a:r>
          </a:p>
          <a:p>
            <a:pPr eaLnBrk="1" hangingPunct="1">
              <a:lnSpc>
                <a:spcPct val="100000"/>
              </a:lnSpc>
              <a:spcBef>
                <a:spcPct val="0"/>
              </a:spcBef>
              <a:buFont typeface="Arial" panose="020B0604020202020204" pitchFamily="34" charset="0"/>
              <a:buNone/>
              <a:defRPr/>
            </a:pPr>
            <a:endParaRPr lang="en-US" altLang="en-US" sz="2000" dirty="0">
              <a:latin typeface="Arial" panose="020B0604020202020204" pitchFamily="34" charset="0"/>
              <a:cs typeface="Arial" panose="020B0604020202020204" pitchFamily="34" charset="0"/>
            </a:endParaRPr>
          </a:p>
          <a:p>
            <a:pPr eaLnBrk="1" hangingPunct="1">
              <a:lnSpc>
                <a:spcPct val="100000"/>
              </a:lnSpc>
              <a:spcBef>
                <a:spcPct val="0"/>
              </a:spcBef>
              <a:buFont typeface="Arial" panose="020B0604020202020204" pitchFamily="34" charset="0"/>
              <a:buNone/>
              <a:defRPr/>
            </a:pPr>
            <a:endParaRPr lang="en-US" altLang="en-US" sz="2000" dirty="0">
              <a:latin typeface="Arial" panose="020B0604020202020204" pitchFamily="34" charset="0"/>
              <a:cs typeface="Arial" panose="020B0604020202020204" pitchFamily="34" charset="0"/>
            </a:endParaRPr>
          </a:p>
        </p:txBody>
      </p:sp>
      <p:sp>
        <p:nvSpPr>
          <p:cNvPr id="38916" name="TextBox 9"/>
          <p:cNvSpPr txBox="1">
            <a:spLocks noChangeArrowheads="1"/>
          </p:cNvSpPr>
          <p:nvPr/>
        </p:nvSpPr>
        <p:spPr bwMode="auto">
          <a:xfrm>
            <a:off x="9285288" y="1384300"/>
            <a:ext cx="3165475" cy="375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en-US" sz="1400" b="1" dirty="0">
                <a:latin typeface="Arial" panose="020B0604020202020204" pitchFamily="34" charset="0"/>
                <a:cs typeface="Arial" panose="020B0604020202020204" pitchFamily="34" charset="0"/>
              </a:rPr>
              <a:t>Managed SIEM/SOC</a:t>
            </a:r>
          </a:p>
          <a:p>
            <a:pPr eaLnBrk="1" hangingPunct="1">
              <a:lnSpc>
                <a:spcPct val="100000"/>
              </a:lnSpc>
              <a:spcBef>
                <a:spcPct val="0"/>
              </a:spcBef>
              <a:buFontTx/>
              <a:buNone/>
            </a:pPr>
            <a:endParaRPr lang="en-US" altLang="en-US" sz="1200" dirty="0">
              <a:latin typeface="Arial" panose="020B0604020202020204" pitchFamily="34" charset="0"/>
              <a:cs typeface="Arial" panose="020B0604020202020204" pitchFamily="34" charset="0"/>
            </a:endParaRPr>
          </a:p>
          <a:p>
            <a:pPr eaLnBrk="1" hangingPunct="1">
              <a:lnSpc>
                <a:spcPct val="100000"/>
              </a:lnSpc>
              <a:spcBef>
                <a:spcPct val="0"/>
              </a:spcBef>
              <a:buFontTx/>
              <a:buNone/>
            </a:pPr>
            <a:endParaRPr lang="en-US" altLang="en-US" sz="1400" b="1" dirty="0">
              <a:latin typeface="Arial" panose="020B0604020202020204" pitchFamily="34" charset="0"/>
              <a:cs typeface="Arial" panose="020B0604020202020204" pitchFamily="34" charset="0"/>
            </a:endParaRPr>
          </a:p>
          <a:p>
            <a:pPr eaLnBrk="1" hangingPunct="1">
              <a:lnSpc>
                <a:spcPct val="100000"/>
              </a:lnSpc>
              <a:spcBef>
                <a:spcPct val="0"/>
              </a:spcBef>
              <a:buFontTx/>
              <a:buNone/>
            </a:pPr>
            <a:r>
              <a:rPr lang="en-US" altLang="en-US" sz="1400" b="1" dirty="0">
                <a:latin typeface="Arial" panose="020B0604020202020204" pitchFamily="34" charset="0"/>
                <a:cs typeface="Arial" panose="020B0604020202020204" pitchFamily="34" charset="0"/>
              </a:rPr>
              <a:t>DNS Security</a:t>
            </a:r>
          </a:p>
          <a:p>
            <a:pPr eaLnBrk="1" hangingPunct="1">
              <a:lnSpc>
                <a:spcPct val="100000"/>
              </a:lnSpc>
              <a:spcBef>
                <a:spcPct val="0"/>
              </a:spcBef>
              <a:buFontTx/>
              <a:buNone/>
            </a:pPr>
            <a:endParaRPr lang="en-US" altLang="en-US" sz="1200" dirty="0">
              <a:latin typeface="Arial" panose="020B0604020202020204" pitchFamily="34" charset="0"/>
              <a:cs typeface="Arial" panose="020B0604020202020204" pitchFamily="34" charset="0"/>
            </a:endParaRPr>
          </a:p>
          <a:p>
            <a:pPr eaLnBrk="1" hangingPunct="1">
              <a:lnSpc>
                <a:spcPct val="100000"/>
              </a:lnSpc>
              <a:spcBef>
                <a:spcPct val="0"/>
              </a:spcBef>
              <a:buFontTx/>
              <a:buNone/>
            </a:pPr>
            <a:endParaRPr lang="en-US" altLang="en-US" sz="1200" dirty="0">
              <a:latin typeface="Arial" panose="020B0604020202020204" pitchFamily="34" charset="0"/>
              <a:cs typeface="Arial" panose="020B0604020202020204" pitchFamily="34" charset="0"/>
            </a:endParaRPr>
          </a:p>
          <a:p>
            <a:pPr eaLnBrk="1" hangingPunct="1">
              <a:lnSpc>
                <a:spcPct val="100000"/>
              </a:lnSpc>
              <a:spcBef>
                <a:spcPct val="0"/>
              </a:spcBef>
              <a:buFontTx/>
              <a:buNone/>
            </a:pPr>
            <a:endParaRPr lang="en-US" altLang="en-US" sz="1400" b="1" dirty="0">
              <a:latin typeface="Arial" panose="020B0604020202020204" pitchFamily="34" charset="0"/>
              <a:cs typeface="Arial" panose="020B0604020202020204" pitchFamily="34" charset="0"/>
            </a:endParaRPr>
          </a:p>
          <a:p>
            <a:pPr eaLnBrk="1" hangingPunct="1">
              <a:lnSpc>
                <a:spcPct val="100000"/>
              </a:lnSpc>
              <a:spcBef>
                <a:spcPct val="0"/>
              </a:spcBef>
              <a:buFontTx/>
              <a:buNone/>
            </a:pPr>
            <a:r>
              <a:rPr lang="en-US" altLang="en-US" sz="1400" b="1" dirty="0">
                <a:latin typeface="Arial" panose="020B0604020202020204" pitchFamily="34" charset="0"/>
                <a:cs typeface="Arial" panose="020B0604020202020204" pitchFamily="34" charset="0"/>
              </a:rPr>
              <a:t>Multi-Factor</a:t>
            </a:r>
          </a:p>
          <a:p>
            <a:pPr eaLnBrk="1" hangingPunct="1">
              <a:lnSpc>
                <a:spcPct val="100000"/>
              </a:lnSpc>
              <a:spcBef>
                <a:spcPct val="0"/>
              </a:spcBef>
              <a:buFontTx/>
              <a:buNone/>
            </a:pPr>
            <a:r>
              <a:rPr lang="en-US" altLang="en-US" sz="1400" b="1" dirty="0">
                <a:latin typeface="Arial" panose="020B0604020202020204" pitchFamily="34" charset="0"/>
                <a:cs typeface="Arial" panose="020B0604020202020204" pitchFamily="34" charset="0"/>
              </a:rPr>
              <a:t>Authentication</a:t>
            </a:r>
          </a:p>
          <a:p>
            <a:pPr eaLnBrk="1" hangingPunct="1">
              <a:lnSpc>
                <a:spcPct val="100000"/>
              </a:lnSpc>
              <a:spcBef>
                <a:spcPct val="0"/>
              </a:spcBef>
              <a:buFontTx/>
              <a:buNone/>
            </a:pPr>
            <a:endParaRPr lang="en-US" altLang="en-US" sz="1600" b="1" dirty="0">
              <a:latin typeface="Arial" panose="020B0604020202020204" pitchFamily="34" charset="0"/>
              <a:cs typeface="Arial" panose="020B0604020202020204" pitchFamily="34" charset="0"/>
            </a:endParaRPr>
          </a:p>
          <a:p>
            <a:pPr eaLnBrk="1" hangingPunct="1">
              <a:lnSpc>
                <a:spcPct val="100000"/>
              </a:lnSpc>
              <a:spcBef>
                <a:spcPct val="0"/>
              </a:spcBef>
              <a:buFontTx/>
              <a:buNone/>
            </a:pPr>
            <a:endParaRPr lang="en-US" altLang="en-US" sz="1400" b="1" dirty="0">
              <a:latin typeface="Arial" panose="020B0604020202020204" pitchFamily="34" charset="0"/>
              <a:cs typeface="Arial" panose="020B0604020202020204" pitchFamily="34" charset="0"/>
            </a:endParaRPr>
          </a:p>
          <a:p>
            <a:pPr eaLnBrk="1" hangingPunct="1">
              <a:lnSpc>
                <a:spcPct val="100000"/>
              </a:lnSpc>
              <a:spcBef>
                <a:spcPct val="0"/>
              </a:spcBef>
              <a:buFontTx/>
              <a:buNone/>
            </a:pPr>
            <a:r>
              <a:rPr lang="en-US" altLang="en-US" sz="1400" b="1" dirty="0">
                <a:latin typeface="Arial" panose="020B0604020202020204" pitchFamily="34" charset="0"/>
                <a:cs typeface="Arial" panose="020B0604020202020204" pitchFamily="34" charset="0"/>
              </a:rPr>
              <a:t>Data Protection</a:t>
            </a:r>
          </a:p>
          <a:p>
            <a:pPr eaLnBrk="1" hangingPunct="1">
              <a:lnSpc>
                <a:spcPct val="100000"/>
              </a:lnSpc>
              <a:spcBef>
                <a:spcPct val="0"/>
              </a:spcBef>
              <a:buFontTx/>
              <a:buNone/>
            </a:pPr>
            <a:r>
              <a:rPr lang="en-US" altLang="en-US" sz="1200" dirty="0">
                <a:latin typeface="Arial" panose="020B0604020202020204" pitchFamily="34" charset="0"/>
                <a:cs typeface="Arial" panose="020B0604020202020204" pitchFamily="34" charset="0"/>
              </a:rPr>
              <a:t> - Backup – Air gap/Immutable</a:t>
            </a:r>
          </a:p>
          <a:p>
            <a:pPr eaLnBrk="1" hangingPunct="1">
              <a:lnSpc>
                <a:spcPct val="100000"/>
              </a:lnSpc>
              <a:spcBef>
                <a:spcPct val="0"/>
              </a:spcBef>
              <a:buFontTx/>
              <a:buNone/>
            </a:pPr>
            <a:r>
              <a:rPr lang="en-US" altLang="en-US" sz="1200" dirty="0">
                <a:latin typeface="Arial" panose="020B0604020202020204" pitchFamily="34" charset="0"/>
                <a:cs typeface="Arial" panose="020B0604020202020204" pitchFamily="34" charset="0"/>
              </a:rPr>
              <a:t> - Disaster Recovery</a:t>
            </a:r>
          </a:p>
          <a:p>
            <a:pPr eaLnBrk="1" hangingPunct="1">
              <a:lnSpc>
                <a:spcPct val="100000"/>
              </a:lnSpc>
              <a:spcBef>
                <a:spcPct val="0"/>
              </a:spcBef>
              <a:buFontTx/>
              <a:buNone/>
            </a:pPr>
            <a:r>
              <a:rPr lang="en-US" altLang="en-US" sz="1200" dirty="0">
                <a:latin typeface="Arial" panose="020B0604020202020204" pitchFamily="34" charset="0"/>
                <a:cs typeface="Arial" panose="020B0604020202020204" pitchFamily="34" charset="0"/>
              </a:rPr>
              <a:t> - A/V Endpoint</a:t>
            </a:r>
          </a:p>
          <a:p>
            <a:pPr eaLnBrk="1" hangingPunct="1">
              <a:lnSpc>
                <a:spcPct val="100000"/>
              </a:lnSpc>
              <a:spcBef>
                <a:spcPct val="0"/>
              </a:spcBef>
              <a:buFontTx/>
              <a:buNone/>
            </a:pPr>
            <a:r>
              <a:rPr lang="en-US" altLang="en-US" sz="1200" dirty="0">
                <a:latin typeface="Arial" panose="020B0604020202020204" pitchFamily="34" charset="0"/>
                <a:cs typeface="Arial" panose="020B0604020202020204" pitchFamily="34" charset="0"/>
              </a:rPr>
              <a:t> - Patch Management</a:t>
            </a:r>
            <a:endParaRPr lang="en-US" altLang="en-US" sz="1200" b="1" dirty="0">
              <a:latin typeface="Arial" panose="020B0604020202020204" pitchFamily="34" charset="0"/>
              <a:cs typeface="Arial" panose="020B0604020202020204" pitchFamily="34" charset="0"/>
            </a:endParaRPr>
          </a:p>
          <a:p>
            <a:pPr eaLnBrk="1" hangingPunct="1">
              <a:lnSpc>
                <a:spcPct val="100000"/>
              </a:lnSpc>
              <a:spcBef>
                <a:spcPct val="0"/>
              </a:spcBef>
              <a:buFontTx/>
              <a:buNone/>
            </a:pPr>
            <a:endParaRPr lang="en-US" altLang="en-US" sz="1200" dirty="0">
              <a:latin typeface="Arial" panose="020B0604020202020204" pitchFamily="34" charset="0"/>
              <a:cs typeface="Arial" panose="020B0604020202020204" pitchFamily="34" charset="0"/>
            </a:endParaRPr>
          </a:p>
          <a:p>
            <a:pPr eaLnBrk="1" hangingPunct="1">
              <a:lnSpc>
                <a:spcPct val="100000"/>
              </a:lnSpc>
              <a:spcBef>
                <a:spcPct val="0"/>
              </a:spcBef>
              <a:buFontTx/>
              <a:buNone/>
            </a:pPr>
            <a:r>
              <a:rPr lang="en-US" altLang="en-US" sz="1400" b="1" dirty="0">
                <a:latin typeface="Arial" panose="020B0604020202020204" pitchFamily="34" charset="0"/>
                <a:cs typeface="Arial" panose="020B0604020202020204" pitchFamily="34" charset="0"/>
              </a:rPr>
              <a:t>Firewall/</a:t>
            </a:r>
            <a:r>
              <a:rPr lang="en-US" altLang="en-US" sz="1400" b="1" dirty="0" err="1">
                <a:latin typeface="Arial" panose="020B0604020202020204" pitchFamily="34" charset="0"/>
                <a:cs typeface="Arial" panose="020B0604020202020204" pitchFamily="34" charset="0"/>
              </a:rPr>
              <a:t>FWaaS</a:t>
            </a:r>
            <a:endParaRPr lang="en-US" altLang="en-US" sz="1400" b="1" dirty="0">
              <a:latin typeface="Arial" panose="020B0604020202020204" pitchFamily="34" charset="0"/>
              <a:cs typeface="Arial" panose="020B0604020202020204" pitchFamily="34" charset="0"/>
            </a:endParaRPr>
          </a:p>
        </p:txBody>
      </p:sp>
      <p:pic>
        <p:nvPicPr>
          <p:cNvPr id="38917"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889625" y="328613"/>
            <a:ext cx="3673475" cy="598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Box 3"/>
          <p:cNvSpPr txBox="1">
            <a:spLocks noChangeArrowheads="1"/>
          </p:cNvSpPr>
          <p:nvPr/>
        </p:nvSpPr>
        <p:spPr bwMode="auto">
          <a:xfrm>
            <a:off x="192088" y="469900"/>
            <a:ext cx="86629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3600">
                <a:solidFill>
                  <a:srgbClr val="327AA8"/>
                </a:solidFill>
                <a:latin typeface="Arial" panose="020B0604020202020204" pitchFamily="34" charset="0"/>
                <a:cs typeface="Arial" panose="020B0604020202020204" pitchFamily="34" charset="0"/>
              </a:rPr>
              <a:t>Other Considerations</a:t>
            </a:r>
          </a:p>
        </p:txBody>
      </p:sp>
      <p:pic>
        <p:nvPicPr>
          <p:cNvPr id="40962" name="Picture 8"/>
          <p:cNvPicPr>
            <a:picLocks noChangeAspect="1" noChangeArrowheads="1"/>
          </p:cNvPicPr>
          <p:nvPr/>
        </p:nvPicPr>
        <p:blipFill>
          <a:blip r:embed="rId3">
            <a:lum bright="70000" contrast="-70000"/>
            <a:extLst>
              <a:ext uri="{28A0092B-C50C-407E-A947-70E740481C1C}">
                <a14:useLocalDpi xmlns:a14="http://schemas.microsoft.com/office/drawing/2010/main"/>
              </a:ext>
            </a:extLst>
          </a:blip>
          <a:srcRect/>
          <a:stretch>
            <a:fillRect/>
          </a:stretch>
        </p:blipFill>
        <p:spPr bwMode="auto">
          <a:xfrm>
            <a:off x="10182225" y="6215063"/>
            <a:ext cx="17716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0"/>
          <p:cNvGraphicFramePr>
            <a:graphicFrameLocks noGrp="1"/>
          </p:cNvGraphicFramePr>
          <p:nvPr/>
        </p:nvGraphicFramePr>
        <p:xfrm>
          <a:off x="334963" y="1403350"/>
          <a:ext cx="11118850" cy="4284662"/>
        </p:xfrm>
        <a:graphic>
          <a:graphicData uri="http://schemas.openxmlformats.org/drawingml/2006/table">
            <a:tbl>
              <a:tblPr firstRow="1" bandRow="1">
                <a:tableStyleId>{5C22544A-7EE6-4342-B048-85BDC9FD1C3A}</a:tableStyleId>
              </a:tblPr>
              <a:tblGrid>
                <a:gridCol w="3146151">
                  <a:extLst>
                    <a:ext uri="{9D8B030D-6E8A-4147-A177-3AD203B41FA5}">
                      <a16:colId xmlns:a16="http://schemas.microsoft.com/office/drawing/2014/main" val="20000"/>
                    </a:ext>
                  </a:extLst>
                </a:gridCol>
                <a:gridCol w="2324742">
                  <a:extLst>
                    <a:ext uri="{9D8B030D-6E8A-4147-A177-3AD203B41FA5}">
                      <a16:colId xmlns:a16="http://schemas.microsoft.com/office/drawing/2014/main" val="20001"/>
                    </a:ext>
                  </a:extLst>
                </a:gridCol>
                <a:gridCol w="2061272">
                  <a:extLst>
                    <a:ext uri="{9D8B030D-6E8A-4147-A177-3AD203B41FA5}">
                      <a16:colId xmlns:a16="http://schemas.microsoft.com/office/drawing/2014/main" val="20002"/>
                    </a:ext>
                  </a:extLst>
                </a:gridCol>
                <a:gridCol w="3586685">
                  <a:extLst>
                    <a:ext uri="{9D8B030D-6E8A-4147-A177-3AD203B41FA5}">
                      <a16:colId xmlns:a16="http://schemas.microsoft.com/office/drawing/2014/main" val="20003"/>
                    </a:ext>
                  </a:extLst>
                </a:gridCol>
              </a:tblGrid>
              <a:tr h="425265">
                <a:tc>
                  <a:txBody>
                    <a:bodyPr/>
                    <a:lstStyle/>
                    <a:p>
                      <a:r>
                        <a:rPr lang="en-US" sz="1800" dirty="0">
                          <a:latin typeface="Arial" panose="020B0604020202020204" pitchFamily="34" charset="0"/>
                          <a:cs typeface="Arial" panose="020B0604020202020204" pitchFamily="34" charset="0"/>
                        </a:rPr>
                        <a:t>Corporate Office</a:t>
                      </a:r>
                    </a:p>
                  </a:txBody>
                  <a:tcPr marT="45724" marB="45724">
                    <a:solidFill>
                      <a:srgbClr val="327AA8"/>
                    </a:solidFill>
                  </a:tcPr>
                </a:tc>
                <a:tc>
                  <a:txBody>
                    <a:bodyPr/>
                    <a:lstStyle/>
                    <a:p>
                      <a:r>
                        <a:rPr lang="en-US" sz="1800" dirty="0">
                          <a:latin typeface="Arial" panose="020B0604020202020204" pitchFamily="34" charset="0"/>
                          <a:cs typeface="Arial" panose="020B0604020202020204" pitchFamily="34" charset="0"/>
                        </a:rPr>
                        <a:t>Branch Office</a:t>
                      </a:r>
                    </a:p>
                  </a:txBody>
                  <a:tcPr marT="45724" marB="45724">
                    <a:solidFill>
                      <a:srgbClr val="327AA8"/>
                    </a:solidFill>
                  </a:tcPr>
                </a:tc>
                <a:tc>
                  <a:txBody>
                    <a:bodyPr/>
                    <a:lstStyle/>
                    <a:p>
                      <a:r>
                        <a:rPr lang="en-US" sz="1800" dirty="0">
                          <a:latin typeface="Arial" panose="020B0604020202020204" pitchFamily="34" charset="0"/>
                          <a:cs typeface="Arial" panose="020B0604020202020204" pitchFamily="34" charset="0"/>
                        </a:rPr>
                        <a:t>Remote Worker</a:t>
                      </a:r>
                    </a:p>
                  </a:txBody>
                  <a:tcPr marT="45724" marB="45724">
                    <a:solidFill>
                      <a:srgbClr val="327AA8"/>
                    </a:solidFill>
                  </a:tcPr>
                </a:tc>
                <a:tc>
                  <a:txBody>
                    <a:bodyPr/>
                    <a:lstStyle/>
                    <a:p>
                      <a:r>
                        <a:rPr lang="en-US" sz="1800" dirty="0">
                          <a:latin typeface="Arial" panose="020B0604020202020204" pitchFamily="34" charset="0"/>
                          <a:cs typeface="Arial" panose="020B0604020202020204" pitchFamily="34" charset="0"/>
                        </a:rPr>
                        <a:t>Bring Your Own Device (BYOD)</a:t>
                      </a:r>
                    </a:p>
                  </a:txBody>
                  <a:tcPr marT="45724" marB="45724">
                    <a:solidFill>
                      <a:srgbClr val="327AA8"/>
                    </a:solidFill>
                  </a:tcPr>
                </a:tc>
                <a:extLst>
                  <a:ext uri="{0D108BD9-81ED-4DB2-BD59-A6C34878D82A}">
                    <a16:rowId xmlns:a16="http://schemas.microsoft.com/office/drawing/2014/main" val="10000"/>
                  </a:ext>
                </a:extLst>
              </a:tr>
              <a:tr h="304825">
                <a:tc>
                  <a:txBody>
                    <a:bodyPr/>
                    <a:lstStyle/>
                    <a:p>
                      <a:r>
                        <a:rPr lang="en-US" sz="1400" dirty="0">
                          <a:latin typeface="Arial" panose="020B0604020202020204" pitchFamily="34" charset="0"/>
                          <a:cs typeface="Arial" panose="020B0604020202020204" pitchFamily="34" charset="0"/>
                        </a:rPr>
                        <a:t>Firewall/FWaaS</a:t>
                      </a:r>
                    </a:p>
                  </a:txBody>
                  <a:tcPr marT="45724" marB="45724">
                    <a:solidFill>
                      <a:schemeClr val="bg1">
                        <a:lumMod val="85000"/>
                      </a:schemeClr>
                    </a:solidFill>
                  </a:tcPr>
                </a:tc>
                <a:tc>
                  <a:txBody>
                    <a:bodyPr/>
                    <a:lstStyle/>
                    <a:p>
                      <a:pPr algn="ctr"/>
                      <a:r>
                        <a:rPr lang="en-US" sz="1400" dirty="0">
                          <a:latin typeface="Arial" panose="020B0604020202020204" pitchFamily="34" charset="0"/>
                          <a:cs typeface="Arial" panose="020B0604020202020204" pitchFamily="34" charset="0"/>
                        </a:rPr>
                        <a:t>X</a:t>
                      </a:r>
                    </a:p>
                  </a:txBody>
                  <a:tcPr marT="45724" marB="45724">
                    <a:solidFill>
                      <a:schemeClr val="bg1">
                        <a:lumMod val="85000"/>
                      </a:schemeClr>
                    </a:solidFill>
                  </a:tcPr>
                </a:tc>
                <a:tc>
                  <a:txBody>
                    <a:bodyPr/>
                    <a:lstStyle/>
                    <a:p>
                      <a:pPr algn="ctr"/>
                      <a:endParaRPr lang="en-US" sz="1400" dirty="0">
                        <a:latin typeface="Arial" panose="020B0604020202020204" pitchFamily="34" charset="0"/>
                        <a:cs typeface="Arial" panose="020B0604020202020204" pitchFamily="34" charset="0"/>
                      </a:endParaRPr>
                    </a:p>
                  </a:txBody>
                  <a:tcPr marT="45724" marB="45724">
                    <a:solidFill>
                      <a:schemeClr val="bg1">
                        <a:lumMod val="85000"/>
                      </a:schemeClr>
                    </a:solidFill>
                  </a:tcPr>
                </a:tc>
                <a:tc>
                  <a:txBody>
                    <a:bodyPr/>
                    <a:lstStyle/>
                    <a:p>
                      <a:pPr algn="ctr"/>
                      <a:endParaRPr lang="en-US" sz="1400">
                        <a:latin typeface="Arial" panose="020B0604020202020204" pitchFamily="34" charset="0"/>
                        <a:cs typeface="Arial" panose="020B0604020202020204" pitchFamily="34" charset="0"/>
                      </a:endParaRPr>
                    </a:p>
                  </a:txBody>
                  <a:tcPr marT="45724" marB="45724">
                    <a:solidFill>
                      <a:schemeClr val="bg1">
                        <a:lumMod val="85000"/>
                      </a:schemeClr>
                    </a:solidFill>
                  </a:tcPr>
                </a:tc>
                <a:extLst>
                  <a:ext uri="{0D108BD9-81ED-4DB2-BD59-A6C34878D82A}">
                    <a16:rowId xmlns:a16="http://schemas.microsoft.com/office/drawing/2014/main" val="10001"/>
                  </a:ext>
                </a:extLst>
              </a:tr>
              <a:tr h="1158337">
                <a:tc>
                  <a:txBody>
                    <a:bodyPr/>
                    <a:lstStyle/>
                    <a:p>
                      <a:r>
                        <a:rPr lang="en-US" sz="1400" dirty="0">
                          <a:latin typeface="Arial" panose="020B0604020202020204" pitchFamily="34" charset="0"/>
                          <a:cs typeface="Arial" panose="020B0604020202020204" pitchFamily="34" charset="0"/>
                        </a:rPr>
                        <a:t>Data Protection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 - Backup (Air gap/Immutable)</a:t>
                      </a:r>
                    </a:p>
                    <a:p>
                      <a:r>
                        <a:rPr lang="en-US" sz="1400" dirty="0">
                          <a:latin typeface="Arial" panose="020B0604020202020204" pitchFamily="34" charset="0"/>
                          <a:cs typeface="Arial" panose="020B0604020202020204" pitchFamily="34" charset="0"/>
                        </a:rPr>
                        <a:t> - DR</a:t>
                      </a:r>
                    </a:p>
                    <a:p>
                      <a:r>
                        <a:rPr lang="en-US" sz="1400" dirty="0">
                          <a:latin typeface="Arial" panose="020B0604020202020204" pitchFamily="34" charset="0"/>
                          <a:cs typeface="Arial" panose="020B0604020202020204" pitchFamily="34" charset="0"/>
                        </a:rPr>
                        <a:t> - A/V Endpoint</a:t>
                      </a:r>
                    </a:p>
                    <a:p>
                      <a:r>
                        <a:rPr lang="en-US" sz="1400" dirty="0">
                          <a:latin typeface="Arial" panose="020B0604020202020204" pitchFamily="34" charset="0"/>
                          <a:cs typeface="Arial" panose="020B0604020202020204" pitchFamily="34" charset="0"/>
                        </a:rPr>
                        <a:t> - Patch Management</a:t>
                      </a:r>
                    </a:p>
                  </a:txBody>
                  <a:tcPr marT="45724" marB="45724">
                    <a:solidFill>
                      <a:schemeClr val="bg1">
                        <a:lumMod val="95000"/>
                      </a:schemeClr>
                    </a:solidFill>
                  </a:tcPr>
                </a:tc>
                <a:tc>
                  <a:txBody>
                    <a:bodyPr/>
                    <a:lstStyle/>
                    <a:p>
                      <a:pPr algn="ctr"/>
                      <a:endParaRPr lang="en-US" sz="1400" dirty="0">
                        <a:latin typeface="Arial" panose="020B0604020202020204" pitchFamily="34" charset="0"/>
                        <a:cs typeface="Arial" panose="020B0604020202020204" pitchFamily="34" charset="0"/>
                      </a:endParaRPr>
                    </a:p>
                    <a:p>
                      <a:pPr algn="ctr"/>
                      <a:r>
                        <a:rPr lang="en-US" sz="1400" dirty="0">
                          <a:latin typeface="Arial" panose="020B0604020202020204" pitchFamily="34" charset="0"/>
                          <a:cs typeface="Arial" panose="020B0604020202020204" pitchFamily="34" charset="0"/>
                        </a:rPr>
                        <a:t>X</a:t>
                      </a:r>
                    </a:p>
                    <a:p>
                      <a:pPr algn="ctr"/>
                      <a:r>
                        <a:rPr lang="en-US" sz="1400" dirty="0">
                          <a:latin typeface="Arial" panose="020B0604020202020204" pitchFamily="34" charset="0"/>
                          <a:cs typeface="Arial" panose="020B0604020202020204" pitchFamily="34" charset="0"/>
                        </a:rPr>
                        <a:t>X</a:t>
                      </a:r>
                    </a:p>
                    <a:p>
                      <a:pPr algn="ctr"/>
                      <a:r>
                        <a:rPr lang="en-US" sz="1400" dirty="0">
                          <a:latin typeface="Arial" panose="020B0604020202020204" pitchFamily="34" charset="0"/>
                          <a:cs typeface="Arial" panose="020B0604020202020204" pitchFamily="34" charset="0"/>
                        </a:rPr>
                        <a:t>X</a:t>
                      </a:r>
                    </a:p>
                    <a:p>
                      <a:pPr algn="ctr"/>
                      <a:r>
                        <a:rPr lang="en-US" sz="1400" dirty="0">
                          <a:latin typeface="Arial" panose="020B0604020202020204" pitchFamily="34" charset="0"/>
                          <a:cs typeface="Arial" panose="020B0604020202020204" pitchFamily="34" charset="0"/>
                        </a:rPr>
                        <a:t>X</a:t>
                      </a:r>
                    </a:p>
                  </a:txBody>
                  <a:tcPr marT="45724" marB="45724">
                    <a:solidFill>
                      <a:schemeClr val="bg1">
                        <a:lumMod val="95000"/>
                      </a:schemeClr>
                    </a:solidFill>
                  </a:tcPr>
                </a:tc>
                <a:tc>
                  <a:txBody>
                    <a:bodyPr/>
                    <a:lstStyle/>
                    <a:p>
                      <a:pPr algn="ctr"/>
                      <a:endParaRPr lang="en-US" sz="1400" dirty="0">
                        <a:latin typeface="Arial" panose="020B0604020202020204" pitchFamily="34" charset="0"/>
                        <a:cs typeface="Arial" panose="020B0604020202020204" pitchFamily="34" charset="0"/>
                      </a:endParaRPr>
                    </a:p>
                    <a:p>
                      <a:pPr algn="ctr"/>
                      <a:r>
                        <a:rPr lang="en-US" sz="1400" dirty="0">
                          <a:latin typeface="Arial" panose="020B0604020202020204" pitchFamily="34" charset="0"/>
                          <a:cs typeface="Arial" panose="020B0604020202020204" pitchFamily="34" charset="0"/>
                        </a:rPr>
                        <a:t>X</a:t>
                      </a:r>
                    </a:p>
                    <a:p>
                      <a:pPr algn="ctr"/>
                      <a:r>
                        <a:rPr lang="en-US" sz="1400" dirty="0">
                          <a:latin typeface="Arial" panose="020B0604020202020204" pitchFamily="34" charset="0"/>
                          <a:cs typeface="Arial" panose="020B0604020202020204" pitchFamily="34" charset="0"/>
                        </a:rPr>
                        <a:t>X</a:t>
                      </a:r>
                    </a:p>
                    <a:p>
                      <a:pPr algn="ctr"/>
                      <a:r>
                        <a:rPr lang="en-US" sz="1400" dirty="0">
                          <a:latin typeface="Arial" panose="020B0604020202020204" pitchFamily="34" charset="0"/>
                          <a:cs typeface="Arial" panose="020B0604020202020204" pitchFamily="34" charset="0"/>
                        </a:rPr>
                        <a:t>X</a:t>
                      </a:r>
                    </a:p>
                    <a:p>
                      <a:pPr algn="ctr"/>
                      <a:r>
                        <a:rPr lang="en-US" sz="1400" dirty="0">
                          <a:latin typeface="Arial" panose="020B0604020202020204" pitchFamily="34" charset="0"/>
                          <a:cs typeface="Arial" panose="020B0604020202020204" pitchFamily="34" charset="0"/>
                        </a:rPr>
                        <a:t>X</a:t>
                      </a:r>
                    </a:p>
                  </a:txBody>
                  <a:tcPr marT="45724" marB="45724">
                    <a:solidFill>
                      <a:schemeClr val="bg1">
                        <a:lumMod val="95000"/>
                      </a:schemeClr>
                    </a:solidFill>
                  </a:tcPr>
                </a:tc>
                <a:tc>
                  <a:txBody>
                    <a:bodyPr/>
                    <a:lstStyle/>
                    <a:p>
                      <a:pPr algn="ctr"/>
                      <a:endParaRPr lang="en-US" sz="1400" dirty="0">
                        <a:latin typeface="Arial" panose="020B0604020202020204" pitchFamily="34" charset="0"/>
                        <a:cs typeface="Arial" panose="020B0604020202020204" pitchFamily="34" charset="0"/>
                      </a:endParaRPr>
                    </a:p>
                    <a:p>
                      <a:pPr algn="ctr"/>
                      <a:endParaRPr lang="en-US" sz="1400" dirty="0">
                        <a:latin typeface="Arial" panose="020B0604020202020204" pitchFamily="34" charset="0"/>
                        <a:cs typeface="Arial" panose="020B0604020202020204" pitchFamily="34" charset="0"/>
                      </a:endParaRPr>
                    </a:p>
                    <a:p>
                      <a:pPr algn="ctr"/>
                      <a:endParaRPr lang="en-US" sz="1400" dirty="0">
                        <a:latin typeface="Arial" panose="020B0604020202020204" pitchFamily="34" charset="0"/>
                        <a:cs typeface="Arial" panose="020B0604020202020204" pitchFamily="34" charset="0"/>
                      </a:endParaRPr>
                    </a:p>
                    <a:p>
                      <a:pPr algn="ctr"/>
                      <a:r>
                        <a:rPr lang="en-US" sz="1400" dirty="0">
                          <a:latin typeface="Arial" panose="020B0604020202020204" pitchFamily="34" charset="0"/>
                          <a:cs typeface="Arial" panose="020B0604020202020204" pitchFamily="34" charset="0"/>
                        </a:rPr>
                        <a:t>X</a:t>
                      </a:r>
                    </a:p>
                    <a:p>
                      <a:pPr algn="ctr"/>
                      <a:r>
                        <a:rPr lang="en-US" sz="1400" dirty="0">
                          <a:latin typeface="Arial" panose="020B0604020202020204" pitchFamily="34" charset="0"/>
                          <a:cs typeface="Arial" panose="020B0604020202020204" pitchFamily="34" charset="0"/>
                        </a:rPr>
                        <a:t>X</a:t>
                      </a:r>
                    </a:p>
                  </a:txBody>
                  <a:tcPr marT="45724" marB="45724">
                    <a:solidFill>
                      <a:schemeClr val="bg1">
                        <a:lumMod val="95000"/>
                      </a:schemeClr>
                    </a:solidFill>
                  </a:tcPr>
                </a:tc>
                <a:extLst>
                  <a:ext uri="{0D108BD9-81ED-4DB2-BD59-A6C34878D82A}">
                    <a16:rowId xmlns:a16="http://schemas.microsoft.com/office/drawing/2014/main" val="10002"/>
                  </a:ext>
                </a:extLst>
              </a:tr>
              <a:tr h="304825">
                <a:tc>
                  <a:txBody>
                    <a:bodyPr/>
                    <a:lstStyle/>
                    <a:p>
                      <a:r>
                        <a:rPr lang="en-US" sz="1400" dirty="0">
                          <a:latin typeface="Arial" panose="020B0604020202020204" pitchFamily="34" charset="0"/>
                          <a:cs typeface="Arial" panose="020B0604020202020204" pitchFamily="34" charset="0"/>
                        </a:rPr>
                        <a:t>DNS Security</a:t>
                      </a:r>
                    </a:p>
                  </a:txBody>
                  <a:tcPr marT="45724" marB="45724">
                    <a:solidFill>
                      <a:schemeClr val="bg1">
                        <a:lumMod val="85000"/>
                      </a:schemeClr>
                    </a:solidFill>
                  </a:tcPr>
                </a:tc>
                <a:tc>
                  <a:txBody>
                    <a:bodyPr/>
                    <a:lstStyle/>
                    <a:p>
                      <a:pPr algn="ctr"/>
                      <a:r>
                        <a:rPr lang="en-US" sz="1400" dirty="0">
                          <a:latin typeface="Arial" panose="020B0604020202020204" pitchFamily="34" charset="0"/>
                          <a:cs typeface="Arial" panose="020B0604020202020204" pitchFamily="34" charset="0"/>
                        </a:rPr>
                        <a:t>X</a:t>
                      </a:r>
                    </a:p>
                  </a:txBody>
                  <a:tcPr marT="45724" marB="45724">
                    <a:solidFill>
                      <a:schemeClr val="bg1">
                        <a:lumMod val="85000"/>
                      </a:schemeClr>
                    </a:solidFill>
                  </a:tcPr>
                </a:tc>
                <a:tc>
                  <a:txBody>
                    <a:bodyPr/>
                    <a:lstStyle/>
                    <a:p>
                      <a:pPr algn="ctr"/>
                      <a:r>
                        <a:rPr lang="en-US" sz="1400" dirty="0">
                          <a:latin typeface="Arial" panose="020B0604020202020204" pitchFamily="34" charset="0"/>
                          <a:cs typeface="Arial" panose="020B0604020202020204" pitchFamily="34" charset="0"/>
                        </a:rPr>
                        <a:t>X</a:t>
                      </a:r>
                    </a:p>
                  </a:txBody>
                  <a:tcPr marT="45724" marB="45724">
                    <a:solidFill>
                      <a:schemeClr val="bg1">
                        <a:lumMod val="85000"/>
                      </a:schemeClr>
                    </a:solidFill>
                  </a:tcPr>
                </a:tc>
                <a:tc>
                  <a:txBody>
                    <a:bodyPr/>
                    <a:lstStyle/>
                    <a:p>
                      <a:pPr algn="ctr"/>
                      <a:r>
                        <a:rPr lang="en-US" sz="1400" dirty="0">
                          <a:latin typeface="Arial" panose="020B0604020202020204" pitchFamily="34" charset="0"/>
                          <a:cs typeface="Arial" panose="020B0604020202020204" pitchFamily="34" charset="0"/>
                        </a:rPr>
                        <a:t>X</a:t>
                      </a:r>
                    </a:p>
                  </a:txBody>
                  <a:tcPr marT="45724" marB="45724">
                    <a:solidFill>
                      <a:schemeClr val="bg1">
                        <a:lumMod val="85000"/>
                      </a:schemeClr>
                    </a:solidFill>
                  </a:tcPr>
                </a:tc>
                <a:extLst>
                  <a:ext uri="{0D108BD9-81ED-4DB2-BD59-A6C34878D82A}">
                    <a16:rowId xmlns:a16="http://schemas.microsoft.com/office/drawing/2014/main" val="10003"/>
                  </a:ext>
                </a:extLst>
              </a:tr>
              <a:tr h="388000">
                <a:tc>
                  <a:txBody>
                    <a:bodyPr/>
                    <a:lstStyle/>
                    <a:p>
                      <a:r>
                        <a:rPr lang="en-US" sz="1400" dirty="0">
                          <a:latin typeface="Arial" panose="020B0604020202020204" pitchFamily="34" charset="0"/>
                          <a:cs typeface="Arial" panose="020B0604020202020204" pitchFamily="34" charset="0"/>
                        </a:rPr>
                        <a:t>Multi-Factor Authentication</a:t>
                      </a:r>
                    </a:p>
                  </a:txBody>
                  <a:tcPr marT="45724" marB="45724">
                    <a:solidFill>
                      <a:schemeClr val="bg1">
                        <a:lumMod val="95000"/>
                      </a:schemeClr>
                    </a:solidFill>
                  </a:tcPr>
                </a:tc>
                <a:tc>
                  <a:txBody>
                    <a:bodyPr/>
                    <a:lstStyle/>
                    <a:p>
                      <a:pPr algn="ctr"/>
                      <a:r>
                        <a:rPr lang="en-US" sz="1400" dirty="0">
                          <a:latin typeface="Arial" panose="020B0604020202020204" pitchFamily="34" charset="0"/>
                          <a:cs typeface="Arial" panose="020B0604020202020204" pitchFamily="34" charset="0"/>
                        </a:rPr>
                        <a:t>X</a:t>
                      </a:r>
                    </a:p>
                  </a:txBody>
                  <a:tcPr marT="45724" marB="45724">
                    <a:solidFill>
                      <a:schemeClr val="bg1">
                        <a:lumMod val="95000"/>
                      </a:schemeClr>
                    </a:solidFill>
                  </a:tcPr>
                </a:tc>
                <a:tc>
                  <a:txBody>
                    <a:bodyPr/>
                    <a:lstStyle/>
                    <a:p>
                      <a:pPr algn="ctr"/>
                      <a:r>
                        <a:rPr lang="en-US" sz="1400" dirty="0">
                          <a:latin typeface="Arial" panose="020B0604020202020204" pitchFamily="34" charset="0"/>
                          <a:cs typeface="Arial" panose="020B0604020202020204" pitchFamily="34" charset="0"/>
                        </a:rPr>
                        <a:t>X</a:t>
                      </a:r>
                    </a:p>
                  </a:txBody>
                  <a:tcPr marT="45724" marB="45724">
                    <a:solidFill>
                      <a:schemeClr val="bg1">
                        <a:lumMod val="95000"/>
                      </a:schemeClr>
                    </a:solidFill>
                  </a:tcPr>
                </a:tc>
                <a:tc>
                  <a:txBody>
                    <a:bodyPr/>
                    <a:lstStyle/>
                    <a:p>
                      <a:pPr algn="ctr"/>
                      <a:r>
                        <a:rPr lang="en-US" sz="1400" dirty="0">
                          <a:latin typeface="Arial" panose="020B0604020202020204" pitchFamily="34" charset="0"/>
                          <a:cs typeface="Arial" panose="020B0604020202020204" pitchFamily="34" charset="0"/>
                        </a:rPr>
                        <a:t>X</a:t>
                      </a:r>
                    </a:p>
                  </a:txBody>
                  <a:tcPr marT="45724" marB="45724">
                    <a:solidFill>
                      <a:schemeClr val="bg1">
                        <a:lumMod val="95000"/>
                      </a:schemeClr>
                    </a:solidFill>
                  </a:tcPr>
                </a:tc>
                <a:extLst>
                  <a:ext uri="{0D108BD9-81ED-4DB2-BD59-A6C34878D82A}">
                    <a16:rowId xmlns:a16="http://schemas.microsoft.com/office/drawing/2014/main" val="10004"/>
                  </a:ext>
                </a:extLst>
              </a:tr>
              <a:tr h="327478">
                <a:tc>
                  <a:txBody>
                    <a:bodyPr/>
                    <a:lstStyle/>
                    <a:p>
                      <a:r>
                        <a:rPr lang="en-US" sz="1400" dirty="0">
                          <a:latin typeface="Arial" panose="020B0604020202020204" pitchFamily="34" charset="0"/>
                          <a:cs typeface="Arial" panose="020B0604020202020204" pitchFamily="34" charset="0"/>
                        </a:rPr>
                        <a:t>Managed SIEM/SOC</a:t>
                      </a:r>
                    </a:p>
                  </a:txBody>
                  <a:tcPr marT="45724" marB="45724">
                    <a:solidFill>
                      <a:schemeClr val="bg1">
                        <a:lumMod val="85000"/>
                      </a:schemeClr>
                    </a:solidFill>
                  </a:tcPr>
                </a:tc>
                <a:tc>
                  <a:txBody>
                    <a:bodyPr/>
                    <a:lstStyle/>
                    <a:p>
                      <a:pPr algn="ctr"/>
                      <a:r>
                        <a:rPr lang="en-US" sz="1400" dirty="0">
                          <a:latin typeface="Arial" panose="020B0604020202020204" pitchFamily="34" charset="0"/>
                          <a:cs typeface="Arial" panose="020B0604020202020204" pitchFamily="34" charset="0"/>
                        </a:rPr>
                        <a:t>X</a:t>
                      </a:r>
                    </a:p>
                  </a:txBody>
                  <a:tcPr marT="45724" marB="45724">
                    <a:solidFill>
                      <a:schemeClr val="bg1">
                        <a:lumMod val="85000"/>
                      </a:schemeClr>
                    </a:solidFill>
                  </a:tcPr>
                </a:tc>
                <a:tc>
                  <a:txBody>
                    <a:bodyPr/>
                    <a:lstStyle/>
                    <a:p>
                      <a:pPr algn="ctr"/>
                      <a:r>
                        <a:rPr lang="en-US" sz="1400" dirty="0">
                          <a:latin typeface="Arial" panose="020B0604020202020204" pitchFamily="34" charset="0"/>
                          <a:cs typeface="Arial" panose="020B0604020202020204" pitchFamily="34" charset="0"/>
                        </a:rPr>
                        <a:t>X</a:t>
                      </a:r>
                    </a:p>
                  </a:txBody>
                  <a:tcPr marT="45724" marB="45724">
                    <a:solidFill>
                      <a:schemeClr val="bg1">
                        <a:lumMod val="85000"/>
                      </a:schemeClr>
                    </a:solidFill>
                  </a:tcPr>
                </a:tc>
                <a:tc>
                  <a:txBody>
                    <a:bodyPr/>
                    <a:lstStyle/>
                    <a:p>
                      <a:pPr algn="ctr"/>
                      <a:endParaRPr lang="en-US" sz="1400" dirty="0">
                        <a:latin typeface="Arial" panose="020B0604020202020204" pitchFamily="34" charset="0"/>
                        <a:cs typeface="Arial" panose="020B0604020202020204" pitchFamily="34" charset="0"/>
                      </a:endParaRPr>
                    </a:p>
                  </a:txBody>
                  <a:tcPr marT="45724" marB="45724">
                    <a:solidFill>
                      <a:schemeClr val="bg1">
                        <a:lumMod val="85000"/>
                      </a:schemeClr>
                    </a:solidFill>
                  </a:tcPr>
                </a:tc>
                <a:extLst>
                  <a:ext uri="{0D108BD9-81ED-4DB2-BD59-A6C34878D82A}">
                    <a16:rowId xmlns:a16="http://schemas.microsoft.com/office/drawing/2014/main" val="10005"/>
                  </a:ext>
                </a:extLst>
              </a:tr>
              <a:tr h="316802">
                <a:tc>
                  <a:txBody>
                    <a:bodyPr/>
                    <a:lstStyle/>
                    <a:p>
                      <a:r>
                        <a:rPr lang="en-US" sz="1400" dirty="0">
                          <a:latin typeface="Arial" panose="020B0604020202020204" pitchFamily="34" charset="0"/>
                          <a:cs typeface="Arial" panose="020B0604020202020204" pitchFamily="34" charset="0"/>
                        </a:rPr>
                        <a:t>Penetration Testing</a:t>
                      </a:r>
                    </a:p>
                  </a:txBody>
                  <a:tcPr marT="45724" marB="45724">
                    <a:solidFill>
                      <a:schemeClr val="bg1">
                        <a:lumMod val="95000"/>
                      </a:schemeClr>
                    </a:solidFill>
                  </a:tcPr>
                </a:tc>
                <a:tc>
                  <a:txBody>
                    <a:bodyPr/>
                    <a:lstStyle/>
                    <a:p>
                      <a:pPr algn="ctr"/>
                      <a:r>
                        <a:rPr lang="en-US" sz="1400" dirty="0">
                          <a:latin typeface="Arial" panose="020B0604020202020204" pitchFamily="34" charset="0"/>
                          <a:cs typeface="Arial" panose="020B0604020202020204" pitchFamily="34" charset="0"/>
                        </a:rPr>
                        <a:t>X</a:t>
                      </a:r>
                    </a:p>
                  </a:txBody>
                  <a:tcPr marT="45724" marB="45724">
                    <a:solidFill>
                      <a:schemeClr val="bg1">
                        <a:lumMod val="95000"/>
                      </a:schemeClr>
                    </a:solidFill>
                  </a:tcPr>
                </a:tc>
                <a:tc>
                  <a:txBody>
                    <a:bodyPr/>
                    <a:lstStyle/>
                    <a:p>
                      <a:pPr algn="ctr"/>
                      <a:endParaRPr lang="en-US" sz="1400" dirty="0">
                        <a:latin typeface="Arial" panose="020B0604020202020204" pitchFamily="34" charset="0"/>
                        <a:cs typeface="Arial" panose="020B0604020202020204" pitchFamily="34" charset="0"/>
                      </a:endParaRPr>
                    </a:p>
                  </a:txBody>
                  <a:tcPr marT="45724" marB="45724">
                    <a:solidFill>
                      <a:schemeClr val="bg1">
                        <a:lumMod val="95000"/>
                      </a:schemeClr>
                    </a:solidFill>
                  </a:tcPr>
                </a:tc>
                <a:tc>
                  <a:txBody>
                    <a:bodyPr/>
                    <a:lstStyle/>
                    <a:p>
                      <a:pPr algn="ctr"/>
                      <a:endParaRPr lang="en-US" sz="1400" dirty="0">
                        <a:latin typeface="Arial" panose="020B0604020202020204" pitchFamily="34" charset="0"/>
                        <a:cs typeface="Arial" panose="020B0604020202020204" pitchFamily="34" charset="0"/>
                      </a:endParaRPr>
                    </a:p>
                  </a:txBody>
                  <a:tcPr marT="45724" marB="45724">
                    <a:solidFill>
                      <a:schemeClr val="bg1">
                        <a:lumMod val="95000"/>
                      </a:schemeClr>
                    </a:solidFill>
                  </a:tcPr>
                </a:tc>
                <a:extLst>
                  <a:ext uri="{0D108BD9-81ED-4DB2-BD59-A6C34878D82A}">
                    <a16:rowId xmlns:a16="http://schemas.microsoft.com/office/drawing/2014/main" val="10006"/>
                  </a:ext>
                </a:extLst>
              </a:tr>
              <a:tr h="336351">
                <a:tc>
                  <a:txBody>
                    <a:bodyPr/>
                    <a:lstStyle/>
                    <a:p>
                      <a:r>
                        <a:rPr lang="en-US" sz="1400" dirty="0">
                          <a:latin typeface="Arial" panose="020B0604020202020204" pitchFamily="34" charset="0"/>
                          <a:cs typeface="Arial" panose="020B0604020202020204" pitchFamily="34" charset="0"/>
                        </a:rPr>
                        <a:t>Security Policy/Framework</a:t>
                      </a:r>
                    </a:p>
                  </a:txBody>
                  <a:tcPr marT="45724" marB="45724">
                    <a:solidFill>
                      <a:schemeClr val="bg1">
                        <a:lumMod val="85000"/>
                      </a:schemeClr>
                    </a:solidFill>
                  </a:tcPr>
                </a:tc>
                <a:tc>
                  <a:txBody>
                    <a:bodyPr/>
                    <a:lstStyle/>
                    <a:p>
                      <a:pPr algn="ctr"/>
                      <a:r>
                        <a:rPr lang="en-US" sz="1400" dirty="0">
                          <a:latin typeface="Arial" panose="020B0604020202020204" pitchFamily="34" charset="0"/>
                          <a:cs typeface="Arial" panose="020B0604020202020204" pitchFamily="34" charset="0"/>
                        </a:rPr>
                        <a:t>X</a:t>
                      </a:r>
                    </a:p>
                  </a:txBody>
                  <a:tcPr marT="45724" marB="45724">
                    <a:solidFill>
                      <a:schemeClr val="bg1">
                        <a:lumMod val="85000"/>
                      </a:schemeClr>
                    </a:solidFill>
                  </a:tcPr>
                </a:tc>
                <a:tc>
                  <a:txBody>
                    <a:bodyPr/>
                    <a:lstStyle/>
                    <a:p>
                      <a:pPr algn="ctr"/>
                      <a:r>
                        <a:rPr lang="en-US" sz="1400" dirty="0">
                          <a:latin typeface="Arial" panose="020B0604020202020204" pitchFamily="34" charset="0"/>
                          <a:cs typeface="Arial" panose="020B0604020202020204" pitchFamily="34" charset="0"/>
                        </a:rPr>
                        <a:t>X</a:t>
                      </a:r>
                    </a:p>
                  </a:txBody>
                  <a:tcPr marT="45724" marB="45724">
                    <a:solidFill>
                      <a:schemeClr val="bg1">
                        <a:lumMod val="85000"/>
                      </a:schemeClr>
                    </a:solidFill>
                  </a:tcPr>
                </a:tc>
                <a:tc>
                  <a:txBody>
                    <a:bodyPr/>
                    <a:lstStyle/>
                    <a:p>
                      <a:pPr algn="ctr"/>
                      <a:r>
                        <a:rPr lang="en-US" sz="1400" dirty="0">
                          <a:latin typeface="Arial" panose="020B0604020202020204" pitchFamily="34" charset="0"/>
                          <a:cs typeface="Arial" panose="020B0604020202020204" pitchFamily="34" charset="0"/>
                        </a:rPr>
                        <a:t>X</a:t>
                      </a:r>
                    </a:p>
                  </a:txBody>
                  <a:tcPr marT="45724" marB="45724">
                    <a:solidFill>
                      <a:schemeClr val="bg1">
                        <a:lumMod val="85000"/>
                      </a:schemeClr>
                    </a:solidFill>
                  </a:tcPr>
                </a:tc>
                <a:extLst>
                  <a:ext uri="{0D108BD9-81ED-4DB2-BD59-A6C34878D82A}">
                    <a16:rowId xmlns:a16="http://schemas.microsoft.com/office/drawing/2014/main" val="10007"/>
                  </a:ext>
                </a:extLst>
              </a:tr>
              <a:tr h="333178">
                <a:tc>
                  <a:txBody>
                    <a:bodyPr/>
                    <a:lstStyle/>
                    <a:p>
                      <a:r>
                        <a:rPr lang="en-US" sz="1400" dirty="0">
                          <a:latin typeface="Arial" panose="020B0604020202020204" pitchFamily="34" charset="0"/>
                          <a:cs typeface="Arial" panose="020B0604020202020204" pitchFamily="34" charset="0"/>
                        </a:rPr>
                        <a:t>Cyber Insurance</a:t>
                      </a:r>
                    </a:p>
                  </a:txBody>
                  <a:tcPr marT="45724" marB="45724">
                    <a:solidFill>
                      <a:schemeClr val="bg1">
                        <a:lumMod val="95000"/>
                      </a:schemeClr>
                    </a:solidFill>
                  </a:tcPr>
                </a:tc>
                <a:tc>
                  <a:txBody>
                    <a:bodyPr/>
                    <a:lstStyle/>
                    <a:p>
                      <a:pPr algn="ctr"/>
                      <a:r>
                        <a:rPr lang="en-US" sz="1400" dirty="0">
                          <a:latin typeface="Arial" panose="020B0604020202020204" pitchFamily="34" charset="0"/>
                          <a:cs typeface="Arial" panose="020B0604020202020204" pitchFamily="34" charset="0"/>
                        </a:rPr>
                        <a:t>X</a:t>
                      </a:r>
                    </a:p>
                  </a:txBody>
                  <a:tcPr marT="45724" marB="45724">
                    <a:solidFill>
                      <a:schemeClr val="bg1">
                        <a:lumMod val="95000"/>
                      </a:schemeClr>
                    </a:solidFill>
                  </a:tcPr>
                </a:tc>
                <a:tc>
                  <a:txBody>
                    <a:bodyPr/>
                    <a:lstStyle/>
                    <a:p>
                      <a:pPr algn="ctr"/>
                      <a:r>
                        <a:rPr lang="en-US" sz="1400" dirty="0">
                          <a:latin typeface="Arial" panose="020B0604020202020204" pitchFamily="34" charset="0"/>
                          <a:cs typeface="Arial" panose="020B0604020202020204" pitchFamily="34" charset="0"/>
                        </a:rPr>
                        <a:t>X</a:t>
                      </a:r>
                    </a:p>
                  </a:txBody>
                  <a:tcPr marT="45724" marB="45724">
                    <a:solidFill>
                      <a:schemeClr val="bg1">
                        <a:lumMod val="95000"/>
                      </a:schemeClr>
                    </a:solidFill>
                  </a:tcPr>
                </a:tc>
                <a:tc>
                  <a:txBody>
                    <a:bodyPr/>
                    <a:lstStyle/>
                    <a:p>
                      <a:pPr algn="ctr"/>
                      <a:r>
                        <a:rPr lang="en-US" sz="1400" dirty="0">
                          <a:latin typeface="Arial" panose="020B0604020202020204" pitchFamily="34" charset="0"/>
                          <a:cs typeface="Arial" panose="020B0604020202020204" pitchFamily="34" charset="0"/>
                        </a:rPr>
                        <a:t>X</a:t>
                      </a:r>
                    </a:p>
                  </a:txBody>
                  <a:tcPr marT="45724" marB="45724">
                    <a:solidFill>
                      <a:schemeClr val="bg1">
                        <a:lumMod val="95000"/>
                      </a:schemeClr>
                    </a:solidFill>
                  </a:tcPr>
                </a:tc>
                <a:extLst>
                  <a:ext uri="{0D108BD9-81ED-4DB2-BD59-A6C34878D82A}">
                    <a16:rowId xmlns:a16="http://schemas.microsoft.com/office/drawing/2014/main" val="10008"/>
                  </a:ext>
                </a:extLst>
              </a:tr>
              <a:tr h="389601">
                <a:tc>
                  <a:txBody>
                    <a:bodyPr/>
                    <a:lstStyle/>
                    <a:p>
                      <a:r>
                        <a:rPr lang="en-US" sz="1400" dirty="0">
                          <a:latin typeface="Arial" panose="020B0604020202020204" pitchFamily="34" charset="0"/>
                          <a:cs typeface="Arial" panose="020B0604020202020204" pitchFamily="34" charset="0"/>
                        </a:rPr>
                        <a:t>Mobile Device Management (MDM)</a:t>
                      </a:r>
                    </a:p>
                  </a:txBody>
                  <a:tcPr marT="45724" marB="45724">
                    <a:solidFill>
                      <a:schemeClr val="bg1">
                        <a:lumMod val="85000"/>
                      </a:schemeClr>
                    </a:solidFill>
                  </a:tcPr>
                </a:tc>
                <a:tc>
                  <a:txBody>
                    <a:bodyPr/>
                    <a:lstStyle/>
                    <a:p>
                      <a:pPr algn="ctr"/>
                      <a:r>
                        <a:rPr lang="en-US" sz="1400" dirty="0">
                          <a:latin typeface="Arial" panose="020B0604020202020204" pitchFamily="34" charset="0"/>
                          <a:cs typeface="Arial" panose="020B0604020202020204" pitchFamily="34" charset="0"/>
                        </a:rPr>
                        <a:t>X</a:t>
                      </a:r>
                    </a:p>
                  </a:txBody>
                  <a:tcPr marT="45724" marB="45724">
                    <a:solidFill>
                      <a:schemeClr val="bg1">
                        <a:lumMod val="85000"/>
                      </a:schemeClr>
                    </a:solidFill>
                  </a:tcPr>
                </a:tc>
                <a:tc>
                  <a:txBody>
                    <a:bodyPr/>
                    <a:lstStyle/>
                    <a:p>
                      <a:pPr algn="ctr"/>
                      <a:r>
                        <a:rPr lang="en-US" sz="1400" dirty="0">
                          <a:latin typeface="Arial" panose="020B0604020202020204" pitchFamily="34" charset="0"/>
                          <a:cs typeface="Arial" panose="020B0604020202020204" pitchFamily="34" charset="0"/>
                        </a:rPr>
                        <a:t>X</a:t>
                      </a:r>
                    </a:p>
                  </a:txBody>
                  <a:tcPr marT="45724" marB="45724">
                    <a:solidFill>
                      <a:schemeClr val="bg1">
                        <a:lumMod val="85000"/>
                      </a:schemeClr>
                    </a:solidFill>
                  </a:tcPr>
                </a:tc>
                <a:tc>
                  <a:txBody>
                    <a:bodyPr/>
                    <a:lstStyle/>
                    <a:p>
                      <a:pPr algn="ctr"/>
                      <a:r>
                        <a:rPr lang="en-US" sz="1400" dirty="0">
                          <a:latin typeface="Arial" panose="020B0604020202020204" pitchFamily="34" charset="0"/>
                          <a:cs typeface="Arial" panose="020B0604020202020204" pitchFamily="34" charset="0"/>
                        </a:rPr>
                        <a:t>X</a:t>
                      </a:r>
                    </a:p>
                  </a:txBody>
                  <a:tcPr marT="45724" marB="45724">
                    <a:solidFill>
                      <a:schemeClr val="bg1">
                        <a:lumMod val="85000"/>
                      </a:schemeClr>
                    </a:solidFill>
                  </a:tcPr>
                </a:tc>
                <a:extLst>
                  <a:ext uri="{0D108BD9-81ED-4DB2-BD59-A6C34878D82A}">
                    <a16:rowId xmlns:a16="http://schemas.microsoft.com/office/drawing/2014/main" val="10009"/>
                  </a:ext>
                </a:extLst>
              </a:tr>
            </a:tbl>
          </a:graphicData>
        </a:graphic>
      </p:graphicFrame>
      <p:sp>
        <p:nvSpPr>
          <p:cNvPr id="3" name="Action Button: Custom 2">
            <a:hlinkClick r:id="" action="ppaction://noaction" highlightClick="1"/>
          </p:cNvPr>
          <p:cNvSpPr/>
          <p:nvPr/>
        </p:nvSpPr>
        <p:spPr>
          <a:xfrm>
            <a:off x="334963" y="4640263"/>
            <a:ext cx="11118850" cy="1047750"/>
          </a:xfrm>
          <a:prstGeom prst="actionButtonBlank">
            <a:avLst/>
          </a:prstGeom>
          <a:noFill/>
          <a:ln w="25400">
            <a:solidFill>
              <a:srgbClr val="896B2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390900" y="-28575"/>
            <a:ext cx="16260763"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4" name="Picture 8"/>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805988" y="271463"/>
            <a:ext cx="17922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7938" y="-46038"/>
            <a:ext cx="12233275" cy="4022726"/>
          </a:xfrm>
          <a:prstGeom prst="rect">
            <a:avLst/>
          </a:prstGeom>
          <a:solidFill>
            <a:schemeClr val="tx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Rectangle 1"/>
          <p:cNvSpPr/>
          <p:nvPr/>
        </p:nvSpPr>
        <p:spPr>
          <a:xfrm>
            <a:off x="-31750" y="3848100"/>
            <a:ext cx="12272963" cy="3027363"/>
          </a:xfrm>
          <a:prstGeom prst="rect">
            <a:avLst/>
          </a:prstGeom>
          <a:solidFill>
            <a:srgbClr val="327A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9397" name="TextBox 2"/>
          <p:cNvSpPr txBox="1">
            <a:spLocks noChangeArrowheads="1"/>
          </p:cNvSpPr>
          <p:nvPr/>
        </p:nvSpPr>
        <p:spPr bwMode="auto">
          <a:xfrm>
            <a:off x="7938" y="4449763"/>
            <a:ext cx="121920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600" b="1" dirty="0">
                <a:solidFill>
                  <a:schemeClr val="bg1"/>
                </a:solidFill>
                <a:latin typeface="Arial" panose="020B0604020202020204" pitchFamily="34" charset="0"/>
                <a:cs typeface="Arial" panose="020B0604020202020204" pitchFamily="34" charset="0"/>
              </a:rPr>
              <a:t>Keep Your Organization Out of the Headlines</a:t>
            </a:r>
          </a:p>
          <a:p>
            <a:pPr algn="ctr" eaLnBrk="1" hangingPunct="1">
              <a:lnSpc>
                <a:spcPct val="100000"/>
              </a:lnSpc>
              <a:spcBef>
                <a:spcPct val="0"/>
              </a:spcBef>
              <a:buFontTx/>
              <a:buNone/>
            </a:pPr>
            <a:endParaRPr lang="en-US" altLang="en-US" sz="1600"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s://cloud01.dsm1.ippathways.net/client/images/custom/logo-adaptivecloud-big.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761452" y="2211208"/>
            <a:ext cx="6792280" cy="2982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7961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8"/>
          <p:cNvPicPr>
            <a:picLocks noChangeAspect="1" noChangeArrowheads="1"/>
          </p:cNvPicPr>
          <p:nvPr/>
        </p:nvPicPr>
        <p:blipFill>
          <a:blip r:embed="rId3" cstate="screen">
            <a:extLst>
              <a:ext uri="{28A0092B-C50C-407E-A947-70E740481C1C}">
                <a14:useLocalDpi xmlns:a14="http://schemas.microsoft.com/office/drawing/2010/main"/>
              </a:ext>
            </a:extLst>
          </a:blip>
          <a:srcRect b="-5"/>
          <a:stretch>
            <a:fillRect/>
          </a:stretch>
        </p:blipFill>
        <p:spPr bwMode="auto">
          <a:xfrm>
            <a:off x="-58738" y="-17463"/>
            <a:ext cx="12280901" cy="1539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0" name="TextBox 2"/>
          <p:cNvSpPr txBox="1">
            <a:spLocks noChangeArrowheads="1"/>
          </p:cNvSpPr>
          <p:nvPr/>
        </p:nvSpPr>
        <p:spPr bwMode="auto">
          <a:xfrm>
            <a:off x="207963" y="469900"/>
            <a:ext cx="86629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3600" dirty="0" err="1">
                <a:solidFill>
                  <a:schemeClr val="bg1"/>
                </a:solidFill>
                <a:latin typeface="Arial" panose="020B0604020202020204" pitchFamily="34" charset="0"/>
                <a:cs typeface="Arial" panose="020B0604020202020204" pitchFamily="34" charset="0"/>
              </a:rPr>
              <a:t>AdaptiveCloud</a:t>
            </a:r>
            <a:r>
              <a:rPr lang="en-US" altLang="en-US" sz="3600" dirty="0">
                <a:solidFill>
                  <a:schemeClr val="bg1"/>
                </a:solidFill>
                <a:latin typeface="Arial" panose="020B0604020202020204" pitchFamily="34" charset="0"/>
                <a:cs typeface="Arial" panose="020B0604020202020204" pitchFamily="34" charset="0"/>
              </a:rPr>
              <a:t>™ - Cloud Service</a:t>
            </a:r>
          </a:p>
        </p:txBody>
      </p:sp>
      <p:pic>
        <p:nvPicPr>
          <p:cNvPr id="43011" name="Picture 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312150" y="5951538"/>
            <a:ext cx="2341563"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7"/>
          <p:cNvPicPr>
            <a:picLocks noChangeAspect="1" noChangeArrowheads="1"/>
          </p:cNvPicPr>
          <p:nvPr/>
        </p:nvPicPr>
        <p:blipFill>
          <a:blip r:embed="rId5">
            <a:lum bright="70000" contrast="-70000"/>
            <a:extLst>
              <a:ext uri="{28A0092B-C50C-407E-A947-70E740481C1C}">
                <a14:useLocalDpi xmlns:a14="http://schemas.microsoft.com/office/drawing/2010/main"/>
              </a:ext>
            </a:extLst>
          </a:blip>
          <a:srcRect/>
          <a:stretch>
            <a:fillRect/>
          </a:stretch>
        </p:blipFill>
        <p:spPr bwMode="auto">
          <a:xfrm>
            <a:off x="10182225" y="6215063"/>
            <a:ext cx="17716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8"/>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713538" y="2543175"/>
            <a:ext cx="4989512"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9"/>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053013" y="3911600"/>
            <a:ext cx="4840287" cy="234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5" name="Rectangle 1"/>
          <p:cNvSpPr>
            <a:spLocks noChangeArrowheads="1"/>
          </p:cNvSpPr>
          <p:nvPr/>
        </p:nvSpPr>
        <p:spPr bwMode="auto">
          <a:xfrm>
            <a:off x="333375" y="2128838"/>
            <a:ext cx="3600450"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000" b="1">
                <a:latin typeface="Arial" panose="020B0604020202020204" pitchFamily="34" charset="0"/>
                <a:cs typeface="Arial" panose="020B0604020202020204" pitchFamily="34" charset="0"/>
              </a:rPr>
              <a:t>AdaptiveCloud™</a:t>
            </a:r>
          </a:p>
          <a:p>
            <a:pPr>
              <a:lnSpc>
                <a:spcPct val="100000"/>
              </a:lnSpc>
              <a:spcBef>
                <a:spcPct val="0"/>
              </a:spcBef>
              <a:buFontTx/>
              <a:buNone/>
            </a:pPr>
            <a:endParaRPr lang="en-US" altLang="en-US" sz="2000">
              <a:latin typeface="Arial" panose="020B0604020202020204" pitchFamily="34" charset="0"/>
              <a:cs typeface="Arial" panose="020B0604020202020204" pitchFamily="34" charset="0"/>
            </a:endParaRPr>
          </a:p>
          <a:p>
            <a:pPr>
              <a:lnSpc>
                <a:spcPct val="100000"/>
              </a:lnSpc>
              <a:spcBef>
                <a:spcPct val="0"/>
              </a:spcBef>
              <a:buFontTx/>
              <a:buNone/>
            </a:pPr>
            <a:r>
              <a:rPr lang="en-US" altLang="en-US" sz="2000">
                <a:latin typeface="Arial" panose="020B0604020202020204" pitchFamily="34" charset="0"/>
                <a:cs typeface="Arial" panose="020B0604020202020204" pitchFamily="34" charset="0"/>
              </a:rPr>
              <a:t>With the right cloud platform, you can scale and innovate faster while protecting and securing your data. Our flexible, tailored solutions are designed and supported by our team of cloud experts, allowing you to realize long-term savings.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744538" y="1625600"/>
            <a:ext cx="1196975" cy="1195388"/>
          </a:xfrm>
          <a:prstGeom prst="ellipse">
            <a:avLst/>
          </a:prstGeom>
          <a:solidFill>
            <a:srgbClr val="154C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n>
                <a:solidFill>
                  <a:srgbClr val="3F7897"/>
                </a:solidFill>
              </a:ln>
              <a:solidFill>
                <a:srgbClr val="3F7897"/>
              </a:solidFill>
            </a:endParaRPr>
          </a:p>
        </p:txBody>
      </p:sp>
      <p:sp>
        <p:nvSpPr>
          <p:cNvPr id="6" name="Oval 5"/>
          <p:cNvSpPr/>
          <p:nvPr/>
        </p:nvSpPr>
        <p:spPr>
          <a:xfrm>
            <a:off x="3067050" y="1597025"/>
            <a:ext cx="1196975" cy="1196975"/>
          </a:xfrm>
          <a:prstGeom prst="ellipse">
            <a:avLst/>
          </a:prstGeom>
          <a:solidFill>
            <a:srgbClr val="266C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a:solidFill>
                  <a:srgbClr val="3F7897"/>
                </a:solidFill>
              </a:ln>
              <a:solidFill>
                <a:srgbClr val="3F7897"/>
              </a:solidFill>
            </a:endParaRPr>
          </a:p>
        </p:txBody>
      </p:sp>
      <p:sp>
        <p:nvSpPr>
          <p:cNvPr id="7" name="Oval 6"/>
          <p:cNvSpPr/>
          <p:nvPr/>
        </p:nvSpPr>
        <p:spPr>
          <a:xfrm>
            <a:off x="5394325" y="1628775"/>
            <a:ext cx="1196975" cy="1196975"/>
          </a:xfrm>
          <a:prstGeom prst="ellipse">
            <a:avLst/>
          </a:prstGeom>
          <a:solidFill>
            <a:srgbClr val="317A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a:solidFill>
                  <a:srgbClr val="3F7897"/>
                </a:solidFill>
              </a:ln>
              <a:solidFill>
                <a:srgbClr val="3F7897"/>
              </a:solidFill>
            </a:endParaRPr>
          </a:p>
        </p:txBody>
      </p:sp>
      <p:sp>
        <p:nvSpPr>
          <p:cNvPr id="8" name="Oval 7"/>
          <p:cNvSpPr/>
          <p:nvPr/>
        </p:nvSpPr>
        <p:spPr>
          <a:xfrm>
            <a:off x="7723188" y="1628775"/>
            <a:ext cx="1195387" cy="1196975"/>
          </a:xfrm>
          <a:prstGeom prst="ellipse">
            <a:avLst/>
          </a:prstGeom>
          <a:solidFill>
            <a:srgbClr val="3F99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a:solidFill>
                  <a:srgbClr val="3F7897"/>
                </a:solidFill>
              </a:ln>
              <a:solidFill>
                <a:srgbClr val="3F7897"/>
              </a:solidFill>
            </a:endParaRPr>
          </a:p>
        </p:txBody>
      </p:sp>
      <p:sp>
        <p:nvSpPr>
          <p:cNvPr id="9" name="Oval 8"/>
          <p:cNvSpPr/>
          <p:nvPr/>
        </p:nvSpPr>
        <p:spPr>
          <a:xfrm>
            <a:off x="10045700" y="1631950"/>
            <a:ext cx="1196975" cy="1196975"/>
          </a:xfrm>
          <a:prstGeom prst="ellipse">
            <a:avLst/>
          </a:prstGeom>
          <a:solidFill>
            <a:srgbClr val="94CE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a:solidFill>
                  <a:srgbClr val="3F7897"/>
                </a:solidFill>
              </a:ln>
              <a:solidFill>
                <a:srgbClr val="3F7897"/>
              </a:solidFill>
            </a:endParaRPr>
          </a:p>
        </p:txBody>
      </p:sp>
      <p:sp>
        <p:nvSpPr>
          <p:cNvPr id="10" name="Oval 9"/>
          <p:cNvSpPr/>
          <p:nvPr/>
        </p:nvSpPr>
        <p:spPr>
          <a:xfrm>
            <a:off x="735013" y="4122738"/>
            <a:ext cx="1196975" cy="1196975"/>
          </a:xfrm>
          <a:prstGeom prst="ellipse">
            <a:avLst/>
          </a:prstGeom>
          <a:solidFill>
            <a:srgbClr val="896B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a:solidFill>
                  <a:srgbClr val="3F7897"/>
                </a:solidFill>
              </a:ln>
              <a:solidFill>
                <a:srgbClr val="3F7897"/>
              </a:solidFill>
            </a:endParaRPr>
          </a:p>
        </p:txBody>
      </p:sp>
      <p:sp>
        <p:nvSpPr>
          <p:cNvPr id="11" name="Oval 10"/>
          <p:cNvSpPr/>
          <p:nvPr/>
        </p:nvSpPr>
        <p:spPr>
          <a:xfrm>
            <a:off x="3119438" y="4130675"/>
            <a:ext cx="1196975" cy="1196975"/>
          </a:xfrm>
          <a:prstGeom prst="ellipse">
            <a:avLst/>
          </a:prstGeom>
          <a:solidFill>
            <a:srgbClr val="B68E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a:solidFill>
                  <a:srgbClr val="3F7897"/>
                </a:solidFill>
              </a:ln>
              <a:solidFill>
                <a:srgbClr val="3F7897"/>
              </a:solidFill>
            </a:endParaRPr>
          </a:p>
        </p:txBody>
      </p:sp>
      <p:sp>
        <p:nvSpPr>
          <p:cNvPr id="12" name="Oval 11"/>
          <p:cNvSpPr/>
          <p:nvPr/>
        </p:nvSpPr>
        <p:spPr>
          <a:xfrm>
            <a:off x="5394325" y="4186238"/>
            <a:ext cx="1196975" cy="1195387"/>
          </a:xfrm>
          <a:prstGeom prst="ellipse">
            <a:avLst/>
          </a:prstGeom>
          <a:solidFill>
            <a:srgbClr val="D1A3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a:solidFill>
                  <a:srgbClr val="3F7897"/>
                </a:solidFill>
              </a:ln>
              <a:solidFill>
                <a:srgbClr val="3F7897"/>
              </a:solidFill>
            </a:endParaRPr>
          </a:p>
        </p:txBody>
      </p:sp>
      <p:sp>
        <p:nvSpPr>
          <p:cNvPr id="13" name="Oval 12"/>
          <p:cNvSpPr/>
          <p:nvPr/>
        </p:nvSpPr>
        <p:spPr>
          <a:xfrm>
            <a:off x="7778750" y="4160838"/>
            <a:ext cx="1196975" cy="1196975"/>
          </a:xfrm>
          <a:prstGeom prst="ellipse">
            <a:avLst/>
          </a:prstGeom>
          <a:solidFill>
            <a:srgbClr val="FDC5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a:solidFill>
                  <a:srgbClr val="3F7897"/>
                </a:solidFill>
              </a:ln>
              <a:solidFill>
                <a:srgbClr val="3F7897"/>
              </a:solidFill>
            </a:endParaRPr>
          </a:p>
        </p:txBody>
      </p:sp>
      <p:sp>
        <p:nvSpPr>
          <p:cNvPr id="14" name="Oval 13"/>
          <p:cNvSpPr/>
          <p:nvPr/>
        </p:nvSpPr>
        <p:spPr>
          <a:xfrm>
            <a:off x="10029825" y="4186238"/>
            <a:ext cx="1196975" cy="1196975"/>
          </a:xfrm>
          <a:prstGeom prst="ellipse">
            <a:avLst/>
          </a:prstGeom>
          <a:solidFill>
            <a:srgbClr val="FDD4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a:solidFill>
                  <a:srgbClr val="3F7897"/>
                </a:solidFill>
              </a:ln>
              <a:solidFill>
                <a:srgbClr val="3F7897"/>
              </a:solidFill>
            </a:endParaRPr>
          </a:p>
        </p:txBody>
      </p:sp>
      <p:sp>
        <p:nvSpPr>
          <p:cNvPr id="45067" name="TextBox 24"/>
          <p:cNvSpPr txBox="1">
            <a:spLocks noChangeArrowheads="1"/>
          </p:cNvSpPr>
          <p:nvPr/>
        </p:nvSpPr>
        <p:spPr bwMode="auto">
          <a:xfrm>
            <a:off x="379413" y="3041650"/>
            <a:ext cx="19573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200" b="1">
                <a:latin typeface="Arial" panose="020B0604020202020204" pitchFamily="34" charset="0"/>
                <a:cs typeface="Arial" panose="020B0604020202020204" pitchFamily="34" charset="0"/>
              </a:rPr>
              <a:t>Adaptive Cloud – </a:t>
            </a:r>
          </a:p>
          <a:p>
            <a:pPr algn="ctr">
              <a:lnSpc>
                <a:spcPct val="100000"/>
              </a:lnSpc>
              <a:spcBef>
                <a:spcPct val="0"/>
              </a:spcBef>
              <a:buFontTx/>
              <a:buNone/>
            </a:pPr>
            <a:r>
              <a:rPr lang="en-US" altLang="en-US" sz="1200" b="1">
                <a:latin typeface="Arial" panose="020B0604020202020204" pitchFamily="34" charset="0"/>
                <a:cs typeface="Arial" panose="020B0604020202020204" pitchFamily="34" charset="0"/>
              </a:rPr>
              <a:t>Virtual Private Network</a:t>
            </a:r>
          </a:p>
        </p:txBody>
      </p:sp>
      <p:sp>
        <p:nvSpPr>
          <p:cNvPr id="45068" name="TextBox 25"/>
          <p:cNvSpPr txBox="1">
            <a:spLocks noChangeArrowheads="1"/>
          </p:cNvSpPr>
          <p:nvPr/>
        </p:nvSpPr>
        <p:spPr bwMode="auto">
          <a:xfrm>
            <a:off x="2844800" y="3016250"/>
            <a:ext cx="1720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200" b="1">
                <a:latin typeface="Arial" panose="020B0604020202020204" pitchFamily="34" charset="0"/>
                <a:cs typeface="Arial" panose="020B0604020202020204" pitchFamily="34" charset="0"/>
              </a:rPr>
              <a:t>Storage–as-a-</a:t>
            </a:r>
          </a:p>
          <a:p>
            <a:pPr algn="ctr">
              <a:lnSpc>
                <a:spcPct val="100000"/>
              </a:lnSpc>
              <a:spcBef>
                <a:spcPct val="0"/>
              </a:spcBef>
              <a:buFontTx/>
              <a:buNone/>
            </a:pPr>
            <a:r>
              <a:rPr lang="en-US" altLang="en-US" sz="1200" b="1">
                <a:latin typeface="Arial" panose="020B0604020202020204" pitchFamily="34" charset="0"/>
                <a:cs typeface="Arial" panose="020B0604020202020204" pitchFamily="34" charset="0"/>
              </a:rPr>
              <a:t>Service</a:t>
            </a:r>
          </a:p>
        </p:txBody>
      </p:sp>
      <p:sp>
        <p:nvSpPr>
          <p:cNvPr id="45069" name="TextBox 26"/>
          <p:cNvSpPr txBox="1">
            <a:spLocks noChangeArrowheads="1"/>
          </p:cNvSpPr>
          <p:nvPr/>
        </p:nvSpPr>
        <p:spPr bwMode="auto">
          <a:xfrm>
            <a:off x="5133975" y="3016250"/>
            <a:ext cx="1720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200" b="1">
                <a:latin typeface="Arial" panose="020B0604020202020204" pitchFamily="34" charset="0"/>
                <a:cs typeface="Arial" panose="020B0604020202020204" pitchFamily="34" charset="0"/>
              </a:rPr>
              <a:t>Compute-as-a-</a:t>
            </a:r>
          </a:p>
          <a:p>
            <a:pPr algn="ctr">
              <a:lnSpc>
                <a:spcPct val="100000"/>
              </a:lnSpc>
              <a:spcBef>
                <a:spcPct val="0"/>
              </a:spcBef>
              <a:buFontTx/>
              <a:buNone/>
            </a:pPr>
            <a:r>
              <a:rPr lang="en-US" altLang="en-US" sz="1200" b="1">
                <a:latin typeface="Arial" panose="020B0604020202020204" pitchFamily="34" charset="0"/>
                <a:cs typeface="Arial" panose="020B0604020202020204" pitchFamily="34" charset="0"/>
              </a:rPr>
              <a:t>Service</a:t>
            </a:r>
          </a:p>
        </p:txBody>
      </p:sp>
      <p:sp>
        <p:nvSpPr>
          <p:cNvPr id="45070" name="TextBox 27"/>
          <p:cNvSpPr txBox="1">
            <a:spLocks noChangeArrowheads="1"/>
          </p:cNvSpPr>
          <p:nvPr/>
        </p:nvSpPr>
        <p:spPr bwMode="auto">
          <a:xfrm>
            <a:off x="7183438" y="2957513"/>
            <a:ext cx="22748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200" b="1">
                <a:latin typeface="Arial" panose="020B0604020202020204" pitchFamily="34" charset="0"/>
                <a:cs typeface="Arial" panose="020B0604020202020204" pitchFamily="34" charset="0"/>
              </a:rPr>
              <a:t>Disaster Recovery </a:t>
            </a:r>
          </a:p>
          <a:p>
            <a:pPr algn="ctr">
              <a:lnSpc>
                <a:spcPct val="100000"/>
              </a:lnSpc>
              <a:spcBef>
                <a:spcPct val="0"/>
              </a:spcBef>
              <a:buFontTx/>
              <a:buNone/>
            </a:pPr>
            <a:r>
              <a:rPr lang="en-US" altLang="en-US" sz="1200" b="1">
                <a:latin typeface="Arial" panose="020B0604020202020204" pitchFamily="34" charset="0"/>
                <a:cs typeface="Arial" panose="020B0604020202020204" pitchFamily="34" charset="0"/>
              </a:rPr>
              <a:t>Compute-as-a-Service</a:t>
            </a:r>
          </a:p>
        </p:txBody>
      </p:sp>
      <p:sp>
        <p:nvSpPr>
          <p:cNvPr id="45071" name="TextBox 28"/>
          <p:cNvSpPr txBox="1">
            <a:spLocks noChangeArrowheads="1"/>
          </p:cNvSpPr>
          <p:nvPr/>
        </p:nvSpPr>
        <p:spPr bwMode="auto">
          <a:xfrm>
            <a:off x="9447213" y="2957513"/>
            <a:ext cx="23939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200" b="1">
                <a:latin typeface="Arial" panose="020B0604020202020204" pitchFamily="34" charset="0"/>
                <a:cs typeface="Arial" panose="020B0604020202020204" pitchFamily="34" charset="0"/>
              </a:rPr>
              <a:t>Storage Replication-as-a-Service for NetApp</a:t>
            </a:r>
          </a:p>
        </p:txBody>
      </p:sp>
      <p:sp>
        <p:nvSpPr>
          <p:cNvPr id="45072" name="TextBox 29"/>
          <p:cNvSpPr txBox="1">
            <a:spLocks noChangeArrowheads="1"/>
          </p:cNvSpPr>
          <p:nvPr/>
        </p:nvSpPr>
        <p:spPr bwMode="auto">
          <a:xfrm>
            <a:off x="395288" y="5548313"/>
            <a:ext cx="19446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200" b="1">
                <a:latin typeface="Arial" panose="020B0604020202020204" pitchFamily="34" charset="0"/>
                <a:cs typeface="Arial" panose="020B0604020202020204" pitchFamily="34" charset="0"/>
              </a:rPr>
              <a:t>Storage Vault-as-a-Service for NetApp</a:t>
            </a:r>
          </a:p>
        </p:txBody>
      </p:sp>
      <p:sp>
        <p:nvSpPr>
          <p:cNvPr id="45073" name="TextBox 30"/>
          <p:cNvSpPr txBox="1">
            <a:spLocks noChangeArrowheads="1"/>
          </p:cNvSpPr>
          <p:nvPr/>
        </p:nvSpPr>
        <p:spPr bwMode="auto">
          <a:xfrm>
            <a:off x="2652713" y="5548313"/>
            <a:ext cx="21256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200" b="1">
                <a:latin typeface="Arial" panose="020B0604020202020204" pitchFamily="34" charset="0"/>
                <a:cs typeface="Arial" panose="020B0604020202020204" pitchFamily="34" charset="0"/>
              </a:rPr>
              <a:t>Cloud Backup Using Veeam Cloud Connect</a:t>
            </a:r>
          </a:p>
        </p:txBody>
      </p:sp>
      <p:sp>
        <p:nvSpPr>
          <p:cNvPr id="45074" name="TextBox 31"/>
          <p:cNvSpPr txBox="1">
            <a:spLocks noChangeArrowheads="1"/>
          </p:cNvSpPr>
          <p:nvPr/>
        </p:nvSpPr>
        <p:spPr bwMode="auto">
          <a:xfrm>
            <a:off x="5014913" y="5553075"/>
            <a:ext cx="19431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200" b="1">
                <a:latin typeface="Arial" panose="020B0604020202020204" pitchFamily="34" charset="0"/>
                <a:cs typeface="Arial" panose="020B0604020202020204" pitchFamily="34" charset="0"/>
              </a:rPr>
              <a:t>Desktop-as-a-</a:t>
            </a:r>
          </a:p>
          <a:p>
            <a:pPr algn="ctr">
              <a:lnSpc>
                <a:spcPct val="100000"/>
              </a:lnSpc>
              <a:spcBef>
                <a:spcPct val="0"/>
              </a:spcBef>
              <a:buFontTx/>
              <a:buNone/>
            </a:pPr>
            <a:r>
              <a:rPr lang="en-US" altLang="en-US" sz="1200" b="1">
                <a:latin typeface="Arial" panose="020B0604020202020204" pitchFamily="34" charset="0"/>
                <a:cs typeface="Arial" panose="020B0604020202020204" pitchFamily="34" charset="0"/>
              </a:rPr>
              <a:t>Service</a:t>
            </a:r>
          </a:p>
        </p:txBody>
      </p:sp>
      <p:sp>
        <p:nvSpPr>
          <p:cNvPr id="45075" name="TextBox 32"/>
          <p:cNvSpPr txBox="1">
            <a:spLocks noChangeArrowheads="1"/>
          </p:cNvSpPr>
          <p:nvPr/>
        </p:nvSpPr>
        <p:spPr bwMode="auto">
          <a:xfrm>
            <a:off x="7124700" y="5553075"/>
            <a:ext cx="23828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200" b="1">
                <a:latin typeface="Arial" panose="020B0604020202020204" pitchFamily="34" charset="0"/>
                <a:cs typeface="Arial" panose="020B0604020202020204" pitchFamily="34" charset="0"/>
              </a:rPr>
              <a:t>Intelligent Monitoring Services</a:t>
            </a:r>
          </a:p>
        </p:txBody>
      </p:sp>
      <p:sp>
        <p:nvSpPr>
          <p:cNvPr id="45076" name="TextBox 33"/>
          <p:cNvSpPr txBox="1">
            <a:spLocks noChangeArrowheads="1"/>
          </p:cNvSpPr>
          <p:nvPr/>
        </p:nvSpPr>
        <p:spPr bwMode="auto">
          <a:xfrm>
            <a:off x="9637713" y="5594350"/>
            <a:ext cx="19446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200" b="1">
                <a:latin typeface="Arial" panose="020B0604020202020204" pitchFamily="34" charset="0"/>
                <a:cs typeface="Arial" panose="020B0604020202020204" pitchFamily="34" charset="0"/>
              </a:rPr>
              <a:t>Office 365 with </a:t>
            </a:r>
          </a:p>
          <a:p>
            <a:pPr algn="ctr">
              <a:lnSpc>
                <a:spcPct val="100000"/>
              </a:lnSpc>
              <a:spcBef>
                <a:spcPct val="0"/>
              </a:spcBef>
              <a:buFontTx/>
              <a:buNone/>
            </a:pPr>
            <a:r>
              <a:rPr lang="en-US" altLang="en-US" sz="1200" b="1">
                <a:latin typeface="Arial" panose="020B0604020202020204" pitchFamily="34" charset="0"/>
                <a:cs typeface="Arial" panose="020B0604020202020204" pitchFamily="34" charset="0"/>
              </a:rPr>
              <a:t>IP Pathways</a:t>
            </a:r>
          </a:p>
        </p:txBody>
      </p:sp>
      <p:pic>
        <p:nvPicPr>
          <p:cNvPr id="45077" name="Picture 7"/>
          <p:cNvPicPr>
            <a:picLocks noChangeAspect="1" noChangeArrowheads="1"/>
          </p:cNvPicPr>
          <p:nvPr/>
        </p:nvPicPr>
        <p:blipFill>
          <a:blip r:embed="rId3">
            <a:lum bright="70000" contrast="-70000"/>
            <a:extLst>
              <a:ext uri="{28A0092B-C50C-407E-A947-70E740481C1C}">
                <a14:useLocalDpi xmlns:a14="http://schemas.microsoft.com/office/drawing/2010/main"/>
              </a:ext>
            </a:extLst>
          </a:blip>
          <a:srcRect/>
          <a:stretch>
            <a:fillRect/>
          </a:stretch>
        </p:blipFill>
        <p:spPr bwMode="auto">
          <a:xfrm>
            <a:off x="10182225" y="6215063"/>
            <a:ext cx="17716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78" name="TextBox 3"/>
          <p:cNvSpPr txBox="1">
            <a:spLocks noChangeArrowheads="1"/>
          </p:cNvSpPr>
          <p:nvPr/>
        </p:nvSpPr>
        <p:spPr bwMode="auto">
          <a:xfrm>
            <a:off x="192088" y="469900"/>
            <a:ext cx="86629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3600">
                <a:solidFill>
                  <a:srgbClr val="327AA8"/>
                </a:solidFill>
                <a:latin typeface="Arial" panose="020B0604020202020204" pitchFamily="34" charset="0"/>
                <a:cs typeface="Arial" panose="020B0604020202020204" pitchFamily="34" charset="0"/>
              </a:rPr>
              <a:t>Hybrid IT Solutions</a:t>
            </a:r>
          </a:p>
        </p:txBody>
      </p:sp>
      <p:pic>
        <p:nvPicPr>
          <p:cNvPr id="45079" name="Picture 37"/>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49325" y="1931988"/>
            <a:ext cx="782638"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80" name="Picture 39"/>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781925" y="4181475"/>
            <a:ext cx="1196975"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81" name="Picture 43"/>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330575" y="1909763"/>
            <a:ext cx="76835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82" name="Picture 45"/>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626100" y="1863725"/>
            <a:ext cx="720725"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83" name="Picture 47"/>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932738" y="1911350"/>
            <a:ext cx="695325"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84" name="Picture 49"/>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0402888" y="1901825"/>
            <a:ext cx="482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85" name="Picture 53"/>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0639425" y="2174875"/>
            <a:ext cx="496888"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86" name="Picture 55"/>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039813" y="4346575"/>
            <a:ext cx="601662"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87" name="Picture 56"/>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1306513" y="4597400"/>
            <a:ext cx="4953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88" name="Picture 58"/>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3251200" y="4344988"/>
            <a:ext cx="9271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89" name="Picture 62"/>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3419475" y="4694238"/>
            <a:ext cx="479425"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90" name="Picture 64"/>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5564188" y="4479925"/>
            <a:ext cx="849312"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91" name="Picture 66"/>
          <p:cNvPicPr>
            <a:picLocks noChangeAspect="1"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10182225" y="4341813"/>
            <a:ext cx="8763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Box 3"/>
          <p:cNvSpPr txBox="1">
            <a:spLocks noChangeArrowheads="1"/>
          </p:cNvSpPr>
          <p:nvPr/>
        </p:nvSpPr>
        <p:spPr bwMode="auto">
          <a:xfrm>
            <a:off x="192088" y="469900"/>
            <a:ext cx="115252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3600">
                <a:solidFill>
                  <a:srgbClr val="327AA8"/>
                </a:solidFill>
                <a:latin typeface="Arial" panose="020B0604020202020204" pitchFamily="34" charset="0"/>
                <a:cs typeface="Arial" panose="020B0604020202020204" pitchFamily="34" charset="0"/>
              </a:rPr>
              <a:t>Hybrid Integration &amp; Managed Network Services</a:t>
            </a:r>
          </a:p>
        </p:txBody>
      </p:sp>
      <p:pic>
        <p:nvPicPr>
          <p:cNvPr id="48130" name="Picture 7"/>
          <p:cNvPicPr>
            <a:picLocks noChangeAspect="1" noChangeArrowheads="1"/>
          </p:cNvPicPr>
          <p:nvPr/>
        </p:nvPicPr>
        <p:blipFill>
          <a:blip r:embed="rId3">
            <a:lum bright="70000" contrast="-70000"/>
            <a:extLst>
              <a:ext uri="{28A0092B-C50C-407E-A947-70E740481C1C}">
                <a14:useLocalDpi xmlns:a14="http://schemas.microsoft.com/office/drawing/2010/main"/>
              </a:ext>
            </a:extLst>
          </a:blip>
          <a:srcRect/>
          <a:stretch>
            <a:fillRect/>
          </a:stretch>
        </p:blipFill>
        <p:spPr bwMode="auto">
          <a:xfrm>
            <a:off x="10182225" y="6215063"/>
            <a:ext cx="17716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p:nvPr/>
        </p:nvSpPr>
        <p:spPr>
          <a:xfrm>
            <a:off x="2039938" y="1535113"/>
            <a:ext cx="3824287" cy="2541587"/>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2" name="Rectangle 21"/>
          <p:cNvSpPr/>
          <p:nvPr/>
        </p:nvSpPr>
        <p:spPr>
          <a:xfrm>
            <a:off x="2039938" y="3970338"/>
            <a:ext cx="3824287" cy="2541587"/>
          </a:xfrm>
          <a:prstGeom prst="rect">
            <a:avLst/>
          </a:prstGeom>
          <a:solidFill>
            <a:srgbClr val="266C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6" name="Rectangle 25"/>
          <p:cNvSpPr/>
          <p:nvPr/>
        </p:nvSpPr>
        <p:spPr>
          <a:xfrm>
            <a:off x="5864225" y="1535113"/>
            <a:ext cx="3824288" cy="2541587"/>
          </a:xfrm>
          <a:prstGeom prst="rect">
            <a:avLst/>
          </a:prstGeom>
          <a:solidFill>
            <a:srgbClr val="D1A33C"/>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3" name="Rectangle 22"/>
          <p:cNvSpPr/>
          <p:nvPr/>
        </p:nvSpPr>
        <p:spPr>
          <a:xfrm>
            <a:off x="5864225" y="3970338"/>
            <a:ext cx="3824288" cy="2541587"/>
          </a:xfrm>
          <a:prstGeom prst="rect">
            <a:avLst/>
          </a:prstGeom>
          <a:solidFill>
            <a:srgbClr val="154C87"/>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9" name="Rectangle 28"/>
          <p:cNvSpPr/>
          <p:nvPr/>
        </p:nvSpPr>
        <p:spPr>
          <a:xfrm>
            <a:off x="4522788" y="3370263"/>
            <a:ext cx="2495550" cy="1169987"/>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48136"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737100" y="3692525"/>
            <a:ext cx="2057400"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7" name="Picture 30"/>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409950" y="1917700"/>
            <a:ext cx="1039813"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8" name="TextBox 33"/>
          <p:cNvSpPr txBox="1">
            <a:spLocks noChangeArrowheads="1"/>
          </p:cNvSpPr>
          <p:nvPr/>
        </p:nvSpPr>
        <p:spPr bwMode="auto">
          <a:xfrm>
            <a:off x="2039938" y="2722563"/>
            <a:ext cx="38242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800" b="1">
                <a:solidFill>
                  <a:schemeClr val="bg1"/>
                </a:solidFill>
                <a:latin typeface="Arial" panose="020B0604020202020204" pitchFamily="34" charset="0"/>
                <a:cs typeface="Arial" panose="020B0604020202020204" pitchFamily="34" charset="0"/>
              </a:rPr>
              <a:t>Carrier Services</a:t>
            </a:r>
          </a:p>
          <a:p>
            <a:pPr algn="ctr">
              <a:lnSpc>
                <a:spcPct val="100000"/>
              </a:lnSpc>
              <a:spcBef>
                <a:spcPct val="0"/>
              </a:spcBef>
              <a:buFontTx/>
              <a:buNone/>
            </a:pPr>
            <a:endParaRPr lang="en-US" altLang="en-US" sz="1800" b="1">
              <a:solidFill>
                <a:schemeClr val="bg1"/>
              </a:solidFill>
              <a:latin typeface="Arial" panose="020B0604020202020204" pitchFamily="34" charset="0"/>
              <a:cs typeface="Arial" panose="020B0604020202020204" pitchFamily="34" charset="0"/>
            </a:endParaRPr>
          </a:p>
        </p:txBody>
      </p:sp>
      <p:pic>
        <p:nvPicPr>
          <p:cNvPr id="48139" name="Picture 34"/>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409950" y="4597400"/>
            <a:ext cx="96202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40" name="TextBox 35"/>
          <p:cNvSpPr txBox="1">
            <a:spLocks noChangeArrowheads="1"/>
          </p:cNvSpPr>
          <p:nvPr/>
        </p:nvSpPr>
        <p:spPr bwMode="auto">
          <a:xfrm>
            <a:off x="2039938" y="5343525"/>
            <a:ext cx="38242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800" b="1" dirty="0" err="1">
                <a:solidFill>
                  <a:schemeClr val="bg1"/>
                </a:solidFill>
                <a:latin typeface="Arial" panose="020B0604020202020204" pitchFamily="34" charset="0"/>
                <a:cs typeface="Arial" panose="020B0604020202020204" pitchFamily="34" charset="0"/>
              </a:rPr>
              <a:t>AdaptiveCloud</a:t>
            </a:r>
            <a:r>
              <a:rPr lang="en-US" altLang="en-US" sz="1800" b="1" dirty="0">
                <a:solidFill>
                  <a:schemeClr val="bg1"/>
                </a:solidFill>
                <a:latin typeface="Arial" panose="020B0604020202020204" pitchFamily="34" charset="0"/>
                <a:cs typeface="Arial" panose="020B0604020202020204" pitchFamily="34" charset="0"/>
              </a:rPr>
              <a:t>™</a:t>
            </a:r>
          </a:p>
        </p:txBody>
      </p:sp>
      <p:pic>
        <p:nvPicPr>
          <p:cNvPr id="48141" name="Picture 36"/>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342188" y="1917700"/>
            <a:ext cx="73025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42" name="TextBox 37"/>
          <p:cNvSpPr txBox="1">
            <a:spLocks noChangeArrowheads="1"/>
          </p:cNvSpPr>
          <p:nvPr/>
        </p:nvSpPr>
        <p:spPr bwMode="auto">
          <a:xfrm>
            <a:off x="5864225" y="2722563"/>
            <a:ext cx="38242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800" b="1">
                <a:solidFill>
                  <a:schemeClr val="bg1"/>
                </a:solidFill>
                <a:latin typeface="Arial" panose="020B0604020202020204" pitchFamily="34" charset="0"/>
                <a:cs typeface="Arial" panose="020B0604020202020204" pitchFamily="34" charset="0"/>
              </a:rPr>
              <a:t>Custom Strategies</a:t>
            </a:r>
          </a:p>
        </p:txBody>
      </p:sp>
      <p:pic>
        <p:nvPicPr>
          <p:cNvPr id="48143" name="Picture 9"/>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354888" y="4313238"/>
            <a:ext cx="874712"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44" name="TextBox 39"/>
          <p:cNvSpPr txBox="1">
            <a:spLocks noChangeArrowheads="1"/>
          </p:cNvSpPr>
          <p:nvPr/>
        </p:nvSpPr>
        <p:spPr bwMode="auto">
          <a:xfrm>
            <a:off x="5864225" y="5311775"/>
            <a:ext cx="38242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800" b="1">
                <a:solidFill>
                  <a:schemeClr val="bg1"/>
                </a:solidFill>
                <a:latin typeface="Arial" panose="020B0604020202020204" pitchFamily="34" charset="0"/>
                <a:cs typeface="Arial" panose="020B0604020202020204" pitchFamily="34" charset="0"/>
              </a:rPr>
              <a:t>Managed or </a:t>
            </a:r>
          </a:p>
          <a:p>
            <a:pPr algn="ctr">
              <a:lnSpc>
                <a:spcPct val="100000"/>
              </a:lnSpc>
              <a:spcBef>
                <a:spcPct val="0"/>
              </a:spcBef>
              <a:buFontTx/>
              <a:buNone/>
            </a:pPr>
            <a:r>
              <a:rPr lang="en-US" altLang="en-US" sz="1800" b="1">
                <a:solidFill>
                  <a:schemeClr val="bg1"/>
                </a:solidFill>
                <a:latin typeface="Arial" panose="020B0604020202020204" pitchFamily="34" charset="0"/>
                <a:cs typeface="Arial" panose="020B0604020202020204" pitchFamily="34" charset="0"/>
              </a:rPr>
              <a:t>Unmanaged Solutions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Box 2"/>
          <p:cNvSpPr txBox="1">
            <a:spLocks noChangeArrowheads="1"/>
          </p:cNvSpPr>
          <p:nvPr/>
        </p:nvSpPr>
        <p:spPr bwMode="auto">
          <a:xfrm>
            <a:off x="192088" y="469900"/>
            <a:ext cx="86629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3600">
                <a:solidFill>
                  <a:srgbClr val="327AA8"/>
                </a:solidFill>
                <a:latin typeface="Arial" panose="020B0604020202020204" pitchFamily="34" charset="0"/>
                <a:cs typeface="Arial" panose="020B0604020202020204" pitchFamily="34" charset="0"/>
              </a:rPr>
              <a:t>IT Solutions</a:t>
            </a:r>
          </a:p>
        </p:txBody>
      </p:sp>
      <p:pic>
        <p:nvPicPr>
          <p:cNvPr id="49154" name="Picture 16"/>
          <p:cNvPicPr>
            <a:picLocks noChangeAspect="1" noChangeArrowheads="1"/>
          </p:cNvPicPr>
          <p:nvPr/>
        </p:nvPicPr>
        <p:blipFill>
          <a:blip r:embed="rId3">
            <a:lum bright="70000" contrast="-70000"/>
            <a:extLst>
              <a:ext uri="{28A0092B-C50C-407E-A947-70E740481C1C}">
                <a14:useLocalDpi xmlns:a14="http://schemas.microsoft.com/office/drawing/2010/main"/>
              </a:ext>
            </a:extLst>
          </a:blip>
          <a:srcRect/>
          <a:stretch>
            <a:fillRect/>
          </a:stretch>
        </p:blipFill>
        <p:spPr bwMode="auto">
          <a:xfrm>
            <a:off x="10182225" y="6215063"/>
            <a:ext cx="17716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244725" y="1335088"/>
            <a:ext cx="7456488" cy="487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5"/>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951413" y="3251200"/>
            <a:ext cx="2070100"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7"/>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960688" y="1643063"/>
            <a:ext cx="849312"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9"/>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8208963" y="1503363"/>
            <a:ext cx="722312"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9" name="Picture 11"/>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2119313" y="2930525"/>
            <a:ext cx="13716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0" name="Picture 14"/>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2655888" y="4608513"/>
            <a:ext cx="1524000" cy="152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1" name="Picture 17"/>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8455025" y="3005138"/>
            <a:ext cx="1298575"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2" name="Picture 19"/>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7970838" y="4792663"/>
            <a:ext cx="1211262"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3" name="TextBox 20"/>
          <p:cNvSpPr txBox="1">
            <a:spLocks noChangeArrowheads="1"/>
          </p:cNvSpPr>
          <p:nvPr/>
        </p:nvSpPr>
        <p:spPr bwMode="auto">
          <a:xfrm>
            <a:off x="201613" y="1409700"/>
            <a:ext cx="24892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en-US" altLang="en-US" sz="1400" b="1">
                <a:latin typeface="Arial" panose="020B0604020202020204" pitchFamily="34" charset="0"/>
                <a:cs typeface="Arial" panose="020B0604020202020204" pitchFamily="34" charset="0"/>
              </a:rPr>
              <a:t>Cloud : </a:t>
            </a:r>
          </a:p>
          <a:p>
            <a:pPr algn="r" eaLnBrk="1" hangingPunct="1">
              <a:lnSpc>
                <a:spcPct val="100000"/>
              </a:lnSpc>
              <a:spcBef>
                <a:spcPct val="0"/>
              </a:spcBef>
              <a:buFontTx/>
              <a:buNone/>
            </a:pPr>
            <a:r>
              <a:rPr lang="en-US" altLang="en-US" sz="1400">
                <a:latin typeface="Arial" panose="020B0604020202020204" pitchFamily="34" charset="0"/>
                <a:cs typeface="Arial" panose="020B0604020202020204" pitchFamily="34" charset="0"/>
              </a:rPr>
              <a:t>A complete suite of flexible, tailored cloud solutions to meet you where you’re at today and design your future.</a:t>
            </a:r>
            <a:endParaRPr lang="en-US" altLang="en-US" sz="1800"/>
          </a:p>
        </p:txBody>
      </p:sp>
      <p:sp>
        <p:nvSpPr>
          <p:cNvPr id="49164" name="TextBox 21"/>
          <p:cNvSpPr txBox="1">
            <a:spLocks noChangeArrowheads="1"/>
          </p:cNvSpPr>
          <p:nvPr/>
        </p:nvSpPr>
        <p:spPr bwMode="auto">
          <a:xfrm>
            <a:off x="123825" y="3109913"/>
            <a:ext cx="207168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en-US" altLang="en-US" sz="1400" b="1">
                <a:latin typeface="Arial" panose="020B0604020202020204" pitchFamily="34" charset="0"/>
                <a:cs typeface="Arial" panose="020B0604020202020204" pitchFamily="34" charset="0"/>
              </a:rPr>
              <a:t>Security : </a:t>
            </a:r>
          </a:p>
          <a:p>
            <a:pPr algn="r" eaLnBrk="1" hangingPunct="1">
              <a:lnSpc>
                <a:spcPct val="100000"/>
              </a:lnSpc>
              <a:spcBef>
                <a:spcPct val="0"/>
              </a:spcBef>
              <a:buFontTx/>
              <a:buNone/>
            </a:pPr>
            <a:r>
              <a:rPr lang="en-US" altLang="en-US" sz="1400">
                <a:latin typeface="Arial" panose="020B0604020202020204" pitchFamily="34" charset="0"/>
                <a:cs typeface="Arial" panose="020B0604020202020204" pitchFamily="34" charset="0"/>
              </a:rPr>
              <a:t>Protect your data from outside threats while ensuring the right people can access the right information.</a:t>
            </a:r>
            <a:endParaRPr lang="en-US" altLang="en-US" sz="1800"/>
          </a:p>
        </p:txBody>
      </p:sp>
      <p:sp>
        <p:nvSpPr>
          <p:cNvPr id="49165" name="TextBox 22"/>
          <p:cNvSpPr txBox="1">
            <a:spLocks noChangeArrowheads="1"/>
          </p:cNvSpPr>
          <p:nvPr/>
        </p:nvSpPr>
        <p:spPr bwMode="auto">
          <a:xfrm>
            <a:off x="77788" y="4830763"/>
            <a:ext cx="263048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en-US" altLang="en-US" sz="1400" b="1">
                <a:latin typeface="Arial" panose="020B0604020202020204" pitchFamily="34" charset="0"/>
                <a:cs typeface="Arial" panose="020B0604020202020204" pitchFamily="34" charset="0"/>
              </a:rPr>
              <a:t>Monitoring : </a:t>
            </a:r>
          </a:p>
          <a:p>
            <a:pPr algn="r" eaLnBrk="1" hangingPunct="1">
              <a:lnSpc>
                <a:spcPct val="100000"/>
              </a:lnSpc>
              <a:spcBef>
                <a:spcPct val="0"/>
              </a:spcBef>
              <a:buFontTx/>
              <a:buNone/>
            </a:pPr>
            <a:r>
              <a:rPr lang="en-US" altLang="en-US" sz="1400">
                <a:latin typeface="Arial" panose="020B0604020202020204" pitchFamily="34" charset="0"/>
                <a:cs typeface="Arial" panose="020B0604020202020204" pitchFamily="34" charset="0"/>
              </a:rPr>
              <a:t>Do business without interruptions, while our team proactively monitors the health of your systems and keeps them running as they should.</a:t>
            </a:r>
          </a:p>
        </p:txBody>
      </p:sp>
      <p:sp>
        <p:nvSpPr>
          <p:cNvPr id="49166" name="TextBox 23"/>
          <p:cNvSpPr txBox="1">
            <a:spLocks noChangeArrowheads="1"/>
          </p:cNvSpPr>
          <p:nvPr/>
        </p:nvSpPr>
        <p:spPr bwMode="auto">
          <a:xfrm>
            <a:off x="9213850" y="1106488"/>
            <a:ext cx="263048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400" b="1">
                <a:latin typeface="Arial" panose="020B0604020202020204" pitchFamily="34" charset="0"/>
                <a:cs typeface="Arial" panose="020B0604020202020204" pitchFamily="34" charset="0"/>
              </a:rPr>
              <a:t>Managed Services : </a:t>
            </a:r>
          </a:p>
          <a:p>
            <a:pPr eaLnBrk="1" hangingPunct="1">
              <a:lnSpc>
                <a:spcPct val="100000"/>
              </a:lnSpc>
              <a:spcBef>
                <a:spcPct val="0"/>
              </a:spcBef>
              <a:buFontTx/>
              <a:buNone/>
            </a:pPr>
            <a:r>
              <a:rPr lang="en-US" altLang="en-US" sz="1400">
                <a:latin typeface="Arial" panose="020B0604020202020204" pitchFamily="34" charset="0"/>
                <a:cs typeface="Arial" panose="020B0604020202020204" pitchFamily="34" charset="0"/>
              </a:rPr>
              <a:t>Remove the burden of running your technology in-house. Access our network of experts ready to solve your current challenges through custom IT services.</a:t>
            </a:r>
          </a:p>
        </p:txBody>
      </p:sp>
      <p:sp>
        <p:nvSpPr>
          <p:cNvPr id="49167" name="TextBox 24"/>
          <p:cNvSpPr txBox="1">
            <a:spLocks noChangeArrowheads="1"/>
          </p:cNvSpPr>
          <p:nvPr/>
        </p:nvSpPr>
        <p:spPr bwMode="auto">
          <a:xfrm>
            <a:off x="9747250" y="3016250"/>
            <a:ext cx="238283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400" b="1">
                <a:latin typeface="Arial" panose="020B0604020202020204" pitchFamily="34" charset="0"/>
                <a:cs typeface="Arial" panose="020B0604020202020204" pitchFamily="34" charset="0"/>
              </a:rPr>
              <a:t>Backup &amp; DR</a:t>
            </a:r>
          </a:p>
          <a:p>
            <a:pPr eaLnBrk="1" hangingPunct="1">
              <a:lnSpc>
                <a:spcPct val="100000"/>
              </a:lnSpc>
              <a:spcBef>
                <a:spcPct val="0"/>
              </a:spcBef>
              <a:buFontTx/>
              <a:buNone/>
            </a:pPr>
            <a:r>
              <a:rPr lang="en-US" altLang="en-US" sz="1400">
                <a:latin typeface="Arial" panose="020B0604020202020204" pitchFamily="34" charset="0"/>
                <a:cs typeface="Arial" panose="020B0604020202020204" pitchFamily="34" charset="0"/>
              </a:rPr>
              <a:t>Set a strong strategy to ensure your data is always accessible, reduce risk of downtime, and recover quickly when the unexpected happens</a:t>
            </a:r>
          </a:p>
        </p:txBody>
      </p:sp>
      <p:sp>
        <p:nvSpPr>
          <p:cNvPr id="49168" name="TextBox 25"/>
          <p:cNvSpPr txBox="1">
            <a:spLocks noChangeArrowheads="1"/>
          </p:cNvSpPr>
          <p:nvPr/>
        </p:nvSpPr>
        <p:spPr bwMode="auto">
          <a:xfrm>
            <a:off x="9261475" y="4830763"/>
            <a:ext cx="262890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400" b="1">
                <a:latin typeface="Arial" panose="020B0604020202020204" pitchFamily="34" charset="0"/>
                <a:cs typeface="Arial" panose="020B0604020202020204" pitchFamily="34" charset="0"/>
              </a:rPr>
              <a:t>Data Center Colocation : </a:t>
            </a:r>
          </a:p>
          <a:p>
            <a:pPr eaLnBrk="1" hangingPunct="1">
              <a:lnSpc>
                <a:spcPct val="100000"/>
              </a:lnSpc>
              <a:spcBef>
                <a:spcPct val="0"/>
              </a:spcBef>
              <a:buFontTx/>
              <a:buNone/>
            </a:pPr>
            <a:r>
              <a:rPr lang="en-US" altLang="en-US" sz="1400">
                <a:latin typeface="Arial" panose="020B0604020202020204" pitchFamily="34" charset="0"/>
                <a:cs typeface="Arial" panose="020B0604020202020204" pitchFamily="34" charset="0"/>
              </a:rPr>
              <a:t>Staffed 24x7x365, with carrier-grade connectivity, you get the data center support you need within your budget.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23"/>
          <p:cNvSpPr>
            <a:spLocks/>
          </p:cNvSpPr>
          <p:nvPr/>
        </p:nvSpPr>
        <p:spPr bwMode="auto">
          <a:xfrm>
            <a:off x="5979496" y="0"/>
            <a:ext cx="6226221" cy="6858000"/>
          </a:xfrm>
          <a:custGeom>
            <a:avLst/>
            <a:gdLst>
              <a:gd name="T0" fmla="*/ 0 w 2720"/>
              <a:gd name="T1" fmla="*/ 2996 h 2996"/>
              <a:gd name="T2" fmla="*/ 2720 w 2720"/>
              <a:gd name="T3" fmla="*/ 2996 h 2996"/>
              <a:gd name="T4" fmla="*/ 2720 w 2720"/>
              <a:gd name="T5" fmla="*/ 0 h 2996"/>
              <a:gd name="T6" fmla="*/ 1080 w 2720"/>
              <a:gd name="T7" fmla="*/ 0 h 2996"/>
              <a:gd name="T8" fmla="*/ 0 w 2720"/>
              <a:gd name="T9" fmla="*/ 2996 h 2996"/>
            </a:gdLst>
            <a:ahLst/>
            <a:cxnLst>
              <a:cxn ang="0">
                <a:pos x="T0" y="T1"/>
              </a:cxn>
              <a:cxn ang="0">
                <a:pos x="T2" y="T3"/>
              </a:cxn>
              <a:cxn ang="0">
                <a:pos x="T4" y="T5"/>
              </a:cxn>
              <a:cxn ang="0">
                <a:pos x="T6" y="T7"/>
              </a:cxn>
              <a:cxn ang="0">
                <a:pos x="T8" y="T9"/>
              </a:cxn>
            </a:cxnLst>
            <a:rect l="0" t="0" r="r" b="b"/>
            <a:pathLst>
              <a:path w="2720" h="2996">
                <a:moveTo>
                  <a:pt x="0" y="2996"/>
                </a:moveTo>
                <a:lnTo>
                  <a:pt x="2720" y="2996"/>
                </a:lnTo>
                <a:lnTo>
                  <a:pt x="2720" y="0"/>
                </a:lnTo>
                <a:lnTo>
                  <a:pt x="1080" y="0"/>
                </a:lnTo>
                <a:lnTo>
                  <a:pt x="0" y="2996"/>
                </a:lnTo>
                <a:close/>
              </a:path>
            </a:pathLst>
          </a:custGeom>
          <a:solidFill>
            <a:schemeClr val="accent2">
              <a:lumMod val="75000"/>
            </a:schemeClr>
          </a:solidFill>
          <a:ln w="1588" cap="flat">
            <a:solidFill>
              <a:schemeClr val="accent2">
                <a:lumMod val="7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7" name="Freeform 25"/>
          <p:cNvSpPr>
            <a:spLocks/>
          </p:cNvSpPr>
          <p:nvPr/>
        </p:nvSpPr>
        <p:spPr bwMode="auto">
          <a:xfrm>
            <a:off x="5963425" y="0"/>
            <a:ext cx="2813245" cy="6858000"/>
          </a:xfrm>
          <a:custGeom>
            <a:avLst/>
            <a:gdLst>
              <a:gd name="T0" fmla="*/ 1080 w 1229"/>
              <a:gd name="T1" fmla="*/ 0 h 2996"/>
              <a:gd name="T2" fmla="*/ 0 w 1229"/>
              <a:gd name="T3" fmla="*/ 2996 h 2996"/>
              <a:gd name="T4" fmla="*/ 149 w 1229"/>
              <a:gd name="T5" fmla="*/ 2996 h 2996"/>
              <a:gd name="T6" fmla="*/ 1229 w 1229"/>
              <a:gd name="T7" fmla="*/ 0 h 2996"/>
              <a:gd name="T8" fmla="*/ 1080 w 1229"/>
              <a:gd name="T9" fmla="*/ 0 h 2996"/>
            </a:gdLst>
            <a:ahLst/>
            <a:cxnLst>
              <a:cxn ang="0">
                <a:pos x="T0" y="T1"/>
              </a:cxn>
              <a:cxn ang="0">
                <a:pos x="T2" y="T3"/>
              </a:cxn>
              <a:cxn ang="0">
                <a:pos x="T4" y="T5"/>
              </a:cxn>
              <a:cxn ang="0">
                <a:pos x="T6" y="T7"/>
              </a:cxn>
              <a:cxn ang="0">
                <a:pos x="T8" y="T9"/>
              </a:cxn>
            </a:cxnLst>
            <a:rect l="0" t="0" r="r" b="b"/>
            <a:pathLst>
              <a:path w="1229" h="2996">
                <a:moveTo>
                  <a:pt x="1080" y="0"/>
                </a:moveTo>
                <a:lnTo>
                  <a:pt x="0" y="2996"/>
                </a:lnTo>
                <a:lnTo>
                  <a:pt x="149" y="2996"/>
                </a:lnTo>
                <a:lnTo>
                  <a:pt x="1229" y="0"/>
                </a:lnTo>
                <a:lnTo>
                  <a:pt x="1080" y="0"/>
                </a:lnTo>
                <a:close/>
              </a:path>
            </a:pathLst>
          </a:custGeom>
          <a:solidFill>
            <a:schemeClr val="bg1">
              <a:lumMod val="75000"/>
            </a:schemeClr>
          </a:solidFill>
          <a:ln w="1588" cap="flat">
            <a:solidFill>
              <a:schemeClr val="bg1">
                <a:lumMod val="7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 name="TextBox 6"/>
          <p:cNvSpPr txBox="1"/>
          <p:nvPr/>
        </p:nvSpPr>
        <p:spPr>
          <a:xfrm>
            <a:off x="797357" y="4886033"/>
            <a:ext cx="5702297" cy="73866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all" spc="93" normalizeH="0" baseline="0" noProof="0" dirty="0">
                <a:ln>
                  <a:noFill/>
                </a:ln>
                <a:solidFill>
                  <a:srgbClr val="000000"/>
                </a:solidFill>
                <a:effectLst/>
                <a:uLnTx/>
                <a:uFillTx/>
                <a:latin typeface="Arial Narrow" panose="020B0604020202020204" pitchFamily="34" charset="0"/>
                <a:ea typeface="+mn-ea"/>
                <a:cs typeface="Arial Narrow" panose="020B0604020202020204" pitchFamily="34" charset="0"/>
              </a:rPr>
              <a:t>Providing trusted IT SOLUTIONS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all" spc="93" normalizeH="0" baseline="0" noProof="0" dirty="0">
                <a:ln>
                  <a:noFill/>
                </a:ln>
                <a:solidFill>
                  <a:srgbClr val="3F7897"/>
                </a:solidFill>
                <a:effectLst/>
                <a:uLnTx/>
                <a:uFillTx/>
                <a:latin typeface="Arial Narrow" panose="020B0604020202020204" pitchFamily="34" charset="0"/>
                <a:ea typeface="+mn-ea"/>
                <a:cs typeface="Arial Narrow" panose="020B0604020202020204" pitchFamily="34" charset="0"/>
              </a:rPr>
              <a:t>FOR OVER A DECADE</a:t>
            </a:r>
          </a:p>
        </p:txBody>
      </p:sp>
      <p:cxnSp>
        <p:nvCxnSpPr>
          <p:cNvPr id="9" name="Straight Connector 8"/>
          <p:cNvCxnSpPr/>
          <p:nvPr/>
        </p:nvCxnSpPr>
        <p:spPr>
          <a:xfrm>
            <a:off x="853064" y="5826047"/>
            <a:ext cx="731520" cy="0"/>
          </a:xfrm>
          <a:prstGeom prst="line">
            <a:avLst/>
          </a:prstGeom>
          <a:ln w="28575">
            <a:solidFill>
              <a:srgbClr val="3F7897"/>
            </a:solidFill>
          </a:ln>
        </p:spPr>
        <p:style>
          <a:lnRef idx="1">
            <a:schemeClr val="accent1"/>
          </a:lnRef>
          <a:fillRef idx="0">
            <a:schemeClr val="accent1"/>
          </a:fillRef>
          <a:effectRef idx="0">
            <a:schemeClr val="accent1"/>
          </a:effectRef>
          <a:fontRef idx="minor">
            <a:schemeClr val="tx1"/>
          </a:fontRef>
        </p:style>
      </p:cxnSp>
      <p:sp>
        <p:nvSpPr>
          <p:cNvPr id="18" name="Freeform 5"/>
          <p:cNvSpPr>
            <a:spLocks/>
          </p:cNvSpPr>
          <p:nvPr/>
        </p:nvSpPr>
        <p:spPr bwMode="auto">
          <a:xfrm>
            <a:off x="585726" y="1602834"/>
            <a:ext cx="906055" cy="2012533"/>
          </a:xfrm>
          <a:custGeom>
            <a:avLst/>
            <a:gdLst>
              <a:gd name="T0" fmla="*/ 438 w 547"/>
              <a:gd name="T1" fmla="*/ 0 h 1215"/>
              <a:gd name="T2" fmla="*/ 0 w 547"/>
              <a:gd name="T3" fmla="*/ 1215 h 1215"/>
              <a:gd name="T4" fmla="*/ 108 w 547"/>
              <a:gd name="T5" fmla="*/ 1215 h 1215"/>
              <a:gd name="T6" fmla="*/ 547 w 547"/>
              <a:gd name="T7" fmla="*/ 0 h 1215"/>
              <a:gd name="T8" fmla="*/ 438 w 547"/>
              <a:gd name="T9" fmla="*/ 0 h 1215"/>
            </a:gdLst>
            <a:ahLst/>
            <a:cxnLst>
              <a:cxn ang="0">
                <a:pos x="T0" y="T1"/>
              </a:cxn>
              <a:cxn ang="0">
                <a:pos x="T2" y="T3"/>
              </a:cxn>
              <a:cxn ang="0">
                <a:pos x="T4" y="T5"/>
              </a:cxn>
              <a:cxn ang="0">
                <a:pos x="T6" y="T7"/>
              </a:cxn>
              <a:cxn ang="0">
                <a:pos x="T8" y="T9"/>
              </a:cxn>
            </a:cxnLst>
            <a:rect l="0" t="0" r="r" b="b"/>
            <a:pathLst>
              <a:path w="547" h="1215">
                <a:moveTo>
                  <a:pt x="438" y="0"/>
                </a:moveTo>
                <a:lnTo>
                  <a:pt x="0" y="1215"/>
                </a:lnTo>
                <a:lnTo>
                  <a:pt x="108" y="1215"/>
                </a:lnTo>
                <a:lnTo>
                  <a:pt x="547" y="0"/>
                </a:lnTo>
                <a:lnTo>
                  <a:pt x="438" y="0"/>
                </a:lnTo>
                <a:close/>
              </a:path>
            </a:pathLst>
          </a:custGeom>
          <a:solidFill>
            <a:srgbClr val="3F7897"/>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19" name="Picture Placeholder 5" descr="A large white building&#10;&#10;Description automatically generated">
            <a:extLst>
              <a:ext uri="{FF2B5EF4-FFF2-40B4-BE49-F238E27FC236}">
                <a16:creationId xmlns:a16="http://schemas.microsoft.com/office/drawing/2014/main" id="{EF0E4D5F-E002-9648-84BC-8D5DD368DE81}"/>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3313791" y="1604534"/>
            <a:ext cx="2876445" cy="2010833"/>
          </a:xfrm>
          <a:ln>
            <a:solidFill>
              <a:schemeClr val="accent1"/>
            </a:solidFill>
          </a:ln>
        </p:spPr>
      </p:pic>
      <p:pic>
        <p:nvPicPr>
          <p:cNvPr id="35" name="Picture Placeholder 5">
            <a:extLst>
              <a:ext uri="{FF2B5EF4-FFF2-40B4-BE49-F238E27FC236}">
                <a16:creationId xmlns:a16="http://schemas.microsoft.com/office/drawing/2014/main" id="{2E3682E8-48E2-8A4F-A240-5AC7097C23D2}"/>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678770" y="1604534"/>
            <a:ext cx="2876445" cy="2010833"/>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a:ln>
            <a:solidFill>
              <a:schemeClr val="accent1"/>
            </a:solidFill>
          </a:ln>
        </p:spPr>
      </p:pic>
      <p:pic>
        <p:nvPicPr>
          <p:cNvPr id="23" name="Picture 22">
            <a:extLst>
              <a:ext uri="{FF2B5EF4-FFF2-40B4-BE49-F238E27FC236}">
                <a16:creationId xmlns:a16="http://schemas.microsoft.com/office/drawing/2014/main" id="{8B5BEC3C-33CB-E540-A22A-DE065DA1B57C}"/>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62404" y="207784"/>
            <a:ext cx="4036881" cy="672813"/>
          </a:xfrm>
          <a:prstGeom prst="rect">
            <a:avLst/>
          </a:prstGeom>
        </p:spPr>
      </p:pic>
      <p:pic>
        <p:nvPicPr>
          <p:cNvPr id="13" name="Picture Placeholder 5">
            <a:extLst>
              <a:ext uri="{FF2B5EF4-FFF2-40B4-BE49-F238E27FC236}">
                <a16:creationId xmlns:a16="http://schemas.microsoft.com/office/drawing/2014/main" id="{91CCF6D9-1FAD-3546-B911-CA392B980255}"/>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7985348" y="1604533"/>
            <a:ext cx="2876445" cy="2013379"/>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a:ln>
            <a:solidFill>
              <a:schemeClr val="accent1"/>
            </a:solidFill>
          </a:ln>
        </p:spPr>
      </p:pic>
      <p:pic>
        <p:nvPicPr>
          <p:cNvPr id="34" name="Picture Placeholder 33"/>
          <p:cNvPicPr>
            <a:picLocks noGrp="1" noChangeAspect="1"/>
          </p:cNvPicPr>
          <p:nvPr>
            <p:ph type="pic" sz="quarter" idx="10"/>
          </p:nvPr>
        </p:nvPicPr>
        <p:blipFill>
          <a:blip r:embed="rId7" cstate="screen">
            <a:extLst>
              <a:ext uri="{28A0092B-C50C-407E-A947-70E740481C1C}">
                <a14:useLocalDpi xmlns:a14="http://schemas.microsoft.com/office/drawing/2010/main"/>
              </a:ext>
            </a:extLst>
          </a:blip>
          <a:srcRect/>
          <a:stretch>
            <a:fillRect/>
          </a:stretch>
        </p:blipFill>
        <p:spPr>
          <a:xfrm>
            <a:off x="935234" y="1604534"/>
            <a:ext cx="2876445" cy="2010833"/>
          </a:xfrm>
          <a:ln>
            <a:solidFill>
              <a:srgbClr val="002060"/>
            </a:solidFill>
          </a:ln>
        </p:spPr>
      </p:pic>
    </p:spTree>
    <p:extLst>
      <p:ext uri="{BB962C8B-B14F-4D97-AF65-F5344CB8AC3E}">
        <p14:creationId xmlns:p14="http://schemas.microsoft.com/office/powerpoint/2010/main" val="5679931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3" descr="A close up of a sign&#10;&#10;Description automatically generated"/>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70950" y="3895725"/>
            <a:ext cx="2138363"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2"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745663" y="1890713"/>
            <a:ext cx="213677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3"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943975" y="5826125"/>
            <a:ext cx="1273175"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6" descr="A picture containing drawing&#10;&#10;Description automatically generated"/>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741988" y="3775075"/>
            <a:ext cx="2763837"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7" descr="DDN Announces Acquisition of IntelliFlash Enterprise Storage Business Unit from Western Digital"/>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8682038" y="4875213"/>
            <a:ext cx="2076450"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Picture 8"/>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933825" y="4826000"/>
            <a:ext cx="1754188"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7" name="Picture 9"/>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140325" y="1392238"/>
            <a:ext cx="2941638"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8" name="Picture 10"/>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79388" y="2779713"/>
            <a:ext cx="2332037"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9" name="Picture 11"/>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8369300" y="1646238"/>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0" name="Picture 12"/>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4821238" y="2779713"/>
            <a:ext cx="14636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1" name="Picture 13"/>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6565900" y="2608263"/>
            <a:ext cx="3051175"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2" name="Picture 14"/>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9742488" y="2720975"/>
            <a:ext cx="2122487"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3" name="Picture 15"/>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738188" y="3454400"/>
            <a:ext cx="1804987"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4" name="Picture 16"/>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3227388" y="3979863"/>
            <a:ext cx="22225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5" name="Picture 17"/>
          <p:cNvPicPr>
            <a:picLocks noChangeAspect="1"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1222375" y="4981575"/>
            <a:ext cx="230187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6" name="Picture 18"/>
          <p:cNvPicPr>
            <a:picLocks noChangeAspect="1" noChangeArrowheads="1"/>
          </p:cNvPicPr>
          <p:nvPr/>
        </p:nvPicPr>
        <p:blipFill>
          <a:blip r:embed="rId17">
            <a:extLst>
              <a:ext uri="{28A0092B-C50C-407E-A947-70E740481C1C}">
                <a14:useLocalDpi xmlns:a14="http://schemas.microsoft.com/office/drawing/2010/main"/>
              </a:ext>
            </a:extLst>
          </a:blip>
          <a:srcRect/>
          <a:stretch>
            <a:fillRect/>
          </a:stretch>
        </p:blipFill>
        <p:spPr bwMode="auto">
          <a:xfrm>
            <a:off x="6056313" y="5095875"/>
            <a:ext cx="2198687"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7" name="Picture 19" descr="A picture containing drawing&#10;&#10;Description automatically generated"/>
          <p:cNvPicPr>
            <a:picLocks noChangeAspect="1" noChangeArrowheads="1"/>
          </p:cNvPicPr>
          <p:nvPr/>
        </p:nvPicPr>
        <p:blipFill>
          <a:blip r:embed="rId18">
            <a:extLst>
              <a:ext uri="{28A0092B-C50C-407E-A947-70E740481C1C}">
                <a14:useLocalDpi xmlns:a14="http://schemas.microsoft.com/office/drawing/2010/main"/>
              </a:ext>
            </a:extLst>
          </a:blip>
          <a:srcRect/>
          <a:stretch>
            <a:fillRect/>
          </a:stretch>
        </p:blipFill>
        <p:spPr bwMode="auto">
          <a:xfrm>
            <a:off x="420688" y="1552575"/>
            <a:ext cx="2439987"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8" name="Content Placeholder 3"/>
          <p:cNvPicPr>
            <a:picLocks noChangeAspect="1" noChangeArrowheads="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3413125" y="1671638"/>
            <a:ext cx="1462088"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19" name="TextBox 22"/>
          <p:cNvSpPr txBox="1">
            <a:spLocks noChangeArrowheads="1"/>
          </p:cNvSpPr>
          <p:nvPr/>
        </p:nvSpPr>
        <p:spPr bwMode="auto">
          <a:xfrm>
            <a:off x="207963" y="469900"/>
            <a:ext cx="86629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3600">
                <a:solidFill>
                  <a:srgbClr val="327AA8"/>
                </a:solidFill>
                <a:latin typeface="Arial" panose="020B0604020202020204" pitchFamily="34" charset="0"/>
                <a:cs typeface="Arial" panose="020B0604020202020204" pitchFamily="34" charset="0"/>
              </a:rPr>
              <a:t>Vendor Network</a:t>
            </a:r>
          </a:p>
        </p:txBody>
      </p:sp>
      <p:pic>
        <p:nvPicPr>
          <p:cNvPr id="51220" name="Picture 24"/>
          <p:cNvPicPr>
            <a:picLocks noChangeAspect="1" noChangeArrowheads="1"/>
          </p:cNvPicPr>
          <p:nvPr/>
        </p:nvPicPr>
        <p:blipFill>
          <a:blip r:embed="rId20" cstate="screen">
            <a:extLst>
              <a:ext uri="{28A0092B-C50C-407E-A947-70E740481C1C}">
                <a14:useLocalDpi xmlns:a14="http://schemas.microsoft.com/office/drawing/2010/main"/>
              </a:ext>
            </a:extLst>
          </a:blip>
          <a:srcRect/>
          <a:stretch>
            <a:fillRect/>
          </a:stretch>
        </p:blipFill>
        <p:spPr bwMode="auto">
          <a:xfrm>
            <a:off x="2652713" y="2949575"/>
            <a:ext cx="2027237"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1" name="Picture 26"/>
          <p:cNvPicPr>
            <a:picLocks noChangeAspect="1" noChangeArrowheads="1"/>
          </p:cNvPicPr>
          <p:nvPr/>
        </p:nvPicPr>
        <p:blipFill>
          <a:blip r:embed="rId21">
            <a:extLst>
              <a:ext uri="{28A0092B-C50C-407E-A947-70E740481C1C}">
                <a14:useLocalDpi xmlns:a14="http://schemas.microsoft.com/office/drawing/2010/main"/>
              </a:ext>
            </a:extLst>
          </a:blip>
          <a:srcRect/>
          <a:stretch>
            <a:fillRect/>
          </a:stretch>
        </p:blipFill>
        <p:spPr bwMode="auto">
          <a:xfrm>
            <a:off x="2030413" y="5842000"/>
            <a:ext cx="2797175"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2" name="Picture 28"/>
          <p:cNvPicPr>
            <a:picLocks noChangeAspect="1" noChangeArrowheads="1"/>
          </p:cNvPicPr>
          <p:nvPr/>
        </p:nvPicPr>
        <p:blipFill>
          <a:blip r:embed="rId22" cstate="screen">
            <a:extLst>
              <a:ext uri="{28A0092B-C50C-407E-A947-70E740481C1C}">
                <a14:useLocalDpi xmlns:a14="http://schemas.microsoft.com/office/drawing/2010/main"/>
              </a:ext>
            </a:extLst>
          </a:blip>
          <a:srcRect/>
          <a:stretch>
            <a:fillRect/>
          </a:stretch>
        </p:blipFill>
        <p:spPr bwMode="auto">
          <a:xfrm>
            <a:off x="5546725" y="5819775"/>
            <a:ext cx="2740025"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1038" y="1169988"/>
            <a:ext cx="4681537" cy="552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4" name="TextBox 5"/>
          <p:cNvSpPr txBox="1">
            <a:spLocks noChangeArrowheads="1"/>
          </p:cNvSpPr>
          <p:nvPr/>
        </p:nvSpPr>
        <p:spPr bwMode="auto">
          <a:xfrm>
            <a:off x="192088" y="469900"/>
            <a:ext cx="86629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3600">
                <a:solidFill>
                  <a:srgbClr val="327AA8"/>
                </a:solidFill>
                <a:latin typeface="Arial" panose="020B0604020202020204" pitchFamily="34" charset="0"/>
                <a:cs typeface="Arial" panose="020B0604020202020204" pitchFamily="34" charset="0"/>
              </a:rPr>
              <a:t>Security Toolkit</a:t>
            </a:r>
          </a:p>
        </p:txBody>
      </p:sp>
      <p:pic>
        <p:nvPicPr>
          <p:cNvPr id="18435" name="Picture 6"/>
          <p:cNvPicPr>
            <a:picLocks noChangeAspect="1" noChangeArrowheads="1"/>
          </p:cNvPicPr>
          <p:nvPr/>
        </p:nvPicPr>
        <p:blipFill>
          <a:blip r:embed="rId4">
            <a:lum bright="70000" contrast="-70000"/>
            <a:extLst>
              <a:ext uri="{28A0092B-C50C-407E-A947-70E740481C1C}">
                <a14:useLocalDpi xmlns:a14="http://schemas.microsoft.com/office/drawing/2010/main"/>
              </a:ext>
            </a:extLst>
          </a:blip>
          <a:srcRect/>
          <a:stretch>
            <a:fillRect/>
          </a:stretch>
        </p:blipFill>
        <p:spPr bwMode="auto">
          <a:xfrm>
            <a:off x="10182225" y="6215063"/>
            <a:ext cx="17716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3859213" y="3006725"/>
            <a:ext cx="1952625" cy="2989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8437" name="Rectangle 12"/>
          <p:cNvSpPr>
            <a:spLocks noChangeArrowheads="1"/>
          </p:cNvSpPr>
          <p:nvPr/>
        </p:nvSpPr>
        <p:spPr bwMode="auto">
          <a:xfrm>
            <a:off x="342900" y="5502275"/>
            <a:ext cx="2006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b="1">
                <a:latin typeface="Arial" panose="020B0604020202020204" pitchFamily="34" charset="0"/>
                <a:cs typeface="Arial" panose="020B0604020202020204" pitchFamily="34" charset="0"/>
              </a:rPr>
              <a:t>Corporate Office</a:t>
            </a:r>
          </a:p>
        </p:txBody>
      </p:sp>
      <p:sp>
        <p:nvSpPr>
          <p:cNvPr id="18438" name="Rectangle 13"/>
          <p:cNvSpPr>
            <a:spLocks noChangeArrowheads="1"/>
          </p:cNvSpPr>
          <p:nvPr/>
        </p:nvSpPr>
        <p:spPr bwMode="auto">
          <a:xfrm>
            <a:off x="1323975" y="2303463"/>
            <a:ext cx="16970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b="1">
                <a:latin typeface="Arial" panose="020B0604020202020204" pitchFamily="34" charset="0"/>
                <a:cs typeface="Arial" panose="020B0604020202020204" pitchFamily="34" charset="0"/>
              </a:rPr>
              <a:t>Branch Office</a:t>
            </a:r>
          </a:p>
        </p:txBody>
      </p:sp>
      <p:sp>
        <p:nvSpPr>
          <p:cNvPr id="18439" name="Rectangle 14"/>
          <p:cNvSpPr>
            <a:spLocks noChangeArrowheads="1"/>
          </p:cNvSpPr>
          <p:nvPr/>
        </p:nvSpPr>
        <p:spPr bwMode="auto">
          <a:xfrm>
            <a:off x="3675063" y="5502275"/>
            <a:ext cx="1885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b="1">
                <a:latin typeface="Arial" panose="020B0604020202020204" pitchFamily="34" charset="0"/>
                <a:cs typeface="Arial" panose="020B0604020202020204" pitchFamily="34" charset="0"/>
              </a:rPr>
              <a:t>Remote Worker</a:t>
            </a:r>
          </a:p>
        </p:txBody>
      </p:sp>
      <p:sp>
        <p:nvSpPr>
          <p:cNvPr id="18440" name="Rectangle 15"/>
          <p:cNvSpPr>
            <a:spLocks noChangeArrowheads="1"/>
          </p:cNvSpPr>
          <p:nvPr/>
        </p:nvSpPr>
        <p:spPr bwMode="auto">
          <a:xfrm>
            <a:off x="3382963" y="1200150"/>
            <a:ext cx="8509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b="1">
                <a:latin typeface="Arial" panose="020B0604020202020204" pitchFamily="34" charset="0"/>
                <a:cs typeface="Arial" panose="020B0604020202020204" pitchFamily="34" charset="0"/>
              </a:rPr>
              <a:t>BYOD</a:t>
            </a:r>
          </a:p>
        </p:txBody>
      </p:sp>
      <p:pic>
        <p:nvPicPr>
          <p:cNvPr id="18441" name="Picture 4"/>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700713" y="581025"/>
            <a:ext cx="4065587" cy="589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2" name="TextBox 9"/>
          <p:cNvSpPr txBox="1">
            <a:spLocks noChangeArrowheads="1"/>
          </p:cNvSpPr>
          <p:nvPr/>
        </p:nvSpPr>
        <p:spPr bwMode="auto">
          <a:xfrm>
            <a:off x="9285288" y="1384300"/>
            <a:ext cx="3165475" cy="375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en-US" sz="1400" b="1" dirty="0">
                <a:latin typeface="Arial" panose="020B0604020202020204" pitchFamily="34" charset="0"/>
                <a:cs typeface="Arial" panose="020B0604020202020204" pitchFamily="34" charset="0"/>
              </a:rPr>
              <a:t>Managed SIEM/SOC</a:t>
            </a:r>
          </a:p>
          <a:p>
            <a:pPr eaLnBrk="1" hangingPunct="1">
              <a:lnSpc>
                <a:spcPct val="100000"/>
              </a:lnSpc>
              <a:spcBef>
                <a:spcPct val="0"/>
              </a:spcBef>
              <a:buFontTx/>
              <a:buNone/>
            </a:pPr>
            <a:endParaRPr lang="en-US" altLang="en-US" sz="1200" dirty="0">
              <a:latin typeface="Arial" panose="020B0604020202020204" pitchFamily="34" charset="0"/>
              <a:cs typeface="Arial" panose="020B0604020202020204" pitchFamily="34" charset="0"/>
            </a:endParaRPr>
          </a:p>
          <a:p>
            <a:pPr eaLnBrk="1" hangingPunct="1">
              <a:lnSpc>
                <a:spcPct val="100000"/>
              </a:lnSpc>
              <a:spcBef>
                <a:spcPct val="0"/>
              </a:spcBef>
              <a:buFontTx/>
              <a:buNone/>
            </a:pPr>
            <a:endParaRPr lang="en-US" altLang="en-US" sz="1400" b="1" dirty="0">
              <a:latin typeface="Arial" panose="020B0604020202020204" pitchFamily="34" charset="0"/>
              <a:cs typeface="Arial" panose="020B0604020202020204" pitchFamily="34" charset="0"/>
            </a:endParaRPr>
          </a:p>
          <a:p>
            <a:pPr eaLnBrk="1" hangingPunct="1">
              <a:lnSpc>
                <a:spcPct val="100000"/>
              </a:lnSpc>
              <a:spcBef>
                <a:spcPct val="0"/>
              </a:spcBef>
              <a:buFontTx/>
              <a:buNone/>
            </a:pPr>
            <a:r>
              <a:rPr lang="en-US" altLang="en-US" sz="1400" b="1" dirty="0">
                <a:latin typeface="Arial" panose="020B0604020202020204" pitchFamily="34" charset="0"/>
                <a:cs typeface="Arial" panose="020B0604020202020204" pitchFamily="34" charset="0"/>
              </a:rPr>
              <a:t>DNS Security</a:t>
            </a:r>
          </a:p>
          <a:p>
            <a:pPr eaLnBrk="1" hangingPunct="1">
              <a:lnSpc>
                <a:spcPct val="100000"/>
              </a:lnSpc>
              <a:spcBef>
                <a:spcPct val="0"/>
              </a:spcBef>
              <a:buFontTx/>
              <a:buNone/>
            </a:pPr>
            <a:endParaRPr lang="en-US" altLang="en-US" sz="1200" dirty="0">
              <a:latin typeface="Arial" panose="020B0604020202020204" pitchFamily="34" charset="0"/>
              <a:cs typeface="Arial" panose="020B0604020202020204" pitchFamily="34" charset="0"/>
            </a:endParaRPr>
          </a:p>
          <a:p>
            <a:pPr eaLnBrk="1" hangingPunct="1">
              <a:lnSpc>
                <a:spcPct val="100000"/>
              </a:lnSpc>
              <a:spcBef>
                <a:spcPct val="0"/>
              </a:spcBef>
              <a:buFontTx/>
              <a:buNone/>
            </a:pPr>
            <a:endParaRPr lang="en-US" altLang="en-US" sz="1200" dirty="0">
              <a:latin typeface="Arial" panose="020B0604020202020204" pitchFamily="34" charset="0"/>
              <a:cs typeface="Arial" panose="020B0604020202020204" pitchFamily="34" charset="0"/>
            </a:endParaRPr>
          </a:p>
          <a:p>
            <a:pPr eaLnBrk="1" hangingPunct="1">
              <a:lnSpc>
                <a:spcPct val="100000"/>
              </a:lnSpc>
              <a:spcBef>
                <a:spcPct val="0"/>
              </a:spcBef>
              <a:buFontTx/>
              <a:buNone/>
            </a:pPr>
            <a:endParaRPr lang="en-US" altLang="en-US" sz="1400" b="1" dirty="0">
              <a:latin typeface="Arial" panose="020B0604020202020204" pitchFamily="34" charset="0"/>
              <a:cs typeface="Arial" panose="020B0604020202020204" pitchFamily="34" charset="0"/>
            </a:endParaRPr>
          </a:p>
          <a:p>
            <a:pPr eaLnBrk="1" hangingPunct="1">
              <a:lnSpc>
                <a:spcPct val="100000"/>
              </a:lnSpc>
              <a:spcBef>
                <a:spcPct val="0"/>
              </a:spcBef>
              <a:buFontTx/>
              <a:buNone/>
            </a:pPr>
            <a:r>
              <a:rPr lang="en-US" altLang="en-US" sz="1400" b="1" dirty="0">
                <a:latin typeface="Arial" panose="020B0604020202020204" pitchFamily="34" charset="0"/>
                <a:cs typeface="Arial" panose="020B0604020202020204" pitchFamily="34" charset="0"/>
              </a:rPr>
              <a:t>Multi-Factor </a:t>
            </a:r>
          </a:p>
          <a:p>
            <a:pPr eaLnBrk="1" hangingPunct="1">
              <a:lnSpc>
                <a:spcPct val="100000"/>
              </a:lnSpc>
              <a:spcBef>
                <a:spcPct val="0"/>
              </a:spcBef>
              <a:buFontTx/>
              <a:buNone/>
            </a:pPr>
            <a:r>
              <a:rPr lang="en-US" altLang="en-US" sz="1400" b="1" dirty="0">
                <a:latin typeface="Arial" panose="020B0604020202020204" pitchFamily="34" charset="0"/>
                <a:cs typeface="Arial" panose="020B0604020202020204" pitchFamily="34" charset="0"/>
              </a:rPr>
              <a:t>Authentication</a:t>
            </a:r>
          </a:p>
          <a:p>
            <a:pPr eaLnBrk="1" hangingPunct="1">
              <a:lnSpc>
                <a:spcPct val="100000"/>
              </a:lnSpc>
              <a:spcBef>
                <a:spcPct val="0"/>
              </a:spcBef>
              <a:buFontTx/>
              <a:buNone/>
            </a:pPr>
            <a:endParaRPr lang="en-US" altLang="en-US" sz="1600" b="1" dirty="0">
              <a:latin typeface="Arial" panose="020B0604020202020204" pitchFamily="34" charset="0"/>
              <a:cs typeface="Arial" panose="020B0604020202020204" pitchFamily="34" charset="0"/>
            </a:endParaRPr>
          </a:p>
          <a:p>
            <a:pPr eaLnBrk="1" hangingPunct="1">
              <a:lnSpc>
                <a:spcPct val="100000"/>
              </a:lnSpc>
              <a:spcBef>
                <a:spcPct val="0"/>
              </a:spcBef>
              <a:buFontTx/>
              <a:buNone/>
            </a:pPr>
            <a:endParaRPr lang="en-US" altLang="en-US" sz="1400" b="1" dirty="0">
              <a:latin typeface="Arial" panose="020B0604020202020204" pitchFamily="34" charset="0"/>
              <a:cs typeface="Arial" panose="020B0604020202020204" pitchFamily="34" charset="0"/>
            </a:endParaRPr>
          </a:p>
          <a:p>
            <a:pPr eaLnBrk="1" hangingPunct="1">
              <a:lnSpc>
                <a:spcPct val="100000"/>
              </a:lnSpc>
              <a:spcBef>
                <a:spcPct val="0"/>
              </a:spcBef>
              <a:buFontTx/>
              <a:buNone/>
            </a:pPr>
            <a:r>
              <a:rPr lang="en-US" altLang="en-US" sz="1400" b="1" dirty="0">
                <a:latin typeface="Arial" panose="020B0604020202020204" pitchFamily="34" charset="0"/>
                <a:cs typeface="Arial" panose="020B0604020202020204" pitchFamily="34" charset="0"/>
              </a:rPr>
              <a:t>Data Protection</a:t>
            </a:r>
          </a:p>
          <a:p>
            <a:pPr eaLnBrk="1" hangingPunct="1">
              <a:lnSpc>
                <a:spcPct val="100000"/>
              </a:lnSpc>
              <a:spcBef>
                <a:spcPct val="0"/>
              </a:spcBef>
              <a:buFontTx/>
              <a:buNone/>
            </a:pPr>
            <a:r>
              <a:rPr lang="en-US" altLang="en-US" sz="1200" dirty="0">
                <a:latin typeface="Arial" panose="020B0604020202020204" pitchFamily="34" charset="0"/>
                <a:cs typeface="Arial" panose="020B0604020202020204" pitchFamily="34" charset="0"/>
              </a:rPr>
              <a:t> - Backup – Air gap/Immutable</a:t>
            </a:r>
          </a:p>
          <a:p>
            <a:pPr eaLnBrk="1" hangingPunct="1">
              <a:lnSpc>
                <a:spcPct val="100000"/>
              </a:lnSpc>
              <a:spcBef>
                <a:spcPct val="0"/>
              </a:spcBef>
              <a:buFontTx/>
              <a:buNone/>
            </a:pPr>
            <a:r>
              <a:rPr lang="en-US" altLang="en-US" sz="1200" dirty="0">
                <a:latin typeface="Arial" panose="020B0604020202020204" pitchFamily="34" charset="0"/>
                <a:cs typeface="Arial" panose="020B0604020202020204" pitchFamily="34" charset="0"/>
              </a:rPr>
              <a:t> - Disaster Recovery</a:t>
            </a:r>
          </a:p>
          <a:p>
            <a:pPr eaLnBrk="1" hangingPunct="1">
              <a:lnSpc>
                <a:spcPct val="100000"/>
              </a:lnSpc>
              <a:spcBef>
                <a:spcPct val="0"/>
              </a:spcBef>
              <a:buFontTx/>
              <a:buNone/>
            </a:pPr>
            <a:r>
              <a:rPr lang="en-US" altLang="en-US" sz="1200" dirty="0">
                <a:latin typeface="Arial" panose="020B0604020202020204" pitchFamily="34" charset="0"/>
                <a:cs typeface="Arial" panose="020B0604020202020204" pitchFamily="34" charset="0"/>
              </a:rPr>
              <a:t> - A/V Endpoint</a:t>
            </a:r>
          </a:p>
          <a:p>
            <a:pPr eaLnBrk="1" hangingPunct="1">
              <a:lnSpc>
                <a:spcPct val="100000"/>
              </a:lnSpc>
              <a:spcBef>
                <a:spcPct val="0"/>
              </a:spcBef>
              <a:buFontTx/>
              <a:buNone/>
            </a:pPr>
            <a:r>
              <a:rPr lang="en-US" altLang="en-US" sz="1200" dirty="0">
                <a:latin typeface="Arial" panose="020B0604020202020204" pitchFamily="34" charset="0"/>
                <a:cs typeface="Arial" panose="020B0604020202020204" pitchFamily="34" charset="0"/>
              </a:rPr>
              <a:t> - Patch Management</a:t>
            </a:r>
            <a:endParaRPr lang="en-US" altLang="en-US" sz="1200" b="1" dirty="0">
              <a:latin typeface="Arial" panose="020B0604020202020204" pitchFamily="34" charset="0"/>
              <a:cs typeface="Arial" panose="020B0604020202020204" pitchFamily="34" charset="0"/>
            </a:endParaRPr>
          </a:p>
          <a:p>
            <a:pPr eaLnBrk="1" hangingPunct="1">
              <a:lnSpc>
                <a:spcPct val="100000"/>
              </a:lnSpc>
              <a:spcBef>
                <a:spcPct val="0"/>
              </a:spcBef>
              <a:buFontTx/>
              <a:buNone/>
            </a:pPr>
            <a:endParaRPr lang="en-US" altLang="en-US" sz="1200" dirty="0">
              <a:latin typeface="Arial" panose="020B0604020202020204" pitchFamily="34" charset="0"/>
              <a:cs typeface="Arial" panose="020B0604020202020204" pitchFamily="34" charset="0"/>
            </a:endParaRPr>
          </a:p>
          <a:p>
            <a:pPr eaLnBrk="1" hangingPunct="1">
              <a:lnSpc>
                <a:spcPct val="100000"/>
              </a:lnSpc>
              <a:spcBef>
                <a:spcPct val="0"/>
              </a:spcBef>
              <a:buFontTx/>
              <a:buNone/>
            </a:pPr>
            <a:r>
              <a:rPr lang="en-US" altLang="en-US" sz="1400" b="1" dirty="0">
                <a:latin typeface="Arial" panose="020B0604020202020204" pitchFamily="34" charset="0"/>
                <a:cs typeface="Arial" panose="020B0604020202020204" pitchFamily="34" charset="0"/>
              </a:rPr>
              <a:t>Firewall/</a:t>
            </a:r>
            <a:r>
              <a:rPr lang="en-US" altLang="en-US" sz="1400" b="1" dirty="0" err="1">
                <a:latin typeface="Arial" panose="020B0604020202020204" pitchFamily="34" charset="0"/>
                <a:cs typeface="Arial" panose="020B0604020202020204" pitchFamily="34" charset="0"/>
              </a:rPr>
              <a:t>FWaaS</a:t>
            </a:r>
            <a:endParaRPr lang="en-US" altLang="en-US" sz="1400" b="1" dirty="0">
              <a:latin typeface="Arial" panose="020B0604020202020204" pitchFamily="34"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Box 3"/>
          <p:cNvSpPr txBox="1">
            <a:spLocks noChangeArrowheads="1"/>
          </p:cNvSpPr>
          <p:nvPr/>
        </p:nvSpPr>
        <p:spPr bwMode="auto">
          <a:xfrm>
            <a:off x="192088" y="469900"/>
            <a:ext cx="86629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3600">
                <a:solidFill>
                  <a:srgbClr val="327AA8"/>
                </a:solidFill>
                <a:latin typeface="Arial" panose="020B0604020202020204" pitchFamily="34" charset="0"/>
                <a:cs typeface="Arial" panose="020B0604020202020204" pitchFamily="34" charset="0"/>
              </a:rPr>
              <a:t>Security Toolkit</a:t>
            </a:r>
          </a:p>
        </p:txBody>
      </p:sp>
      <p:pic>
        <p:nvPicPr>
          <p:cNvPr id="20482" name="Picture 8"/>
          <p:cNvPicPr>
            <a:picLocks noChangeAspect="1" noChangeArrowheads="1"/>
          </p:cNvPicPr>
          <p:nvPr/>
        </p:nvPicPr>
        <p:blipFill>
          <a:blip r:embed="rId3">
            <a:lum bright="70000" contrast="-70000"/>
            <a:extLst>
              <a:ext uri="{28A0092B-C50C-407E-A947-70E740481C1C}">
                <a14:useLocalDpi xmlns:a14="http://schemas.microsoft.com/office/drawing/2010/main"/>
              </a:ext>
            </a:extLst>
          </a:blip>
          <a:srcRect/>
          <a:stretch>
            <a:fillRect/>
          </a:stretch>
        </p:blipFill>
        <p:spPr bwMode="auto">
          <a:xfrm>
            <a:off x="10182225" y="6215063"/>
            <a:ext cx="17716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0"/>
          <p:cNvGraphicFramePr>
            <a:graphicFrameLocks noGrp="1"/>
          </p:cNvGraphicFramePr>
          <p:nvPr/>
        </p:nvGraphicFramePr>
        <p:xfrm>
          <a:off x="334963" y="1403350"/>
          <a:ext cx="11118850" cy="4284662"/>
        </p:xfrm>
        <a:graphic>
          <a:graphicData uri="http://schemas.openxmlformats.org/drawingml/2006/table">
            <a:tbl>
              <a:tblPr firstRow="1" bandRow="1">
                <a:tableStyleId>{5C22544A-7EE6-4342-B048-85BDC9FD1C3A}</a:tableStyleId>
              </a:tblPr>
              <a:tblGrid>
                <a:gridCol w="3146151">
                  <a:extLst>
                    <a:ext uri="{9D8B030D-6E8A-4147-A177-3AD203B41FA5}">
                      <a16:colId xmlns:a16="http://schemas.microsoft.com/office/drawing/2014/main" val="20000"/>
                    </a:ext>
                  </a:extLst>
                </a:gridCol>
                <a:gridCol w="2324742">
                  <a:extLst>
                    <a:ext uri="{9D8B030D-6E8A-4147-A177-3AD203B41FA5}">
                      <a16:colId xmlns:a16="http://schemas.microsoft.com/office/drawing/2014/main" val="20001"/>
                    </a:ext>
                  </a:extLst>
                </a:gridCol>
                <a:gridCol w="2061272">
                  <a:extLst>
                    <a:ext uri="{9D8B030D-6E8A-4147-A177-3AD203B41FA5}">
                      <a16:colId xmlns:a16="http://schemas.microsoft.com/office/drawing/2014/main" val="20002"/>
                    </a:ext>
                  </a:extLst>
                </a:gridCol>
                <a:gridCol w="3586685">
                  <a:extLst>
                    <a:ext uri="{9D8B030D-6E8A-4147-A177-3AD203B41FA5}">
                      <a16:colId xmlns:a16="http://schemas.microsoft.com/office/drawing/2014/main" val="20003"/>
                    </a:ext>
                  </a:extLst>
                </a:gridCol>
              </a:tblGrid>
              <a:tr h="425265">
                <a:tc>
                  <a:txBody>
                    <a:bodyPr/>
                    <a:lstStyle/>
                    <a:p>
                      <a:r>
                        <a:rPr lang="en-US" sz="1800" dirty="0">
                          <a:latin typeface="Arial" panose="020B0604020202020204" pitchFamily="34" charset="0"/>
                          <a:cs typeface="Arial" panose="020B0604020202020204" pitchFamily="34" charset="0"/>
                        </a:rPr>
                        <a:t>Corporate Office</a:t>
                      </a:r>
                    </a:p>
                  </a:txBody>
                  <a:tcPr marT="45724" marB="45724">
                    <a:solidFill>
                      <a:srgbClr val="327AA8"/>
                    </a:solidFill>
                  </a:tcPr>
                </a:tc>
                <a:tc>
                  <a:txBody>
                    <a:bodyPr/>
                    <a:lstStyle/>
                    <a:p>
                      <a:r>
                        <a:rPr lang="en-US" sz="1800" dirty="0">
                          <a:latin typeface="Arial" panose="020B0604020202020204" pitchFamily="34" charset="0"/>
                          <a:cs typeface="Arial" panose="020B0604020202020204" pitchFamily="34" charset="0"/>
                        </a:rPr>
                        <a:t>Branch Office</a:t>
                      </a:r>
                    </a:p>
                  </a:txBody>
                  <a:tcPr marT="45724" marB="45724">
                    <a:solidFill>
                      <a:srgbClr val="327AA8"/>
                    </a:solidFill>
                  </a:tcPr>
                </a:tc>
                <a:tc>
                  <a:txBody>
                    <a:bodyPr/>
                    <a:lstStyle/>
                    <a:p>
                      <a:r>
                        <a:rPr lang="en-US" sz="1800" dirty="0">
                          <a:latin typeface="Arial" panose="020B0604020202020204" pitchFamily="34" charset="0"/>
                          <a:cs typeface="Arial" panose="020B0604020202020204" pitchFamily="34" charset="0"/>
                        </a:rPr>
                        <a:t>Remote Worker</a:t>
                      </a:r>
                    </a:p>
                  </a:txBody>
                  <a:tcPr marT="45724" marB="45724">
                    <a:solidFill>
                      <a:srgbClr val="327AA8"/>
                    </a:solidFill>
                  </a:tcPr>
                </a:tc>
                <a:tc>
                  <a:txBody>
                    <a:bodyPr/>
                    <a:lstStyle/>
                    <a:p>
                      <a:r>
                        <a:rPr lang="en-US" sz="1800" dirty="0">
                          <a:latin typeface="Arial" panose="020B0604020202020204" pitchFamily="34" charset="0"/>
                          <a:cs typeface="Arial" panose="020B0604020202020204" pitchFamily="34" charset="0"/>
                        </a:rPr>
                        <a:t>Bring Your Own Device (BYOD)</a:t>
                      </a:r>
                    </a:p>
                  </a:txBody>
                  <a:tcPr marT="45724" marB="45724">
                    <a:solidFill>
                      <a:srgbClr val="327AA8"/>
                    </a:solidFill>
                  </a:tcPr>
                </a:tc>
                <a:extLst>
                  <a:ext uri="{0D108BD9-81ED-4DB2-BD59-A6C34878D82A}">
                    <a16:rowId xmlns:a16="http://schemas.microsoft.com/office/drawing/2014/main" val="10000"/>
                  </a:ext>
                </a:extLst>
              </a:tr>
              <a:tr h="304825">
                <a:tc>
                  <a:txBody>
                    <a:bodyPr/>
                    <a:lstStyle/>
                    <a:p>
                      <a:r>
                        <a:rPr lang="en-US" sz="1400" dirty="0">
                          <a:latin typeface="Arial" panose="020B0604020202020204" pitchFamily="34" charset="0"/>
                          <a:cs typeface="Arial" panose="020B0604020202020204" pitchFamily="34" charset="0"/>
                        </a:rPr>
                        <a:t>Firewall/FWaaS</a:t>
                      </a:r>
                    </a:p>
                  </a:txBody>
                  <a:tcPr marT="45724" marB="45724">
                    <a:solidFill>
                      <a:schemeClr val="bg1">
                        <a:lumMod val="85000"/>
                      </a:schemeClr>
                    </a:solidFill>
                  </a:tcPr>
                </a:tc>
                <a:tc>
                  <a:txBody>
                    <a:bodyPr/>
                    <a:lstStyle/>
                    <a:p>
                      <a:pPr algn="ctr"/>
                      <a:r>
                        <a:rPr lang="en-US" sz="1400" dirty="0">
                          <a:latin typeface="Arial" panose="020B0604020202020204" pitchFamily="34" charset="0"/>
                          <a:cs typeface="Arial" panose="020B0604020202020204" pitchFamily="34" charset="0"/>
                        </a:rPr>
                        <a:t>X</a:t>
                      </a:r>
                    </a:p>
                  </a:txBody>
                  <a:tcPr marT="45724" marB="45724">
                    <a:solidFill>
                      <a:schemeClr val="bg1">
                        <a:lumMod val="85000"/>
                      </a:schemeClr>
                    </a:solidFill>
                  </a:tcPr>
                </a:tc>
                <a:tc>
                  <a:txBody>
                    <a:bodyPr/>
                    <a:lstStyle/>
                    <a:p>
                      <a:pPr algn="ctr"/>
                      <a:endParaRPr lang="en-US" sz="1400" dirty="0">
                        <a:latin typeface="Arial" panose="020B0604020202020204" pitchFamily="34" charset="0"/>
                        <a:cs typeface="Arial" panose="020B0604020202020204" pitchFamily="34" charset="0"/>
                      </a:endParaRPr>
                    </a:p>
                  </a:txBody>
                  <a:tcPr marT="45724" marB="45724">
                    <a:solidFill>
                      <a:schemeClr val="bg1">
                        <a:lumMod val="85000"/>
                      </a:schemeClr>
                    </a:solidFill>
                  </a:tcPr>
                </a:tc>
                <a:tc>
                  <a:txBody>
                    <a:bodyPr/>
                    <a:lstStyle/>
                    <a:p>
                      <a:pPr algn="ctr"/>
                      <a:endParaRPr lang="en-US" sz="1400">
                        <a:latin typeface="Arial" panose="020B0604020202020204" pitchFamily="34" charset="0"/>
                        <a:cs typeface="Arial" panose="020B0604020202020204" pitchFamily="34" charset="0"/>
                      </a:endParaRPr>
                    </a:p>
                  </a:txBody>
                  <a:tcPr marT="45724" marB="45724">
                    <a:solidFill>
                      <a:schemeClr val="bg1">
                        <a:lumMod val="85000"/>
                      </a:schemeClr>
                    </a:solidFill>
                  </a:tcPr>
                </a:tc>
                <a:extLst>
                  <a:ext uri="{0D108BD9-81ED-4DB2-BD59-A6C34878D82A}">
                    <a16:rowId xmlns:a16="http://schemas.microsoft.com/office/drawing/2014/main" val="10001"/>
                  </a:ext>
                </a:extLst>
              </a:tr>
              <a:tr h="1158337">
                <a:tc>
                  <a:txBody>
                    <a:bodyPr/>
                    <a:lstStyle/>
                    <a:p>
                      <a:r>
                        <a:rPr lang="en-US" sz="1400" dirty="0">
                          <a:latin typeface="Arial" panose="020B0604020202020204" pitchFamily="34" charset="0"/>
                          <a:cs typeface="Arial" panose="020B0604020202020204" pitchFamily="34" charset="0"/>
                        </a:rPr>
                        <a:t>Data Protection</a:t>
                      </a:r>
                    </a:p>
                    <a:p>
                      <a:r>
                        <a:rPr lang="en-US" sz="1400" dirty="0">
                          <a:latin typeface="Arial" panose="020B0604020202020204" pitchFamily="34" charset="0"/>
                          <a:cs typeface="Arial" panose="020B0604020202020204" pitchFamily="34" charset="0"/>
                        </a:rPr>
                        <a:t> - Backup (Air gap/Immutable)</a:t>
                      </a:r>
                    </a:p>
                    <a:p>
                      <a:r>
                        <a:rPr lang="en-US" sz="1400" dirty="0">
                          <a:latin typeface="Arial" panose="020B0604020202020204" pitchFamily="34" charset="0"/>
                          <a:cs typeface="Arial" panose="020B0604020202020204" pitchFamily="34" charset="0"/>
                        </a:rPr>
                        <a:t> - DR</a:t>
                      </a:r>
                    </a:p>
                    <a:p>
                      <a:r>
                        <a:rPr lang="en-US" sz="1400" dirty="0">
                          <a:latin typeface="Arial" panose="020B0604020202020204" pitchFamily="34" charset="0"/>
                          <a:cs typeface="Arial" panose="020B0604020202020204" pitchFamily="34" charset="0"/>
                        </a:rPr>
                        <a:t> - A/V Endpoint</a:t>
                      </a:r>
                    </a:p>
                    <a:p>
                      <a:r>
                        <a:rPr lang="en-US" sz="1400" dirty="0">
                          <a:latin typeface="Arial" panose="020B0604020202020204" pitchFamily="34" charset="0"/>
                          <a:cs typeface="Arial" panose="020B0604020202020204" pitchFamily="34" charset="0"/>
                        </a:rPr>
                        <a:t> - Patch Management</a:t>
                      </a:r>
                    </a:p>
                  </a:txBody>
                  <a:tcPr marT="45724" marB="45724">
                    <a:solidFill>
                      <a:schemeClr val="bg1">
                        <a:lumMod val="95000"/>
                      </a:schemeClr>
                    </a:solidFill>
                  </a:tcPr>
                </a:tc>
                <a:tc>
                  <a:txBody>
                    <a:bodyPr/>
                    <a:lstStyle/>
                    <a:p>
                      <a:pPr algn="ctr"/>
                      <a:endParaRPr lang="en-US" sz="1400" dirty="0">
                        <a:latin typeface="Arial" panose="020B0604020202020204" pitchFamily="34" charset="0"/>
                        <a:cs typeface="Arial" panose="020B0604020202020204" pitchFamily="34" charset="0"/>
                      </a:endParaRPr>
                    </a:p>
                    <a:p>
                      <a:pPr algn="ctr"/>
                      <a:r>
                        <a:rPr lang="en-US" sz="1400" dirty="0">
                          <a:latin typeface="Arial" panose="020B0604020202020204" pitchFamily="34" charset="0"/>
                          <a:cs typeface="Arial" panose="020B0604020202020204" pitchFamily="34" charset="0"/>
                        </a:rPr>
                        <a:t>X</a:t>
                      </a:r>
                    </a:p>
                    <a:p>
                      <a:pPr algn="ctr"/>
                      <a:r>
                        <a:rPr lang="en-US" sz="1400" dirty="0">
                          <a:latin typeface="Arial" panose="020B0604020202020204" pitchFamily="34" charset="0"/>
                          <a:cs typeface="Arial" panose="020B0604020202020204" pitchFamily="34" charset="0"/>
                        </a:rPr>
                        <a:t>X</a:t>
                      </a:r>
                    </a:p>
                    <a:p>
                      <a:pPr algn="ctr"/>
                      <a:r>
                        <a:rPr lang="en-US" sz="1400" dirty="0">
                          <a:latin typeface="Arial" panose="020B0604020202020204" pitchFamily="34" charset="0"/>
                          <a:cs typeface="Arial" panose="020B0604020202020204" pitchFamily="34" charset="0"/>
                        </a:rPr>
                        <a:t>X</a:t>
                      </a:r>
                    </a:p>
                    <a:p>
                      <a:pPr algn="ctr"/>
                      <a:r>
                        <a:rPr lang="en-US" sz="1400" dirty="0">
                          <a:latin typeface="Arial" panose="020B0604020202020204" pitchFamily="34" charset="0"/>
                          <a:cs typeface="Arial" panose="020B0604020202020204" pitchFamily="34" charset="0"/>
                        </a:rPr>
                        <a:t>X</a:t>
                      </a:r>
                    </a:p>
                  </a:txBody>
                  <a:tcPr marT="45724" marB="45724">
                    <a:solidFill>
                      <a:schemeClr val="bg1">
                        <a:lumMod val="95000"/>
                      </a:schemeClr>
                    </a:solidFill>
                  </a:tcPr>
                </a:tc>
                <a:tc>
                  <a:txBody>
                    <a:bodyPr/>
                    <a:lstStyle/>
                    <a:p>
                      <a:pPr algn="ctr"/>
                      <a:endParaRPr lang="en-US" sz="1400" dirty="0">
                        <a:latin typeface="Arial" panose="020B0604020202020204" pitchFamily="34" charset="0"/>
                        <a:cs typeface="Arial" panose="020B0604020202020204" pitchFamily="34" charset="0"/>
                      </a:endParaRPr>
                    </a:p>
                    <a:p>
                      <a:pPr algn="ctr"/>
                      <a:r>
                        <a:rPr lang="en-US" sz="1400" dirty="0">
                          <a:latin typeface="Arial" panose="020B0604020202020204" pitchFamily="34" charset="0"/>
                          <a:cs typeface="Arial" panose="020B0604020202020204" pitchFamily="34" charset="0"/>
                        </a:rPr>
                        <a:t>X</a:t>
                      </a:r>
                    </a:p>
                    <a:p>
                      <a:pPr algn="ctr"/>
                      <a:r>
                        <a:rPr lang="en-US" sz="1400" dirty="0">
                          <a:latin typeface="Arial" panose="020B0604020202020204" pitchFamily="34" charset="0"/>
                          <a:cs typeface="Arial" panose="020B0604020202020204" pitchFamily="34" charset="0"/>
                        </a:rPr>
                        <a:t>X</a:t>
                      </a:r>
                    </a:p>
                    <a:p>
                      <a:pPr algn="ctr"/>
                      <a:r>
                        <a:rPr lang="en-US" sz="1400" dirty="0">
                          <a:latin typeface="Arial" panose="020B0604020202020204" pitchFamily="34" charset="0"/>
                          <a:cs typeface="Arial" panose="020B0604020202020204" pitchFamily="34" charset="0"/>
                        </a:rPr>
                        <a:t>X</a:t>
                      </a:r>
                    </a:p>
                    <a:p>
                      <a:pPr algn="ctr"/>
                      <a:r>
                        <a:rPr lang="en-US" sz="1400" dirty="0">
                          <a:latin typeface="Arial" panose="020B0604020202020204" pitchFamily="34" charset="0"/>
                          <a:cs typeface="Arial" panose="020B0604020202020204" pitchFamily="34" charset="0"/>
                        </a:rPr>
                        <a:t>X</a:t>
                      </a:r>
                    </a:p>
                  </a:txBody>
                  <a:tcPr marT="45724" marB="45724">
                    <a:solidFill>
                      <a:schemeClr val="bg1">
                        <a:lumMod val="95000"/>
                      </a:schemeClr>
                    </a:solidFill>
                  </a:tcPr>
                </a:tc>
                <a:tc>
                  <a:txBody>
                    <a:bodyPr/>
                    <a:lstStyle/>
                    <a:p>
                      <a:pPr algn="ctr"/>
                      <a:endParaRPr lang="en-US" sz="1400" dirty="0">
                        <a:latin typeface="Arial" panose="020B0604020202020204" pitchFamily="34" charset="0"/>
                        <a:cs typeface="Arial" panose="020B0604020202020204" pitchFamily="34" charset="0"/>
                      </a:endParaRPr>
                    </a:p>
                    <a:p>
                      <a:pPr algn="ctr"/>
                      <a:endParaRPr lang="en-US" sz="1400" dirty="0">
                        <a:latin typeface="Arial" panose="020B0604020202020204" pitchFamily="34" charset="0"/>
                        <a:cs typeface="Arial" panose="020B0604020202020204" pitchFamily="34" charset="0"/>
                      </a:endParaRPr>
                    </a:p>
                    <a:p>
                      <a:pPr algn="ctr"/>
                      <a:endParaRPr lang="en-US" sz="1400" dirty="0">
                        <a:latin typeface="Arial" panose="020B0604020202020204" pitchFamily="34" charset="0"/>
                        <a:cs typeface="Arial" panose="020B0604020202020204" pitchFamily="34" charset="0"/>
                      </a:endParaRPr>
                    </a:p>
                    <a:p>
                      <a:pPr algn="ctr"/>
                      <a:r>
                        <a:rPr lang="en-US" sz="1400" dirty="0">
                          <a:latin typeface="Arial" panose="020B0604020202020204" pitchFamily="34" charset="0"/>
                          <a:cs typeface="Arial" panose="020B0604020202020204" pitchFamily="34" charset="0"/>
                        </a:rPr>
                        <a:t>X</a:t>
                      </a:r>
                    </a:p>
                    <a:p>
                      <a:pPr algn="ctr"/>
                      <a:r>
                        <a:rPr lang="en-US" sz="1400" dirty="0">
                          <a:latin typeface="Arial" panose="020B0604020202020204" pitchFamily="34" charset="0"/>
                          <a:cs typeface="Arial" panose="020B0604020202020204" pitchFamily="34" charset="0"/>
                        </a:rPr>
                        <a:t>X</a:t>
                      </a:r>
                    </a:p>
                  </a:txBody>
                  <a:tcPr marT="45724" marB="45724">
                    <a:solidFill>
                      <a:schemeClr val="bg1">
                        <a:lumMod val="95000"/>
                      </a:schemeClr>
                    </a:solidFill>
                  </a:tcPr>
                </a:tc>
                <a:extLst>
                  <a:ext uri="{0D108BD9-81ED-4DB2-BD59-A6C34878D82A}">
                    <a16:rowId xmlns:a16="http://schemas.microsoft.com/office/drawing/2014/main" val="10002"/>
                  </a:ext>
                </a:extLst>
              </a:tr>
              <a:tr h="304825">
                <a:tc>
                  <a:txBody>
                    <a:bodyPr/>
                    <a:lstStyle/>
                    <a:p>
                      <a:r>
                        <a:rPr lang="en-US" sz="1400" dirty="0">
                          <a:latin typeface="Arial" panose="020B0604020202020204" pitchFamily="34" charset="0"/>
                          <a:cs typeface="Arial" panose="020B0604020202020204" pitchFamily="34" charset="0"/>
                        </a:rPr>
                        <a:t>DNS Security</a:t>
                      </a:r>
                    </a:p>
                  </a:txBody>
                  <a:tcPr marT="45724" marB="45724">
                    <a:solidFill>
                      <a:schemeClr val="bg1">
                        <a:lumMod val="85000"/>
                      </a:schemeClr>
                    </a:solidFill>
                  </a:tcPr>
                </a:tc>
                <a:tc>
                  <a:txBody>
                    <a:bodyPr/>
                    <a:lstStyle/>
                    <a:p>
                      <a:pPr algn="ctr"/>
                      <a:r>
                        <a:rPr lang="en-US" sz="1400" dirty="0">
                          <a:latin typeface="Arial" panose="020B0604020202020204" pitchFamily="34" charset="0"/>
                          <a:cs typeface="Arial" panose="020B0604020202020204" pitchFamily="34" charset="0"/>
                        </a:rPr>
                        <a:t>X</a:t>
                      </a:r>
                    </a:p>
                  </a:txBody>
                  <a:tcPr marT="45724" marB="45724">
                    <a:solidFill>
                      <a:schemeClr val="bg1">
                        <a:lumMod val="85000"/>
                      </a:schemeClr>
                    </a:solidFill>
                  </a:tcPr>
                </a:tc>
                <a:tc>
                  <a:txBody>
                    <a:bodyPr/>
                    <a:lstStyle/>
                    <a:p>
                      <a:pPr algn="ctr"/>
                      <a:r>
                        <a:rPr lang="en-US" sz="1400" dirty="0">
                          <a:latin typeface="Arial" panose="020B0604020202020204" pitchFamily="34" charset="0"/>
                          <a:cs typeface="Arial" panose="020B0604020202020204" pitchFamily="34" charset="0"/>
                        </a:rPr>
                        <a:t>X</a:t>
                      </a:r>
                    </a:p>
                  </a:txBody>
                  <a:tcPr marT="45724" marB="45724">
                    <a:solidFill>
                      <a:schemeClr val="bg1">
                        <a:lumMod val="85000"/>
                      </a:schemeClr>
                    </a:solidFill>
                  </a:tcPr>
                </a:tc>
                <a:tc>
                  <a:txBody>
                    <a:bodyPr/>
                    <a:lstStyle/>
                    <a:p>
                      <a:pPr algn="ctr"/>
                      <a:r>
                        <a:rPr lang="en-US" sz="1400" dirty="0">
                          <a:latin typeface="Arial" panose="020B0604020202020204" pitchFamily="34" charset="0"/>
                          <a:cs typeface="Arial" panose="020B0604020202020204" pitchFamily="34" charset="0"/>
                        </a:rPr>
                        <a:t>X</a:t>
                      </a:r>
                    </a:p>
                  </a:txBody>
                  <a:tcPr marT="45724" marB="45724">
                    <a:solidFill>
                      <a:schemeClr val="bg1">
                        <a:lumMod val="85000"/>
                      </a:schemeClr>
                    </a:solidFill>
                  </a:tcPr>
                </a:tc>
                <a:extLst>
                  <a:ext uri="{0D108BD9-81ED-4DB2-BD59-A6C34878D82A}">
                    <a16:rowId xmlns:a16="http://schemas.microsoft.com/office/drawing/2014/main" val="10003"/>
                  </a:ext>
                </a:extLst>
              </a:tr>
              <a:tr h="388000">
                <a:tc>
                  <a:txBody>
                    <a:bodyPr/>
                    <a:lstStyle/>
                    <a:p>
                      <a:r>
                        <a:rPr lang="en-US" sz="1400" dirty="0">
                          <a:latin typeface="Arial" panose="020B0604020202020204" pitchFamily="34" charset="0"/>
                          <a:cs typeface="Arial" panose="020B0604020202020204" pitchFamily="34" charset="0"/>
                        </a:rPr>
                        <a:t>Multi-Factor Authentication</a:t>
                      </a:r>
                    </a:p>
                  </a:txBody>
                  <a:tcPr marT="45724" marB="45724">
                    <a:solidFill>
                      <a:schemeClr val="bg1">
                        <a:lumMod val="95000"/>
                      </a:schemeClr>
                    </a:solidFill>
                  </a:tcPr>
                </a:tc>
                <a:tc>
                  <a:txBody>
                    <a:bodyPr/>
                    <a:lstStyle/>
                    <a:p>
                      <a:pPr algn="ctr"/>
                      <a:r>
                        <a:rPr lang="en-US" sz="1400" dirty="0">
                          <a:latin typeface="Arial" panose="020B0604020202020204" pitchFamily="34" charset="0"/>
                          <a:cs typeface="Arial" panose="020B0604020202020204" pitchFamily="34" charset="0"/>
                        </a:rPr>
                        <a:t>X</a:t>
                      </a:r>
                    </a:p>
                  </a:txBody>
                  <a:tcPr marT="45724" marB="45724">
                    <a:solidFill>
                      <a:schemeClr val="bg1">
                        <a:lumMod val="95000"/>
                      </a:schemeClr>
                    </a:solidFill>
                  </a:tcPr>
                </a:tc>
                <a:tc>
                  <a:txBody>
                    <a:bodyPr/>
                    <a:lstStyle/>
                    <a:p>
                      <a:pPr algn="ctr"/>
                      <a:r>
                        <a:rPr lang="en-US" sz="1400" dirty="0">
                          <a:latin typeface="Arial" panose="020B0604020202020204" pitchFamily="34" charset="0"/>
                          <a:cs typeface="Arial" panose="020B0604020202020204" pitchFamily="34" charset="0"/>
                        </a:rPr>
                        <a:t>X</a:t>
                      </a:r>
                    </a:p>
                  </a:txBody>
                  <a:tcPr marT="45724" marB="45724">
                    <a:solidFill>
                      <a:schemeClr val="bg1">
                        <a:lumMod val="95000"/>
                      </a:schemeClr>
                    </a:solidFill>
                  </a:tcPr>
                </a:tc>
                <a:tc>
                  <a:txBody>
                    <a:bodyPr/>
                    <a:lstStyle/>
                    <a:p>
                      <a:pPr algn="ctr"/>
                      <a:r>
                        <a:rPr lang="en-US" sz="1400" dirty="0">
                          <a:latin typeface="Arial" panose="020B0604020202020204" pitchFamily="34" charset="0"/>
                          <a:cs typeface="Arial" panose="020B0604020202020204" pitchFamily="34" charset="0"/>
                        </a:rPr>
                        <a:t>X</a:t>
                      </a:r>
                    </a:p>
                  </a:txBody>
                  <a:tcPr marT="45724" marB="45724">
                    <a:solidFill>
                      <a:schemeClr val="bg1">
                        <a:lumMod val="95000"/>
                      </a:schemeClr>
                    </a:solidFill>
                  </a:tcPr>
                </a:tc>
                <a:extLst>
                  <a:ext uri="{0D108BD9-81ED-4DB2-BD59-A6C34878D82A}">
                    <a16:rowId xmlns:a16="http://schemas.microsoft.com/office/drawing/2014/main" val="10004"/>
                  </a:ext>
                </a:extLst>
              </a:tr>
              <a:tr h="327478">
                <a:tc>
                  <a:txBody>
                    <a:bodyPr/>
                    <a:lstStyle/>
                    <a:p>
                      <a:r>
                        <a:rPr lang="en-US" sz="1400" dirty="0">
                          <a:latin typeface="Arial" panose="020B0604020202020204" pitchFamily="34" charset="0"/>
                          <a:cs typeface="Arial" panose="020B0604020202020204" pitchFamily="34" charset="0"/>
                        </a:rPr>
                        <a:t>Managed SIEM/SOC</a:t>
                      </a:r>
                    </a:p>
                  </a:txBody>
                  <a:tcPr marT="45724" marB="45724">
                    <a:solidFill>
                      <a:schemeClr val="bg1">
                        <a:lumMod val="85000"/>
                      </a:schemeClr>
                    </a:solidFill>
                  </a:tcPr>
                </a:tc>
                <a:tc>
                  <a:txBody>
                    <a:bodyPr/>
                    <a:lstStyle/>
                    <a:p>
                      <a:pPr algn="ctr"/>
                      <a:r>
                        <a:rPr lang="en-US" sz="1400" dirty="0">
                          <a:latin typeface="Arial" panose="020B0604020202020204" pitchFamily="34" charset="0"/>
                          <a:cs typeface="Arial" panose="020B0604020202020204" pitchFamily="34" charset="0"/>
                        </a:rPr>
                        <a:t>X</a:t>
                      </a:r>
                    </a:p>
                  </a:txBody>
                  <a:tcPr marT="45724" marB="45724">
                    <a:solidFill>
                      <a:schemeClr val="bg1">
                        <a:lumMod val="85000"/>
                      </a:schemeClr>
                    </a:solidFill>
                  </a:tcPr>
                </a:tc>
                <a:tc>
                  <a:txBody>
                    <a:bodyPr/>
                    <a:lstStyle/>
                    <a:p>
                      <a:pPr algn="ctr"/>
                      <a:r>
                        <a:rPr lang="en-US" sz="1400" dirty="0">
                          <a:latin typeface="Arial" panose="020B0604020202020204" pitchFamily="34" charset="0"/>
                          <a:cs typeface="Arial" panose="020B0604020202020204" pitchFamily="34" charset="0"/>
                        </a:rPr>
                        <a:t>X</a:t>
                      </a:r>
                    </a:p>
                  </a:txBody>
                  <a:tcPr marT="45724" marB="45724">
                    <a:solidFill>
                      <a:schemeClr val="bg1">
                        <a:lumMod val="85000"/>
                      </a:schemeClr>
                    </a:solidFill>
                  </a:tcPr>
                </a:tc>
                <a:tc>
                  <a:txBody>
                    <a:bodyPr/>
                    <a:lstStyle/>
                    <a:p>
                      <a:pPr algn="ctr"/>
                      <a:endParaRPr lang="en-US" sz="1400" dirty="0">
                        <a:latin typeface="Arial" panose="020B0604020202020204" pitchFamily="34" charset="0"/>
                        <a:cs typeface="Arial" panose="020B0604020202020204" pitchFamily="34" charset="0"/>
                      </a:endParaRPr>
                    </a:p>
                  </a:txBody>
                  <a:tcPr marT="45724" marB="45724">
                    <a:solidFill>
                      <a:schemeClr val="bg1">
                        <a:lumMod val="85000"/>
                      </a:schemeClr>
                    </a:solidFill>
                  </a:tcPr>
                </a:tc>
                <a:extLst>
                  <a:ext uri="{0D108BD9-81ED-4DB2-BD59-A6C34878D82A}">
                    <a16:rowId xmlns:a16="http://schemas.microsoft.com/office/drawing/2014/main" val="10005"/>
                  </a:ext>
                </a:extLst>
              </a:tr>
              <a:tr h="316802">
                <a:tc>
                  <a:txBody>
                    <a:bodyPr/>
                    <a:lstStyle/>
                    <a:p>
                      <a:r>
                        <a:rPr lang="en-US" sz="1400" dirty="0">
                          <a:latin typeface="Arial" panose="020B0604020202020204" pitchFamily="34" charset="0"/>
                          <a:cs typeface="Arial" panose="020B0604020202020204" pitchFamily="34" charset="0"/>
                        </a:rPr>
                        <a:t>Penetration Testing</a:t>
                      </a:r>
                    </a:p>
                  </a:txBody>
                  <a:tcPr marT="45724" marB="45724">
                    <a:solidFill>
                      <a:schemeClr val="bg1">
                        <a:lumMod val="95000"/>
                      </a:schemeClr>
                    </a:solidFill>
                  </a:tcPr>
                </a:tc>
                <a:tc>
                  <a:txBody>
                    <a:bodyPr/>
                    <a:lstStyle/>
                    <a:p>
                      <a:pPr algn="ctr"/>
                      <a:r>
                        <a:rPr lang="en-US" sz="1400" dirty="0">
                          <a:latin typeface="Arial" panose="020B0604020202020204" pitchFamily="34" charset="0"/>
                          <a:cs typeface="Arial" panose="020B0604020202020204" pitchFamily="34" charset="0"/>
                        </a:rPr>
                        <a:t>X</a:t>
                      </a:r>
                    </a:p>
                  </a:txBody>
                  <a:tcPr marT="45724" marB="45724">
                    <a:solidFill>
                      <a:schemeClr val="bg1">
                        <a:lumMod val="95000"/>
                      </a:schemeClr>
                    </a:solidFill>
                  </a:tcPr>
                </a:tc>
                <a:tc>
                  <a:txBody>
                    <a:bodyPr/>
                    <a:lstStyle/>
                    <a:p>
                      <a:pPr algn="ctr"/>
                      <a:endParaRPr lang="en-US" sz="1400" dirty="0">
                        <a:latin typeface="Arial" panose="020B0604020202020204" pitchFamily="34" charset="0"/>
                        <a:cs typeface="Arial" panose="020B0604020202020204" pitchFamily="34" charset="0"/>
                      </a:endParaRPr>
                    </a:p>
                  </a:txBody>
                  <a:tcPr marT="45724" marB="45724">
                    <a:solidFill>
                      <a:schemeClr val="bg1">
                        <a:lumMod val="95000"/>
                      </a:schemeClr>
                    </a:solidFill>
                  </a:tcPr>
                </a:tc>
                <a:tc>
                  <a:txBody>
                    <a:bodyPr/>
                    <a:lstStyle/>
                    <a:p>
                      <a:pPr algn="ctr"/>
                      <a:endParaRPr lang="en-US" sz="1400" dirty="0">
                        <a:latin typeface="Arial" panose="020B0604020202020204" pitchFamily="34" charset="0"/>
                        <a:cs typeface="Arial" panose="020B0604020202020204" pitchFamily="34" charset="0"/>
                      </a:endParaRPr>
                    </a:p>
                  </a:txBody>
                  <a:tcPr marT="45724" marB="45724">
                    <a:solidFill>
                      <a:schemeClr val="bg1">
                        <a:lumMod val="95000"/>
                      </a:schemeClr>
                    </a:solidFill>
                  </a:tcPr>
                </a:tc>
                <a:extLst>
                  <a:ext uri="{0D108BD9-81ED-4DB2-BD59-A6C34878D82A}">
                    <a16:rowId xmlns:a16="http://schemas.microsoft.com/office/drawing/2014/main" val="10006"/>
                  </a:ext>
                </a:extLst>
              </a:tr>
              <a:tr h="336351">
                <a:tc>
                  <a:txBody>
                    <a:bodyPr/>
                    <a:lstStyle/>
                    <a:p>
                      <a:r>
                        <a:rPr lang="en-US" sz="1400" dirty="0">
                          <a:latin typeface="Arial" panose="020B0604020202020204" pitchFamily="34" charset="0"/>
                          <a:cs typeface="Arial" panose="020B0604020202020204" pitchFamily="34" charset="0"/>
                        </a:rPr>
                        <a:t>Security Policy/Framework</a:t>
                      </a:r>
                    </a:p>
                  </a:txBody>
                  <a:tcPr marT="45724" marB="45724">
                    <a:solidFill>
                      <a:schemeClr val="bg1">
                        <a:lumMod val="85000"/>
                      </a:schemeClr>
                    </a:solidFill>
                  </a:tcPr>
                </a:tc>
                <a:tc>
                  <a:txBody>
                    <a:bodyPr/>
                    <a:lstStyle/>
                    <a:p>
                      <a:pPr algn="ctr"/>
                      <a:r>
                        <a:rPr lang="en-US" sz="1400" dirty="0">
                          <a:latin typeface="Arial" panose="020B0604020202020204" pitchFamily="34" charset="0"/>
                          <a:cs typeface="Arial" panose="020B0604020202020204" pitchFamily="34" charset="0"/>
                        </a:rPr>
                        <a:t>X</a:t>
                      </a:r>
                    </a:p>
                  </a:txBody>
                  <a:tcPr marT="45724" marB="45724">
                    <a:solidFill>
                      <a:schemeClr val="bg1">
                        <a:lumMod val="85000"/>
                      </a:schemeClr>
                    </a:solidFill>
                  </a:tcPr>
                </a:tc>
                <a:tc>
                  <a:txBody>
                    <a:bodyPr/>
                    <a:lstStyle/>
                    <a:p>
                      <a:pPr algn="ctr"/>
                      <a:r>
                        <a:rPr lang="en-US" sz="1400" dirty="0">
                          <a:latin typeface="Arial" panose="020B0604020202020204" pitchFamily="34" charset="0"/>
                          <a:cs typeface="Arial" panose="020B0604020202020204" pitchFamily="34" charset="0"/>
                        </a:rPr>
                        <a:t>X</a:t>
                      </a:r>
                    </a:p>
                  </a:txBody>
                  <a:tcPr marT="45724" marB="45724">
                    <a:solidFill>
                      <a:schemeClr val="bg1">
                        <a:lumMod val="85000"/>
                      </a:schemeClr>
                    </a:solidFill>
                  </a:tcPr>
                </a:tc>
                <a:tc>
                  <a:txBody>
                    <a:bodyPr/>
                    <a:lstStyle/>
                    <a:p>
                      <a:pPr algn="ctr"/>
                      <a:r>
                        <a:rPr lang="en-US" sz="1400" dirty="0">
                          <a:latin typeface="Arial" panose="020B0604020202020204" pitchFamily="34" charset="0"/>
                          <a:cs typeface="Arial" panose="020B0604020202020204" pitchFamily="34" charset="0"/>
                        </a:rPr>
                        <a:t>X</a:t>
                      </a:r>
                    </a:p>
                  </a:txBody>
                  <a:tcPr marT="45724" marB="45724">
                    <a:solidFill>
                      <a:schemeClr val="bg1">
                        <a:lumMod val="85000"/>
                      </a:schemeClr>
                    </a:solidFill>
                  </a:tcPr>
                </a:tc>
                <a:extLst>
                  <a:ext uri="{0D108BD9-81ED-4DB2-BD59-A6C34878D82A}">
                    <a16:rowId xmlns:a16="http://schemas.microsoft.com/office/drawing/2014/main" val="10007"/>
                  </a:ext>
                </a:extLst>
              </a:tr>
              <a:tr h="333178">
                <a:tc>
                  <a:txBody>
                    <a:bodyPr/>
                    <a:lstStyle/>
                    <a:p>
                      <a:r>
                        <a:rPr lang="en-US" sz="1400" dirty="0">
                          <a:latin typeface="Arial" panose="020B0604020202020204" pitchFamily="34" charset="0"/>
                          <a:cs typeface="Arial" panose="020B0604020202020204" pitchFamily="34" charset="0"/>
                        </a:rPr>
                        <a:t>Cyber Insurance</a:t>
                      </a:r>
                    </a:p>
                  </a:txBody>
                  <a:tcPr marT="45724" marB="45724">
                    <a:solidFill>
                      <a:schemeClr val="bg1">
                        <a:lumMod val="95000"/>
                      </a:schemeClr>
                    </a:solidFill>
                  </a:tcPr>
                </a:tc>
                <a:tc>
                  <a:txBody>
                    <a:bodyPr/>
                    <a:lstStyle/>
                    <a:p>
                      <a:pPr algn="ctr"/>
                      <a:r>
                        <a:rPr lang="en-US" sz="1400" dirty="0">
                          <a:latin typeface="Arial" panose="020B0604020202020204" pitchFamily="34" charset="0"/>
                          <a:cs typeface="Arial" panose="020B0604020202020204" pitchFamily="34" charset="0"/>
                        </a:rPr>
                        <a:t>X</a:t>
                      </a:r>
                    </a:p>
                  </a:txBody>
                  <a:tcPr marT="45724" marB="45724">
                    <a:solidFill>
                      <a:schemeClr val="bg1">
                        <a:lumMod val="95000"/>
                      </a:schemeClr>
                    </a:solidFill>
                  </a:tcPr>
                </a:tc>
                <a:tc>
                  <a:txBody>
                    <a:bodyPr/>
                    <a:lstStyle/>
                    <a:p>
                      <a:pPr algn="ctr"/>
                      <a:r>
                        <a:rPr lang="en-US" sz="1400" dirty="0">
                          <a:latin typeface="Arial" panose="020B0604020202020204" pitchFamily="34" charset="0"/>
                          <a:cs typeface="Arial" panose="020B0604020202020204" pitchFamily="34" charset="0"/>
                        </a:rPr>
                        <a:t>X</a:t>
                      </a:r>
                    </a:p>
                  </a:txBody>
                  <a:tcPr marT="45724" marB="45724">
                    <a:solidFill>
                      <a:schemeClr val="bg1">
                        <a:lumMod val="95000"/>
                      </a:schemeClr>
                    </a:solidFill>
                  </a:tcPr>
                </a:tc>
                <a:tc>
                  <a:txBody>
                    <a:bodyPr/>
                    <a:lstStyle/>
                    <a:p>
                      <a:pPr algn="ctr"/>
                      <a:r>
                        <a:rPr lang="en-US" sz="1400" dirty="0">
                          <a:latin typeface="Arial" panose="020B0604020202020204" pitchFamily="34" charset="0"/>
                          <a:cs typeface="Arial" panose="020B0604020202020204" pitchFamily="34" charset="0"/>
                        </a:rPr>
                        <a:t>X</a:t>
                      </a:r>
                    </a:p>
                  </a:txBody>
                  <a:tcPr marT="45724" marB="45724">
                    <a:solidFill>
                      <a:schemeClr val="bg1">
                        <a:lumMod val="95000"/>
                      </a:schemeClr>
                    </a:solidFill>
                  </a:tcPr>
                </a:tc>
                <a:extLst>
                  <a:ext uri="{0D108BD9-81ED-4DB2-BD59-A6C34878D82A}">
                    <a16:rowId xmlns:a16="http://schemas.microsoft.com/office/drawing/2014/main" val="10008"/>
                  </a:ext>
                </a:extLst>
              </a:tr>
              <a:tr h="389601">
                <a:tc>
                  <a:txBody>
                    <a:bodyPr/>
                    <a:lstStyle/>
                    <a:p>
                      <a:r>
                        <a:rPr lang="en-US" sz="1400" dirty="0">
                          <a:latin typeface="Arial" panose="020B0604020202020204" pitchFamily="34" charset="0"/>
                          <a:cs typeface="Arial" panose="020B0604020202020204" pitchFamily="34" charset="0"/>
                        </a:rPr>
                        <a:t>Mobile Device Management (MDM)</a:t>
                      </a:r>
                    </a:p>
                  </a:txBody>
                  <a:tcPr marT="45724" marB="45724">
                    <a:solidFill>
                      <a:schemeClr val="bg1">
                        <a:lumMod val="85000"/>
                      </a:schemeClr>
                    </a:solidFill>
                  </a:tcPr>
                </a:tc>
                <a:tc>
                  <a:txBody>
                    <a:bodyPr/>
                    <a:lstStyle/>
                    <a:p>
                      <a:pPr algn="ctr"/>
                      <a:r>
                        <a:rPr lang="en-US" sz="1400" dirty="0">
                          <a:latin typeface="Arial" panose="020B0604020202020204" pitchFamily="34" charset="0"/>
                          <a:cs typeface="Arial" panose="020B0604020202020204" pitchFamily="34" charset="0"/>
                        </a:rPr>
                        <a:t>X</a:t>
                      </a:r>
                    </a:p>
                  </a:txBody>
                  <a:tcPr marT="45724" marB="45724">
                    <a:solidFill>
                      <a:schemeClr val="bg1">
                        <a:lumMod val="85000"/>
                      </a:schemeClr>
                    </a:solidFill>
                  </a:tcPr>
                </a:tc>
                <a:tc>
                  <a:txBody>
                    <a:bodyPr/>
                    <a:lstStyle/>
                    <a:p>
                      <a:pPr algn="ctr"/>
                      <a:r>
                        <a:rPr lang="en-US" sz="1400" dirty="0">
                          <a:latin typeface="Arial" panose="020B0604020202020204" pitchFamily="34" charset="0"/>
                          <a:cs typeface="Arial" panose="020B0604020202020204" pitchFamily="34" charset="0"/>
                        </a:rPr>
                        <a:t>X</a:t>
                      </a:r>
                    </a:p>
                  </a:txBody>
                  <a:tcPr marT="45724" marB="45724">
                    <a:solidFill>
                      <a:schemeClr val="bg1">
                        <a:lumMod val="85000"/>
                      </a:schemeClr>
                    </a:solidFill>
                  </a:tcPr>
                </a:tc>
                <a:tc>
                  <a:txBody>
                    <a:bodyPr/>
                    <a:lstStyle/>
                    <a:p>
                      <a:pPr algn="ctr"/>
                      <a:r>
                        <a:rPr lang="en-US" sz="1400" dirty="0">
                          <a:latin typeface="Arial" panose="020B0604020202020204" pitchFamily="34" charset="0"/>
                          <a:cs typeface="Arial" panose="020B0604020202020204" pitchFamily="34" charset="0"/>
                        </a:rPr>
                        <a:t>X</a:t>
                      </a:r>
                    </a:p>
                  </a:txBody>
                  <a:tcPr marT="45724" marB="45724">
                    <a:solidFill>
                      <a:schemeClr val="bg1">
                        <a:lumMod val="85000"/>
                      </a:schemeClr>
                    </a:solid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Box 5"/>
          <p:cNvSpPr txBox="1">
            <a:spLocks noChangeArrowheads="1"/>
          </p:cNvSpPr>
          <p:nvPr/>
        </p:nvSpPr>
        <p:spPr bwMode="auto">
          <a:xfrm>
            <a:off x="192088" y="469900"/>
            <a:ext cx="86629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3600">
                <a:solidFill>
                  <a:srgbClr val="327AA8"/>
                </a:solidFill>
                <a:latin typeface="Arial" panose="020B0604020202020204" pitchFamily="34" charset="0"/>
                <a:cs typeface="Arial" panose="020B0604020202020204" pitchFamily="34" charset="0"/>
              </a:rPr>
              <a:t>Firewall/FWaaS</a:t>
            </a:r>
          </a:p>
        </p:txBody>
      </p:sp>
      <p:pic>
        <p:nvPicPr>
          <p:cNvPr id="22530" name="Picture 6"/>
          <p:cNvPicPr>
            <a:picLocks noChangeAspect="1" noChangeArrowheads="1"/>
          </p:cNvPicPr>
          <p:nvPr/>
        </p:nvPicPr>
        <p:blipFill>
          <a:blip r:embed="rId3">
            <a:lum bright="70000" contrast="-70000"/>
            <a:extLst>
              <a:ext uri="{28A0092B-C50C-407E-A947-70E740481C1C}">
                <a14:useLocalDpi xmlns:a14="http://schemas.microsoft.com/office/drawing/2010/main"/>
              </a:ext>
            </a:extLst>
          </a:blip>
          <a:srcRect/>
          <a:stretch>
            <a:fillRect/>
          </a:stretch>
        </p:blipFill>
        <p:spPr bwMode="auto">
          <a:xfrm>
            <a:off x="10182225" y="6215063"/>
            <a:ext cx="17716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9"/>
          <p:cNvSpPr txBox="1">
            <a:spLocks noChangeArrowheads="1"/>
          </p:cNvSpPr>
          <p:nvPr/>
        </p:nvSpPr>
        <p:spPr bwMode="auto">
          <a:xfrm>
            <a:off x="476250" y="1350963"/>
            <a:ext cx="4791075" cy="4401205"/>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 typeface="Arial" panose="020B0604020202020204" pitchFamily="34" charset="0"/>
              <a:buNone/>
              <a:defRPr/>
            </a:pPr>
            <a:endParaRPr lang="en-US" altLang="en-US" sz="2000" b="1" dirty="0">
              <a:latin typeface="Arial" panose="020B0604020202020204" pitchFamily="34" charset="0"/>
              <a:cs typeface="Arial" panose="020B0604020202020204" pitchFamily="34" charset="0"/>
            </a:endParaRPr>
          </a:p>
          <a:p>
            <a:pPr marL="342900" indent="-342900" eaLnBrk="1" hangingPunct="1">
              <a:lnSpc>
                <a:spcPct val="100000"/>
              </a:lnSpc>
              <a:spcBef>
                <a:spcPct val="0"/>
              </a:spcBef>
              <a:defRPr/>
            </a:pPr>
            <a:r>
              <a:rPr lang="en-US" altLang="en-US" sz="2000" dirty="0">
                <a:latin typeface="Arial" panose="020B0604020202020204" pitchFamily="34" charset="0"/>
                <a:cs typeface="Arial" panose="020B0604020202020204" pitchFamily="34" charset="0"/>
              </a:rPr>
              <a:t>Perimeter security is the first line of defense.</a:t>
            </a:r>
          </a:p>
          <a:p>
            <a:pPr eaLnBrk="1" hangingPunct="1">
              <a:lnSpc>
                <a:spcPct val="100000"/>
              </a:lnSpc>
              <a:spcBef>
                <a:spcPct val="0"/>
              </a:spcBef>
              <a:buFont typeface="Arial" panose="020B0604020202020204" pitchFamily="34" charset="0"/>
              <a:buNone/>
              <a:defRPr/>
            </a:pPr>
            <a:endParaRPr lang="en-US" altLang="en-US" sz="2000" dirty="0">
              <a:latin typeface="Arial" panose="020B0604020202020204" pitchFamily="34" charset="0"/>
              <a:cs typeface="Arial" panose="020B0604020202020204" pitchFamily="34" charset="0"/>
            </a:endParaRPr>
          </a:p>
          <a:p>
            <a:pPr marL="342900" indent="-342900" eaLnBrk="1" hangingPunct="1">
              <a:lnSpc>
                <a:spcPct val="100000"/>
              </a:lnSpc>
              <a:spcBef>
                <a:spcPct val="0"/>
              </a:spcBef>
              <a:defRPr/>
            </a:pPr>
            <a:r>
              <a:rPr lang="en-US" altLang="en-US" sz="2000" dirty="0">
                <a:latin typeface="Arial" panose="020B0604020202020204" pitchFamily="34" charset="0"/>
                <a:cs typeface="Arial" panose="020B0604020202020204" pitchFamily="34" charset="0"/>
              </a:rPr>
              <a:t>Talent shortage is problematic.</a:t>
            </a:r>
          </a:p>
          <a:p>
            <a:pPr marL="342900" indent="-342900" eaLnBrk="1" hangingPunct="1">
              <a:lnSpc>
                <a:spcPct val="100000"/>
              </a:lnSpc>
              <a:spcBef>
                <a:spcPct val="0"/>
              </a:spcBef>
              <a:defRPr/>
            </a:pPr>
            <a:endParaRPr lang="en-US" altLang="en-US" sz="2000" dirty="0">
              <a:latin typeface="Arial" panose="020B0604020202020204" pitchFamily="34" charset="0"/>
              <a:cs typeface="Arial" panose="020B0604020202020204" pitchFamily="34" charset="0"/>
            </a:endParaRPr>
          </a:p>
          <a:p>
            <a:pPr marL="342900" indent="-342900" eaLnBrk="1" hangingPunct="1">
              <a:lnSpc>
                <a:spcPct val="100000"/>
              </a:lnSpc>
              <a:spcBef>
                <a:spcPct val="0"/>
              </a:spcBef>
              <a:defRPr/>
            </a:pPr>
            <a:r>
              <a:rPr lang="en-US" altLang="en-US" sz="2000" dirty="0">
                <a:latin typeface="Arial" panose="020B0604020202020204" pitchFamily="34" charset="0"/>
                <a:cs typeface="Arial" panose="020B0604020202020204" pitchFamily="34" charset="0"/>
              </a:rPr>
              <a:t>Firewall’s aren’t “set it and forget it”. Must have a maintenance and review strategy.</a:t>
            </a:r>
          </a:p>
          <a:p>
            <a:pPr marL="342900" indent="-342900" eaLnBrk="1" hangingPunct="1">
              <a:lnSpc>
                <a:spcPct val="100000"/>
              </a:lnSpc>
              <a:spcBef>
                <a:spcPct val="0"/>
              </a:spcBef>
              <a:defRPr/>
            </a:pPr>
            <a:endParaRPr lang="en-US" altLang="en-US" sz="2000" dirty="0">
              <a:latin typeface="Arial" panose="020B0604020202020204" pitchFamily="34" charset="0"/>
              <a:cs typeface="Arial" panose="020B0604020202020204" pitchFamily="34" charset="0"/>
            </a:endParaRPr>
          </a:p>
          <a:p>
            <a:pPr marL="342900" indent="-342900" eaLnBrk="1" hangingPunct="1">
              <a:lnSpc>
                <a:spcPct val="100000"/>
              </a:lnSpc>
              <a:spcBef>
                <a:spcPct val="0"/>
              </a:spcBef>
              <a:defRPr/>
            </a:pPr>
            <a:r>
              <a:rPr lang="en-US" altLang="en-US" sz="2000" dirty="0">
                <a:latin typeface="Arial" panose="020B0604020202020204" pitchFamily="34" charset="0"/>
                <a:cs typeface="Arial" panose="020B0604020202020204" pitchFamily="34" charset="0"/>
              </a:rPr>
              <a:t>Firewall as a Service can assist with resource issues and capital constraints for the latest technology.</a:t>
            </a:r>
          </a:p>
          <a:p>
            <a:pPr marL="342900" indent="-342900" eaLnBrk="1" hangingPunct="1">
              <a:lnSpc>
                <a:spcPct val="100000"/>
              </a:lnSpc>
              <a:spcBef>
                <a:spcPct val="0"/>
              </a:spcBef>
              <a:defRPr/>
            </a:pPr>
            <a:endParaRPr lang="en-US" altLang="en-US" sz="2000" dirty="0">
              <a:latin typeface="Arial" panose="020B0604020202020204" pitchFamily="34" charset="0"/>
              <a:cs typeface="Arial" panose="020B0604020202020204" pitchFamily="34" charset="0"/>
            </a:endParaRPr>
          </a:p>
        </p:txBody>
      </p:sp>
      <p:pic>
        <p:nvPicPr>
          <p:cNvPr id="22532" name="Picture 8"/>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880100" y="282575"/>
            <a:ext cx="4052888" cy="645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9"/>
          <p:cNvSpPr txBox="1">
            <a:spLocks noChangeArrowheads="1"/>
          </p:cNvSpPr>
          <p:nvPr/>
        </p:nvSpPr>
        <p:spPr bwMode="auto">
          <a:xfrm>
            <a:off x="9285288" y="1384300"/>
            <a:ext cx="3165475" cy="375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en-US" sz="1400" b="1" dirty="0">
                <a:latin typeface="Arial" panose="020B0604020202020204" pitchFamily="34" charset="0"/>
                <a:cs typeface="Arial" panose="020B0604020202020204" pitchFamily="34" charset="0"/>
              </a:rPr>
              <a:t>Managed SIEM/SOC</a:t>
            </a:r>
          </a:p>
          <a:p>
            <a:pPr eaLnBrk="1" hangingPunct="1">
              <a:lnSpc>
                <a:spcPct val="100000"/>
              </a:lnSpc>
              <a:spcBef>
                <a:spcPct val="0"/>
              </a:spcBef>
              <a:buFontTx/>
              <a:buNone/>
            </a:pPr>
            <a:endParaRPr lang="en-US" altLang="en-US" sz="1200" dirty="0">
              <a:latin typeface="Arial" panose="020B0604020202020204" pitchFamily="34" charset="0"/>
              <a:cs typeface="Arial" panose="020B0604020202020204" pitchFamily="34" charset="0"/>
            </a:endParaRPr>
          </a:p>
          <a:p>
            <a:pPr eaLnBrk="1" hangingPunct="1">
              <a:lnSpc>
                <a:spcPct val="100000"/>
              </a:lnSpc>
              <a:spcBef>
                <a:spcPct val="0"/>
              </a:spcBef>
              <a:buFontTx/>
              <a:buNone/>
            </a:pPr>
            <a:endParaRPr lang="en-US" altLang="en-US" sz="1400" b="1" dirty="0">
              <a:latin typeface="Arial" panose="020B0604020202020204" pitchFamily="34" charset="0"/>
              <a:cs typeface="Arial" panose="020B0604020202020204" pitchFamily="34" charset="0"/>
            </a:endParaRPr>
          </a:p>
          <a:p>
            <a:pPr eaLnBrk="1" hangingPunct="1">
              <a:lnSpc>
                <a:spcPct val="100000"/>
              </a:lnSpc>
              <a:spcBef>
                <a:spcPct val="0"/>
              </a:spcBef>
              <a:buFontTx/>
              <a:buNone/>
            </a:pPr>
            <a:r>
              <a:rPr lang="en-US" altLang="en-US" sz="1400" b="1" dirty="0">
                <a:latin typeface="Arial" panose="020B0604020202020204" pitchFamily="34" charset="0"/>
                <a:cs typeface="Arial" panose="020B0604020202020204" pitchFamily="34" charset="0"/>
              </a:rPr>
              <a:t>DNS Security</a:t>
            </a:r>
          </a:p>
          <a:p>
            <a:pPr eaLnBrk="1" hangingPunct="1">
              <a:lnSpc>
                <a:spcPct val="100000"/>
              </a:lnSpc>
              <a:spcBef>
                <a:spcPct val="0"/>
              </a:spcBef>
              <a:buFontTx/>
              <a:buNone/>
            </a:pPr>
            <a:endParaRPr lang="en-US" altLang="en-US" sz="1200" dirty="0">
              <a:latin typeface="Arial" panose="020B0604020202020204" pitchFamily="34" charset="0"/>
              <a:cs typeface="Arial" panose="020B0604020202020204" pitchFamily="34" charset="0"/>
            </a:endParaRPr>
          </a:p>
          <a:p>
            <a:pPr eaLnBrk="1" hangingPunct="1">
              <a:lnSpc>
                <a:spcPct val="100000"/>
              </a:lnSpc>
              <a:spcBef>
                <a:spcPct val="0"/>
              </a:spcBef>
              <a:buFontTx/>
              <a:buNone/>
            </a:pPr>
            <a:endParaRPr lang="en-US" altLang="en-US" sz="1200" dirty="0">
              <a:latin typeface="Arial" panose="020B0604020202020204" pitchFamily="34" charset="0"/>
              <a:cs typeface="Arial" panose="020B0604020202020204" pitchFamily="34" charset="0"/>
            </a:endParaRPr>
          </a:p>
          <a:p>
            <a:pPr eaLnBrk="1" hangingPunct="1">
              <a:lnSpc>
                <a:spcPct val="100000"/>
              </a:lnSpc>
              <a:spcBef>
                <a:spcPct val="0"/>
              </a:spcBef>
              <a:buFontTx/>
              <a:buNone/>
            </a:pPr>
            <a:endParaRPr lang="en-US" altLang="en-US" sz="1400" b="1" dirty="0">
              <a:latin typeface="Arial" panose="020B0604020202020204" pitchFamily="34" charset="0"/>
              <a:cs typeface="Arial" panose="020B0604020202020204" pitchFamily="34" charset="0"/>
            </a:endParaRPr>
          </a:p>
          <a:p>
            <a:pPr eaLnBrk="1" hangingPunct="1">
              <a:lnSpc>
                <a:spcPct val="100000"/>
              </a:lnSpc>
              <a:spcBef>
                <a:spcPct val="0"/>
              </a:spcBef>
              <a:buFontTx/>
              <a:buNone/>
            </a:pPr>
            <a:r>
              <a:rPr lang="en-US" altLang="en-US" sz="1400" b="1" dirty="0">
                <a:latin typeface="Arial" panose="020B0604020202020204" pitchFamily="34" charset="0"/>
                <a:cs typeface="Arial" panose="020B0604020202020204" pitchFamily="34" charset="0"/>
              </a:rPr>
              <a:t>Multi-Factor </a:t>
            </a:r>
          </a:p>
          <a:p>
            <a:pPr eaLnBrk="1" hangingPunct="1">
              <a:lnSpc>
                <a:spcPct val="100000"/>
              </a:lnSpc>
              <a:spcBef>
                <a:spcPct val="0"/>
              </a:spcBef>
              <a:buFontTx/>
              <a:buNone/>
            </a:pPr>
            <a:r>
              <a:rPr lang="en-US" altLang="en-US" sz="1400" b="1" dirty="0">
                <a:latin typeface="Arial" panose="020B0604020202020204" pitchFamily="34" charset="0"/>
                <a:cs typeface="Arial" panose="020B0604020202020204" pitchFamily="34" charset="0"/>
              </a:rPr>
              <a:t>Authentication</a:t>
            </a:r>
          </a:p>
          <a:p>
            <a:pPr eaLnBrk="1" hangingPunct="1">
              <a:lnSpc>
                <a:spcPct val="100000"/>
              </a:lnSpc>
              <a:spcBef>
                <a:spcPct val="0"/>
              </a:spcBef>
              <a:buFontTx/>
              <a:buNone/>
            </a:pPr>
            <a:endParaRPr lang="en-US" altLang="en-US" sz="1600" b="1" dirty="0">
              <a:latin typeface="Arial" panose="020B0604020202020204" pitchFamily="34" charset="0"/>
              <a:cs typeface="Arial" panose="020B0604020202020204" pitchFamily="34" charset="0"/>
            </a:endParaRPr>
          </a:p>
          <a:p>
            <a:pPr eaLnBrk="1" hangingPunct="1">
              <a:lnSpc>
                <a:spcPct val="100000"/>
              </a:lnSpc>
              <a:spcBef>
                <a:spcPct val="0"/>
              </a:spcBef>
              <a:buFontTx/>
              <a:buNone/>
            </a:pPr>
            <a:endParaRPr lang="en-US" altLang="en-US" sz="1400" b="1" dirty="0">
              <a:latin typeface="Arial" panose="020B0604020202020204" pitchFamily="34" charset="0"/>
              <a:cs typeface="Arial" panose="020B0604020202020204" pitchFamily="34" charset="0"/>
            </a:endParaRPr>
          </a:p>
          <a:p>
            <a:pPr eaLnBrk="1" hangingPunct="1">
              <a:lnSpc>
                <a:spcPct val="100000"/>
              </a:lnSpc>
              <a:spcBef>
                <a:spcPct val="0"/>
              </a:spcBef>
              <a:buFontTx/>
              <a:buNone/>
            </a:pPr>
            <a:r>
              <a:rPr lang="en-US" altLang="en-US" sz="1400" b="1" dirty="0">
                <a:latin typeface="Arial" panose="020B0604020202020204" pitchFamily="34" charset="0"/>
                <a:cs typeface="Arial" panose="020B0604020202020204" pitchFamily="34" charset="0"/>
              </a:rPr>
              <a:t>Data Protection</a:t>
            </a:r>
          </a:p>
          <a:p>
            <a:pPr eaLnBrk="1" hangingPunct="1">
              <a:lnSpc>
                <a:spcPct val="100000"/>
              </a:lnSpc>
              <a:spcBef>
                <a:spcPct val="0"/>
              </a:spcBef>
              <a:buFontTx/>
              <a:buNone/>
            </a:pPr>
            <a:r>
              <a:rPr lang="en-US" altLang="en-US" sz="1200" dirty="0">
                <a:latin typeface="Arial" panose="020B0604020202020204" pitchFamily="34" charset="0"/>
                <a:cs typeface="Arial" panose="020B0604020202020204" pitchFamily="34" charset="0"/>
              </a:rPr>
              <a:t> - Backup – Air gap/Immutable</a:t>
            </a:r>
          </a:p>
          <a:p>
            <a:pPr eaLnBrk="1" hangingPunct="1">
              <a:lnSpc>
                <a:spcPct val="100000"/>
              </a:lnSpc>
              <a:spcBef>
                <a:spcPct val="0"/>
              </a:spcBef>
              <a:buFontTx/>
              <a:buNone/>
            </a:pPr>
            <a:r>
              <a:rPr lang="en-US" altLang="en-US" sz="1200" dirty="0">
                <a:latin typeface="Arial" panose="020B0604020202020204" pitchFamily="34" charset="0"/>
                <a:cs typeface="Arial" panose="020B0604020202020204" pitchFamily="34" charset="0"/>
              </a:rPr>
              <a:t> - Disaster Recovery</a:t>
            </a:r>
          </a:p>
          <a:p>
            <a:pPr eaLnBrk="1" hangingPunct="1">
              <a:lnSpc>
                <a:spcPct val="100000"/>
              </a:lnSpc>
              <a:spcBef>
                <a:spcPct val="0"/>
              </a:spcBef>
              <a:buFontTx/>
              <a:buNone/>
            </a:pPr>
            <a:r>
              <a:rPr lang="en-US" altLang="en-US" sz="1200" dirty="0">
                <a:latin typeface="Arial" panose="020B0604020202020204" pitchFamily="34" charset="0"/>
                <a:cs typeface="Arial" panose="020B0604020202020204" pitchFamily="34" charset="0"/>
              </a:rPr>
              <a:t> - A/V Endpoint</a:t>
            </a:r>
          </a:p>
          <a:p>
            <a:pPr eaLnBrk="1" hangingPunct="1">
              <a:lnSpc>
                <a:spcPct val="100000"/>
              </a:lnSpc>
              <a:spcBef>
                <a:spcPct val="0"/>
              </a:spcBef>
              <a:buFontTx/>
              <a:buNone/>
            </a:pPr>
            <a:r>
              <a:rPr lang="en-US" altLang="en-US" sz="1200" dirty="0">
                <a:latin typeface="Arial" panose="020B0604020202020204" pitchFamily="34" charset="0"/>
                <a:cs typeface="Arial" panose="020B0604020202020204" pitchFamily="34" charset="0"/>
              </a:rPr>
              <a:t> - Patch Management</a:t>
            </a:r>
            <a:endParaRPr lang="en-US" altLang="en-US" sz="1200" b="1" dirty="0">
              <a:latin typeface="Arial" panose="020B0604020202020204" pitchFamily="34" charset="0"/>
              <a:cs typeface="Arial" panose="020B0604020202020204" pitchFamily="34" charset="0"/>
            </a:endParaRPr>
          </a:p>
          <a:p>
            <a:pPr eaLnBrk="1" hangingPunct="1">
              <a:lnSpc>
                <a:spcPct val="100000"/>
              </a:lnSpc>
              <a:spcBef>
                <a:spcPct val="0"/>
              </a:spcBef>
              <a:buFontTx/>
              <a:buNone/>
            </a:pPr>
            <a:endParaRPr lang="en-US" altLang="en-US" sz="1200" dirty="0">
              <a:latin typeface="Arial" panose="020B0604020202020204" pitchFamily="34" charset="0"/>
              <a:cs typeface="Arial" panose="020B0604020202020204" pitchFamily="34" charset="0"/>
            </a:endParaRPr>
          </a:p>
          <a:p>
            <a:pPr eaLnBrk="1" hangingPunct="1">
              <a:lnSpc>
                <a:spcPct val="100000"/>
              </a:lnSpc>
              <a:spcBef>
                <a:spcPct val="0"/>
              </a:spcBef>
              <a:buFontTx/>
              <a:buNone/>
            </a:pPr>
            <a:r>
              <a:rPr lang="en-US" altLang="en-US" sz="1400" b="1" dirty="0">
                <a:latin typeface="Arial" panose="020B0604020202020204" pitchFamily="34" charset="0"/>
                <a:cs typeface="Arial" panose="020B0604020202020204" pitchFamily="34" charset="0"/>
              </a:rPr>
              <a:t>Firewall/</a:t>
            </a:r>
            <a:r>
              <a:rPr lang="en-US" altLang="en-US" sz="1400" b="1" dirty="0" err="1">
                <a:latin typeface="Arial" panose="020B0604020202020204" pitchFamily="34" charset="0"/>
                <a:cs typeface="Arial" panose="020B0604020202020204" pitchFamily="34" charset="0"/>
              </a:rPr>
              <a:t>FWaaS</a:t>
            </a:r>
            <a:endParaRPr lang="en-US" altLang="en-US" sz="1400" b="1" dirty="0">
              <a:latin typeface="Arial" panose="020B0604020202020204" pitchFamily="34" charset="0"/>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Box 5"/>
          <p:cNvSpPr txBox="1">
            <a:spLocks noChangeArrowheads="1"/>
          </p:cNvSpPr>
          <p:nvPr/>
        </p:nvSpPr>
        <p:spPr bwMode="auto">
          <a:xfrm>
            <a:off x="192088" y="469900"/>
            <a:ext cx="86629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3600">
                <a:solidFill>
                  <a:srgbClr val="327AA8"/>
                </a:solidFill>
                <a:latin typeface="Arial" panose="020B0604020202020204" pitchFamily="34" charset="0"/>
                <a:cs typeface="Arial" panose="020B0604020202020204" pitchFamily="34" charset="0"/>
              </a:rPr>
              <a:t>Data Protection</a:t>
            </a:r>
          </a:p>
        </p:txBody>
      </p:sp>
      <p:pic>
        <p:nvPicPr>
          <p:cNvPr id="24578" name="Picture 6"/>
          <p:cNvPicPr>
            <a:picLocks noChangeAspect="1" noChangeArrowheads="1"/>
          </p:cNvPicPr>
          <p:nvPr/>
        </p:nvPicPr>
        <p:blipFill>
          <a:blip r:embed="rId3">
            <a:lum bright="70000" contrast="-70000"/>
            <a:extLst>
              <a:ext uri="{28A0092B-C50C-407E-A947-70E740481C1C}">
                <a14:useLocalDpi xmlns:a14="http://schemas.microsoft.com/office/drawing/2010/main"/>
              </a:ext>
            </a:extLst>
          </a:blip>
          <a:srcRect/>
          <a:stretch>
            <a:fillRect/>
          </a:stretch>
        </p:blipFill>
        <p:spPr bwMode="auto">
          <a:xfrm>
            <a:off x="10182225" y="6215063"/>
            <a:ext cx="17716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9"/>
          <p:cNvSpPr txBox="1">
            <a:spLocks noChangeArrowheads="1"/>
          </p:cNvSpPr>
          <p:nvPr/>
        </p:nvSpPr>
        <p:spPr bwMode="auto">
          <a:xfrm>
            <a:off x="476250" y="1350963"/>
            <a:ext cx="4791075" cy="4401205"/>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 typeface="Arial" panose="020B0604020202020204" pitchFamily="34" charset="0"/>
              <a:buNone/>
              <a:defRPr/>
            </a:pPr>
            <a:endParaRPr lang="en-US" altLang="en-US" sz="2000" b="1" dirty="0">
              <a:latin typeface="Arial" panose="020B0604020202020204" pitchFamily="34" charset="0"/>
              <a:cs typeface="Arial" panose="020B0604020202020204" pitchFamily="34" charset="0"/>
            </a:endParaRPr>
          </a:p>
          <a:p>
            <a:pPr marL="342900" indent="-342900" eaLnBrk="1" hangingPunct="1">
              <a:lnSpc>
                <a:spcPct val="100000"/>
              </a:lnSpc>
              <a:spcBef>
                <a:spcPct val="0"/>
              </a:spcBef>
              <a:defRPr/>
            </a:pPr>
            <a:r>
              <a:rPr lang="en-US" altLang="en-US" sz="2000" dirty="0">
                <a:latin typeface="Arial" panose="020B0604020202020204" pitchFamily="34" charset="0"/>
                <a:cs typeface="Arial" panose="020B0604020202020204" pitchFamily="34" charset="0"/>
              </a:rPr>
              <a:t>Many facets to data protection.</a:t>
            </a:r>
          </a:p>
          <a:p>
            <a:pPr eaLnBrk="1" hangingPunct="1">
              <a:lnSpc>
                <a:spcPct val="100000"/>
              </a:lnSpc>
              <a:spcBef>
                <a:spcPct val="0"/>
              </a:spcBef>
              <a:buFont typeface="Arial" panose="020B0604020202020204" pitchFamily="34" charset="0"/>
              <a:buNone/>
              <a:defRPr/>
            </a:pPr>
            <a:endParaRPr lang="en-US" altLang="en-US" sz="2000" dirty="0">
              <a:latin typeface="Arial" panose="020B0604020202020204" pitchFamily="34" charset="0"/>
              <a:cs typeface="Arial" panose="020B0604020202020204" pitchFamily="34" charset="0"/>
            </a:endParaRPr>
          </a:p>
          <a:p>
            <a:pPr marL="342900" indent="-342900" eaLnBrk="1" hangingPunct="1">
              <a:lnSpc>
                <a:spcPct val="100000"/>
              </a:lnSpc>
              <a:spcBef>
                <a:spcPct val="0"/>
              </a:spcBef>
              <a:defRPr/>
            </a:pPr>
            <a:r>
              <a:rPr lang="en-US" altLang="en-US" sz="2000" dirty="0">
                <a:latin typeface="Arial" panose="020B0604020202020204" pitchFamily="34" charset="0"/>
                <a:cs typeface="Arial" panose="020B0604020202020204" pitchFamily="34" charset="0"/>
              </a:rPr>
              <a:t>Endpoint protection, patch management, backup and data replication are all critical components.</a:t>
            </a:r>
          </a:p>
          <a:p>
            <a:pPr eaLnBrk="1" hangingPunct="1">
              <a:lnSpc>
                <a:spcPct val="100000"/>
              </a:lnSpc>
              <a:spcBef>
                <a:spcPct val="0"/>
              </a:spcBef>
              <a:buFont typeface="Arial" panose="020B0604020202020204" pitchFamily="34" charset="0"/>
              <a:buNone/>
              <a:defRPr/>
            </a:pPr>
            <a:endParaRPr lang="en-US" altLang="en-US" sz="2000" dirty="0">
              <a:latin typeface="Arial" panose="020B0604020202020204" pitchFamily="34" charset="0"/>
              <a:cs typeface="Arial" panose="020B0604020202020204" pitchFamily="34" charset="0"/>
            </a:endParaRPr>
          </a:p>
          <a:p>
            <a:pPr marL="342900" indent="-342900" eaLnBrk="1" hangingPunct="1">
              <a:lnSpc>
                <a:spcPct val="100000"/>
              </a:lnSpc>
              <a:spcBef>
                <a:spcPct val="0"/>
              </a:spcBef>
              <a:defRPr/>
            </a:pPr>
            <a:r>
              <a:rPr lang="en-US" altLang="en-US" sz="2000" dirty="0">
                <a:latin typeface="Arial" panose="020B0604020202020204" pitchFamily="34" charset="0"/>
                <a:cs typeface="Arial" panose="020B0604020202020204" pitchFamily="34" charset="0"/>
              </a:rPr>
              <a:t>An “air gap” or immutable backup or replication strategy must be deployed to ensure data integrity.</a:t>
            </a:r>
          </a:p>
          <a:p>
            <a:pPr marL="342900" indent="-342900" eaLnBrk="1" hangingPunct="1">
              <a:lnSpc>
                <a:spcPct val="100000"/>
              </a:lnSpc>
              <a:spcBef>
                <a:spcPct val="0"/>
              </a:spcBef>
              <a:defRPr/>
            </a:pPr>
            <a:endParaRPr lang="en-US" altLang="en-US" sz="2000" dirty="0">
              <a:latin typeface="Arial" panose="020B0604020202020204" pitchFamily="34" charset="0"/>
              <a:cs typeface="Arial" panose="020B0604020202020204" pitchFamily="34" charset="0"/>
            </a:endParaRPr>
          </a:p>
          <a:p>
            <a:pPr marL="342900" indent="-342900" eaLnBrk="1" hangingPunct="1">
              <a:lnSpc>
                <a:spcPct val="100000"/>
              </a:lnSpc>
              <a:spcBef>
                <a:spcPct val="0"/>
              </a:spcBef>
              <a:defRPr/>
            </a:pPr>
            <a:r>
              <a:rPr lang="en-US" altLang="en-US" sz="2000" dirty="0">
                <a:latin typeface="Arial" panose="020B0604020202020204" pitchFamily="34" charset="0"/>
                <a:cs typeface="Arial" panose="020B0604020202020204" pitchFamily="34" charset="0"/>
              </a:rPr>
              <a:t>Solutions, including disaster recovery, must be tested on at least an annual basis.</a:t>
            </a:r>
          </a:p>
        </p:txBody>
      </p:sp>
      <p:sp>
        <p:nvSpPr>
          <p:cNvPr id="24580" name="TextBox 9"/>
          <p:cNvSpPr txBox="1">
            <a:spLocks noChangeArrowheads="1"/>
          </p:cNvSpPr>
          <p:nvPr/>
        </p:nvSpPr>
        <p:spPr bwMode="auto">
          <a:xfrm>
            <a:off x="9285288" y="1384300"/>
            <a:ext cx="3165475" cy="375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en-US" sz="1400" b="1" dirty="0">
                <a:latin typeface="Arial" panose="020B0604020202020204" pitchFamily="34" charset="0"/>
                <a:cs typeface="Arial" panose="020B0604020202020204" pitchFamily="34" charset="0"/>
              </a:rPr>
              <a:t>Managed SIEM/SOC</a:t>
            </a:r>
          </a:p>
          <a:p>
            <a:pPr eaLnBrk="1" hangingPunct="1">
              <a:lnSpc>
                <a:spcPct val="100000"/>
              </a:lnSpc>
              <a:spcBef>
                <a:spcPct val="0"/>
              </a:spcBef>
              <a:buFontTx/>
              <a:buNone/>
            </a:pPr>
            <a:endParaRPr lang="en-US" altLang="en-US" sz="1200" dirty="0">
              <a:latin typeface="Arial" panose="020B0604020202020204" pitchFamily="34" charset="0"/>
              <a:cs typeface="Arial" panose="020B0604020202020204" pitchFamily="34" charset="0"/>
            </a:endParaRPr>
          </a:p>
          <a:p>
            <a:pPr eaLnBrk="1" hangingPunct="1">
              <a:lnSpc>
                <a:spcPct val="100000"/>
              </a:lnSpc>
              <a:spcBef>
                <a:spcPct val="0"/>
              </a:spcBef>
              <a:buFontTx/>
              <a:buNone/>
            </a:pPr>
            <a:endParaRPr lang="en-US" altLang="en-US" sz="1400" b="1" dirty="0">
              <a:latin typeface="Arial" panose="020B0604020202020204" pitchFamily="34" charset="0"/>
              <a:cs typeface="Arial" panose="020B0604020202020204" pitchFamily="34" charset="0"/>
            </a:endParaRPr>
          </a:p>
          <a:p>
            <a:pPr eaLnBrk="1" hangingPunct="1">
              <a:lnSpc>
                <a:spcPct val="100000"/>
              </a:lnSpc>
              <a:spcBef>
                <a:spcPct val="0"/>
              </a:spcBef>
              <a:buFontTx/>
              <a:buNone/>
            </a:pPr>
            <a:r>
              <a:rPr lang="en-US" altLang="en-US" sz="1400" b="1" dirty="0">
                <a:latin typeface="Arial" panose="020B0604020202020204" pitchFamily="34" charset="0"/>
                <a:cs typeface="Arial" panose="020B0604020202020204" pitchFamily="34" charset="0"/>
              </a:rPr>
              <a:t>DNS Security</a:t>
            </a:r>
          </a:p>
          <a:p>
            <a:pPr eaLnBrk="1" hangingPunct="1">
              <a:lnSpc>
                <a:spcPct val="100000"/>
              </a:lnSpc>
              <a:spcBef>
                <a:spcPct val="0"/>
              </a:spcBef>
              <a:buFontTx/>
              <a:buNone/>
            </a:pPr>
            <a:endParaRPr lang="en-US" altLang="en-US" sz="1200" dirty="0">
              <a:latin typeface="Arial" panose="020B0604020202020204" pitchFamily="34" charset="0"/>
              <a:cs typeface="Arial" panose="020B0604020202020204" pitchFamily="34" charset="0"/>
            </a:endParaRPr>
          </a:p>
          <a:p>
            <a:pPr eaLnBrk="1" hangingPunct="1">
              <a:lnSpc>
                <a:spcPct val="100000"/>
              </a:lnSpc>
              <a:spcBef>
                <a:spcPct val="0"/>
              </a:spcBef>
              <a:buFontTx/>
              <a:buNone/>
            </a:pPr>
            <a:endParaRPr lang="en-US" altLang="en-US" sz="1200" dirty="0">
              <a:latin typeface="Arial" panose="020B0604020202020204" pitchFamily="34" charset="0"/>
              <a:cs typeface="Arial" panose="020B0604020202020204" pitchFamily="34" charset="0"/>
            </a:endParaRPr>
          </a:p>
          <a:p>
            <a:pPr eaLnBrk="1" hangingPunct="1">
              <a:lnSpc>
                <a:spcPct val="100000"/>
              </a:lnSpc>
              <a:spcBef>
                <a:spcPct val="0"/>
              </a:spcBef>
              <a:buFontTx/>
              <a:buNone/>
            </a:pPr>
            <a:endParaRPr lang="en-US" altLang="en-US" sz="1400" b="1" dirty="0">
              <a:latin typeface="Arial" panose="020B0604020202020204" pitchFamily="34" charset="0"/>
              <a:cs typeface="Arial" panose="020B0604020202020204" pitchFamily="34" charset="0"/>
            </a:endParaRPr>
          </a:p>
          <a:p>
            <a:pPr eaLnBrk="1" hangingPunct="1">
              <a:lnSpc>
                <a:spcPct val="100000"/>
              </a:lnSpc>
              <a:spcBef>
                <a:spcPct val="0"/>
              </a:spcBef>
              <a:buFontTx/>
              <a:buNone/>
            </a:pPr>
            <a:r>
              <a:rPr lang="en-US" altLang="en-US" sz="1400" b="1" dirty="0">
                <a:latin typeface="Arial" panose="020B0604020202020204" pitchFamily="34" charset="0"/>
                <a:cs typeface="Arial" panose="020B0604020202020204" pitchFamily="34" charset="0"/>
              </a:rPr>
              <a:t>Multi-Factor</a:t>
            </a:r>
          </a:p>
          <a:p>
            <a:pPr eaLnBrk="1" hangingPunct="1">
              <a:lnSpc>
                <a:spcPct val="100000"/>
              </a:lnSpc>
              <a:spcBef>
                <a:spcPct val="0"/>
              </a:spcBef>
              <a:buFontTx/>
              <a:buNone/>
            </a:pPr>
            <a:r>
              <a:rPr lang="en-US" altLang="en-US" sz="1400" b="1" dirty="0">
                <a:latin typeface="Arial" panose="020B0604020202020204" pitchFamily="34" charset="0"/>
                <a:cs typeface="Arial" panose="020B0604020202020204" pitchFamily="34" charset="0"/>
              </a:rPr>
              <a:t>Authentication</a:t>
            </a:r>
          </a:p>
          <a:p>
            <a:pPr eaLnBrk="1" hangingPunct="1">
              <a:lnSpc>
                <a:spcPct val="100000"/>
              </a:lnSpc>
              <a:spcBef>
                <a:spcPct val="0"/>
              </a:spcBef>
              <a:buFontTx/>
              <a:buNone/>
            </a:pPr>
            <a:endParaRPr lang="en-US" altLang="en-US" sz="1600" b="1" dirty="0">
              <a:latin typeface="Arial" panose="020B0604020202020204" pitchFamily="34" charset="0"/>
              <a:cs typeface="Arial" panose="020B0604020202020204" pitchFamily="34" charset="0"/>
            </a:endParaRPr>
          </a:p>
          <a:p>
            <a:pPr eaLnBrk="1" hangingPunct="1">
              <a:lnSpc>
                <a:spcPct val="100000"/>
              </a:lnSpc>
              <a:spcBef>
                <a:spcPct val="0"/>
              </a:spcBef>
              <a:buFontTx/>
              <a:buNone/>
            </a:pPr>
            <a:endParaRPr lang="en-US" altLang="en-US" sz="1400" b="1" dirty="0">
              <a:latin typeface="Arial" panose="020B0604020202020204" pitchFamily="34" charset="0"/>
              <a:cs typeface="Arial" panose="020B0604020202020204" pitchFamily="34" charset="0"/>
            </a:endParaRPr>
          </a:p>
          <a:p>
            <a:pPr eaLnBrk="1" hangingPunct="1">
              <a:lnSpc>
                <a:spcPct val="100000"/>
              </a:lnSpc>
              <a:spcBef>
                <a:spcPct val="0"/>
              </a:spcBef>
              <a:buFontTx/>
              <a:buNone/>
            </a:pPr>
            <a:r>
              <a:rPr lang="en-US" altLang="en-US" sz="1400" b="1" dirty="0">
                <a:latin typeface="Arial" panose="020B0604020202020204" pitchFamily="34" charset="0"/>
                <a:cs typeface="Arial" panose="020B0604020202020204" pitchFamily="34" charset="0"/>
              </a:rPr>
              <a:t>Data Protection</a:t>
            </a:r>
          </a:p>
          <a:p>
            <a:pPr eaLnBrk="1" hangingPunct="1">
              <a:lnSpc>
                <a:spcPct val="100000"/>
              </a:lnSpc>
              <a:spcBef>
                <a:spcPct val="0"/>
              </a:spcBef>
              <a:buFontTx/>
              <a:buNone/>
            </a:pPr>
            <a:r>
              <a:rPr lang="en-US" altLang="en-US" sz="1200" dirty="0">
                <a:latin typeface="Arial" panose="020B0604020202020204" pitchFamily="34" charset="0"/>
                <a:cs typeface="Arial" panose="020B0604020202020204" pitchFamily="34" charset="0"/>
              </a:rPr>
              <a:t> - Backup – Air gap/Immutable</a:t>
            </a:r>
          </a:p>
          <a:p>
            <a:pPr eaLnBrk="1" hangingPunct="1">
              <a:lnSpc>
                <a:spcPct val="100000"/>
              </a:lnSpc>
              <a:spcBef>
                <a:spcPct val="0"/>
              </a:spcBef>
              <a:buFontTx/>
              <a:buNone/>
            </a:pPr>
            <a:r>
              <a:rPr lang="en-US" altLang="en-US" sz="1200" dirty="0">
                <a:latin typeface="Arial" panose="020B0604020202020204" pitchFamily="34" charset="0"/>
                <a:cs typeface="Arial" panose="020B0604020202020204" pitchFamily="34" charset="0"/>
              </a:rPr>
              <a:t> - Disaster Recovery</a:t>
            </a:r>
          </a:p>
          <a:p>
            <a:pPr eaLnBrk="1" hangingPunct="1">
              <a:lnSpc>
                <a:spcPct val="100000"/>
              </a:lnSpc>
              <a:spcBef>
                <a:spcPct val="0"/>
              </a:spcBef>
              <a:buFontTx/>
              <a:buNone/>
            </a:pPr>
            <a:r>
              <a:rPr lang="en-US" altLang="en-US" sz="1200" dirty="0">
                <a:latin typeface="Arial" panose="020B0604020202020204" pitchFamily="34" charset="0"/>
                <a:cs typeface="Arial" panose="020B0604020202020204" pitchFamily="34" charset="0"/>
              </a:rPr>
              <a:t> - A/V Endpoint</a:t>
            </a:r>
          </a:p>
          <a:p>
            <a:pPr eaLnBrk="1" hangingPunct="1">
              <a:lnSpc>
                <a:spcPct val="100000"/>
              </a:lnSpc>
              <a:spcBef>
                <a:spcPct val="0"/>
              </a:spcBef>
              <a:buFontTx/>
              <a:buNone/>
            </a:pPr>
            <a:r>
              <a:rPr lang="en-US" altLang="en-US" sz="1200" dirty="0">
                <a:latin typeface="Arial" panose="020B0604020202020204" pitchFamily="34" charset="0"/>
                <a:cs typeface="Arial" panose="020B0604020202020204" pitchFamily="34" charset="0"/>
              </a:rPr>
              <a:t> - Patch Management</a:t>
            </a:r>
            <a:endParaRPr lang="en-US" altLang="en-US" sz="1200" b="1" dirty="0">
              <a:latin typeface="Arial" panose="020B0604020202020204" pitchFamily="34" charset="0"/>
              <a:cs typeface="Arial" panose="020B0604020202020204" pitchFamily="34" charset="0"/>
            </a:endParaRPr>
          </a:p>
          <a:p>
            <a:pPr eaLnBrk="1" hangingPunct="1">
              <a:lnSpc>
                <a:spcPct val="100000"/>
              </a:lnSpc>
              <a:spcBef>
                <a:spcPct val="0"/>
              </a:spcBef>
              <a:buFontTx/>
              <a:buNone/>
            </a:pPr>
            <a:endParaRPr lang="en-US" altLang="en-US" sz="1200" dirty="0">
              <a:latin typeface="Arial" panose="020B0604020202020204" pitchFamily="34" charset="0"/>
              <a:cs typeface="Arial" panose="020B0604020202020204" pitchFamily="34" charset="0"/>
            </a:endParaRPr>
          </a:p>
          <a:p>
            <a:pPr eaLnBrk="1" hangingPunct="1">
              <a:lnSpc>
                <a:spcPct val="100000"/>
              </a:lnSpc>
              <a:spcBef>
                <a:spcPct val="0"/>
              </a:spcBef>
              <a:buFontTx/>
              <a:buNone/>
            </a:pPr>
            <a:r>
              <a:rPr lang="en-US" altLang="en-US" sz="1400" b="1" dirty="0">
                <a:latin typeface="Arial" panose="020B0604020202020204" pitchFamily="34" charset="0"/>
                <a:cs typeface="Arial" panose="020B0604020202020204" pitchFamily="34" charset="0"/>
              </a:rPr>
              <a:t>Firewall/</a:t>
            </a:r>
            <a:r>
              <a:rPr lang="en-US" altLang="en-US" sz="1400" b="1" dirty="0" err="1">
                <a:latin typeface="Arial" panose="020B0604020202020204" pitchFamily="34" charset="0"/>
                <a:cs typeface="Arial" panose="020B0604020202020204" pitchFamily="34" charset="0"/>
              </a:rPr>
              <a:t>FWaaS</a:t>
            </a:r>
            <a:endParaRPr lang="en-US" altLang="en-US" sz="1400" b="1" dirty="0">
              <a:latin typeface="Arial" panose="020B0604020202020204" pitchFamily="34" charset="0"/>
              <a:cs typeface="Arial" panose="020B0604020202020204" pitchFamily="34" charset="0"/>
            </a:endParaRPr>
          </a:p>
        </p:txBody>
      </p:sp>
      <p:pic>
        <p:nvPicPr>
          <p:cNvPr id="24581"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880100" y="368300"/>
            <a:ext cx="4094163" cy="593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03300" y="1552575"/>
            <a:ext cx="10185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6" name="TextBox 3"/>
          <p:cNvSpPr txBox="1">
            <a:spLocks noChangeArrowheads="1"/>
          </p:cNvSpPr>
          <p:nvPr/>
        </p:nvSpPr>
        <p:spPr bwMode="auto">
          <a:xfrm>
            <a:off x="207963" y="469900"/>
            <a:ext cx="86629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3600">
                <a:solidFill>
                  <a:srgbClr val="327AA8"/>
                </a:solidFill>
                <a:latin typeface="Arial" panose="020B0604020202020204" pitchFamily="34" charset="0"/>
                <a:cs typeface="Arial" panose="020B0604020202020204" pitchFamily="34" charset="0"/>
              </a:rPr>
              <a:t>Data Protection: 3-2-1 Rule</a:t>
            </a:r>
          </a:p>
        </p:txBody>
      </p:sp>
      <p:sp>
        <p:nvSpPr>
          <p:cNvPr id="26627" name="TextBox 9"/>
          <p:cNvSpPr txBox="1">
            <a:spLocks noChangeArrowheads="1"/>
          </p:cNvSpPr>
          <p:nvPr/>
        </p:nvSpPr>
        <p:spPr bwMode="auto">
          <a:xfrm>
            <a:off x="1193800" y="4246563"/>
            <a:ext cx="1409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400">
                <a:solidFill>
                  <a:schemeClr val="bg1"/>
                </a:solidFill>
                <a:latin typeface="Arial" panose="020B0604020202020204" pitchFamily="34" charset="0"/>
                <a:cs typeface="Arial" panose="020B0604020202020204" pitchFamily="34" charset="0"/>
              </a:rPr>
              <a:t>3 Different Copies of Data</a:t>
            </a:r>
          </a:p>
        </p:txBody>
      </p:sp>
      <p:sp>
        <p:nvSpPr>
          <p:cNvPr id="26628" name="TextBox 10"/>
          <p:cNvSpPr txBox="1">
            <a:spLocks noChangeArrowheads="1"/>
          </p:cNvSpPr>
          <p:nvPr/>
        </p:nvSpPr>
        <p:spPr bwMode="auto">
          <a:xfrm>
            <a:off x="3389313" y="4246563"/>
            <a:ext cx="1409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400" dirty="0">
                <a:solidFill>
                  <a:schemeClr val="bg1"/>
                </a:solidFill>
                <a:latin typeface="Arial" panose="020B0604020202020204" pitchFamily="34" charset="0"/>
                <a:cs typeface="Arial" panose="020B0604020202020204" pitchFamily="34" charset="0"/>
              </a:rPr>
              <a:t>2 Different Copy Types</a:t>
            </a:r>
          </a:p>
        </p:txBody>
      </p:sp>
      <p:sp>
        <p:nvSpPr>
          <p:cNvPr id="26629" name="TextBox 11"/>
          <p:cNvSpPr txBox="1">
            <a:spLocks noChangeArrowheads="1"/>
          </p:cNvSpPr>
          <p:nvPr/>
        </p:nvSpPr>
        <p:spPr bwMode="auto">
          <a:xfrm>
            <a:off x="5584825" y="4246563"/>
            <a:ext cx="1409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400">
                <a:solidFill>
                  <a:schemeClr val="bg1"/>
                </a:solidFill>
                <a:latin typeface="Arial" panose="020B0604020202020204" pitchFamily="34" charset="0"/>
                <a:cs typeface="Arial" panose="020B0604020202020204" pitchFamily="34" charset="0"/>
              </a:rPr>
              <a:t>1 Offsite </a:t>
            </a:r>
          </a:p>
          <a:p>
            <a:pPr algn="ctr" eaLnBrk="1" hangingPunct="1">
              <a:lnSpc>
                <a:spcPct val="100000"/>
              </a:lnSpc>
              <a:spcBef>
                <a:spcPct val="0"/>
              </a:spcBef>
              <a:buFontTx/>
              <a:buNone/>
            </a:pPr>
            <a:r>
              <a:rPr lang="en-US" altLang="en-US" sz="1400">
                <a:solidFill>
                  <a:schemeClr val="bg1"/>
                </a:solidFill>
                <a:latin typeface="Arial" panose="020B0604020202020204" pitchFamily="34" charset="0"/>
                <a:cs typeface="Arial" panose="020B0604020202020204" pitchFamily="34" charset="0"/>
              </a:rPr>
              <a:t>Copy</a:t>
            </a:r>
          </a:p>
        </p:txBody>
      </p:sp>
      <p:sp>
        <p:nvSpPr>
          <p:cNvPr id="26630" name="TextBox 14"/>
          <p:cNvSpPr txBox="1">
            <a:spLocks noChangeArrowheads="1"/>
          </p:cNvSpPr>
          <p:nvPr/>
        </p:nvSpPr>
        <p:spPr bwMode="auto">
          <a:xfrm>
            <a:off x="7392988" y="4246563"/>
            <a:ext cx="16002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400">
                <a:solidFill>
                  <a:schemeClr val="bg1"/>
                </a:solidFill>
                <a:latin typeface="Arial" panose="020B0604020202020204" pitchFamily="34" charset="0"/>
                <a:cs typeface="Arial" panose="020B0604020202020204" pitchFamily="34" charset="0"/>
              </a:rPr>
              <a:t>Of which is:</a:t>
            </a:r>
          </a:p>
          <a:p>
            <a:pPr algn="ctr" eaLnBrk="1" hangingPunct="1">
              <a:lnSpc>
                <a:spcPct val="100000"/>
              </a:lnSpc>
              <a:spcBef>
                <a:spcPct val="0"/>
              </a:spcBef>
              <a:buFontTx/>
              <a:buNone/>
            </a:pPr>
            <a:r>
              <a:rPr lang="en-US" altLang="en-US" sz="1400">
                <a:solidFill>
                  <a:schemeClr val="bg1"/>
                </a:solidFill>
                <a:latin typeface="Arial" panose="020B0604020202020204" pitchFamily="34" charset="0"/>
                <a:cs typeface="Arial" panose="020B0604020202020204" pitchFamily="34" charset="0"/>
              </a:rPr>
              <a:t>Offline air gapped</a:t>
            </a:r>
          </a:p>
          <a:p>
            <a:pPr algn="ctr" eaLnBrk="1" hangingPunct="1">
              <a:lnSpc>
                <a:spcPct val="100000"/>
              </a:lnSpc>
              <a:spcBef>
                <a:spcPct val="0"/>
              </a:spcBef>
              <a:buFontTx/>
              <a:buNone/>
            </a:pPr>
            <a:r>
              <a:rPr lang="en-US" altLang="en-US" sz="1400">
                <a:solidFill>
                  <a:schemeClr val="bg1"/>
                </a:solidFill>
                <a:latin typeface="Arial" panose="020B0604020202020204" pitchFamily="34" charset="0"/>
                <a:cs typeface="Arial" panose="020B0604020202020204" pitchFamily="34" charset="0"/>
              </a:rPr>
              <a:t>or immutable</a:t>
            </a:r>
          </a:p>
        </p:txBody>
      </p:sp>
      <p:sp>
        <p:nvSpPr>
          <p:cNvPr id="26631" name="TextBox 15"/>
          <p:cNvSpPr txBox="1">
            <a:spLocks noChangeArrowheads="1"/>
          </p:cNvSpPr>
          <p:nvPr/>
        </p:nvSpPr>
        <p:spPr bwMode="auto">
          <a:xfrm>
            <a:off x="9248775" y="4246563"/>
            <a:ext cx="160020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400">
                <a:solidFill>
                  <a:schemeClr val="bg1"/>
                </a:solidFill>
                <a:latin typeface="Arial" panose="020B0604020202020204" pitchFamily="34" charset="0"/>
                <a:cs typeface="Arial" panose="020B0604020202020204" pitchFamily="34" charset="0"/>
              </a:rPr>
              <a:t>No errors after automated backup testing &amp; recoverability verification  </a:t>
            </a:r>
          </a:p>
        </p:txBody>
      </p:sp>
      <p:sp>
        <p:nvSpPr>
          <p:cNvPr id="11" name="Rectangle 10"/>
          <p:cNvSpPr/>
          <p:nvPr/>
        </p:nvSpPr>
        <p:spPr>
          <a:xfrm>
            <a:off x="7138988" y="1792288"/>
            <a:ext cx="3802062" cy="3763962"/>
          </a:xfrm>
          <a:prstGeom prst="rect">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6633" name="Picture 6"/>
          <p:cNvPicPr>
            <a:picLocks noChangeAspect="1" noChangeArrowheads="1"/>
          </p:cNvPicPr>
          <p:nvPr/>
        </p:nvPicPr>
        <p:blipFill>
          <a:blip r:embed="rId4">
            <a:lum bright="70000" contrast="-70000"/>
            <a:extLst>
              <a:ext uri="{28A0092B-C50C-407E-A947-70E740481C1C}">
                <a14:useLocalDpi xmlns:a14="http://schemas.microsoft.com/office/drawing/2010/main"/>
              </a:ext>
            </a:extLst>
          </a:blip>
          <a:srcRect/>
          <a:stretch>
            <a:fillRect/>
          </a:stretch>
        </p:blipFill>
        <p:spPr bwMode="auto">
          <a:xfrm>
            <a:off x="10182225" y="6215063"/>
            <a:ext cx="17716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50" y="-96838"/>
            <a:ext cx="12463463" cy="701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4" name="TextBox 3"/>
          <p:cNvSpPr txBox="1">
            <a:spLocks noChangeArrowheads="1"/>
          </p:cNvSpPr>
          <p:nvPr/>
        </p:nvSpPr>
        <p:spPr bwMode="auto">
          <a:xfrm>
            <a:off x="207963" y="469900"/>
            <a:ext cx="86629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3600">
                <a:solidFill>
                  <a:srgbClr val="327AA8"/>
                </a:solidFill>
                <a:latin typeface="Arial" panose="020B0604020202020204" pitchFamily="34" charset="0"/>
                <a:cs typeface="Arial" panose="020B0604020202020204" pitchFamily="34" charset="0"/>
              </a:rPr>
              <a:t>Iowa College Case Study</a:t>
            </a:r>
          </a:p>
        </p:txBody>
      </p:sp>
      <p:pic>
        <p:nvPicPr>
          <p:cNvPr id="28675" name="Picture 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106025" y="6110288"/>
            <a:ext cx="17938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58775" y="1389063"/>
            <a:ext cx="5737225" cy="4431983"/>
          </a:xfrm>
          <a:prstGeom prst="rect">
            <a:avLst/>
          </a:prstGeom>
          <a:noFill/>
        </p:spPr>
        <p:txBody>
          <a:bodyPr>
            <a:spAutoFit/>
          </a:bodyPr>
          <a:lstStyle/>
          <a:p>
            <a:pPr eaLnBrk="1" fontAlgn="auto" hangingPunct="1">
              <a:spcBef>
                <a:spcPts val="0"/>
              </a:spcBef>
              <a:spcAft>
                <a:spcPts val="0"/>
              </a:spcAft>
              <a:defRPr/>
            </a:pPr>
            <a:r>
              <a:rPr lang="en-US" sz="2400" dirty="0">
                <a:solidFill>
                  <a:srgbClr val="327AA8"/>
                </a:solidFill>
                <a:latin typeface="Arial" panose="020B0604020202020204" pitchFamily="34" charset="0"/>
                <a:cs typeface="Arial" panose="020B0604020202020204" pitchFamily="34" charset="0"/>
              </a:rPr>
              <a:t>Takeaways</a:t>
            </a:r>
          </a:p>
          <a:p>
            <a:pPr eaLnBrk="1" fontAlgn="auto" hangingPunct="1">
              <a:spcBef>
                <a:spcPts val="0"/>
              </a:spcBef>
              <a:spcAft>
                <a:spcPts val="0"/>
              </a:spcAft>
              <a:defRPr/>
            </a:pPr>
            <a:endParaRPr lang="en-US" dirty="0">
              <a:latin typeface="Arial" panose="020B0604020202020204" pitchFamily="34" charset="0"/>
              <a:cs typeface="Arial" panose="020B0604020202020204" pitchFamily="34" charset="0"/>
            </a:endParaRPr>
          </a:p>
          <a:p>
            <a:pPr marL="342900" indent="-342900" eaLnBrk="1" fontAlgn="auto" hangingPunct="1">
              <a:spcBef>
                <a:spcPts val="0"/>
              </a:spcBef>
              <a:spcAft>
                <a:spcPts val="0"/>
              </a:spcAft>
              <a:buFont typeface="Arial" panose="020B0604020202020204" pitchFamily="34" charset="0"/>
              <a:buChar char="•"/>
              <a:defRPr/>
            </a:pPr>
            <a:r>
              <a:rPr lang="en-US" sz="2000" dirty="0">
                <a:latin typeface="Arial" panose="020B0604020202020204" pitchFamily="34" charset="0"/>
                <a:cs typeface="Arial" panose="020B0604020202020204" pitchFamily="34" charset="0"/>
              </a:rPr>
              <a:t>No multi-factor authentication.</a:t>
            </a:r>
          </a:p>
          <a:p>
            <a:pPr marL="342900" indent="-342900" eaLnBrk="1" fontAlgn="auto" hangingPunct="1">
              <a:spcBef>
                <a:spcPts val="0"/>
              </a:spcBef>
              <a:spcAft>
                <a:spcPts val="0"/>
              </a:spcAft>
              <a:buFont typeface="Arial" panose="020B0604020202020204" pitchFamily="34" charset="0"/>
              <a:buChar char="•"/>
              <a:defRPr/>
            </a:pPr>
            <a:endParaRPr lang="en-US" sz="2000" dirty="0">
              <a:latin typeface="Arial" panose="020B0604020202020204" pitchFamily="34" charset="0"/>
              <a:cs typeface="Arial" panose="020B0604020202020204" pitchFamily="34" charset="0"/>
            </a:endParaRPr>
          </a:p>
          <a:p>
            <a:pPr marL="342900" indent="-342900" eaLnBrk="1" fontAlgn="auto" hangingPunct="1">
              <a:spcBef>
                <a:spcPts val="0"/>
              </a:spcBef>
              <a:spcAft>
                <a:spcPts val="0"/>
              </a:spcAft>
              <a:buFont typeface="Arial" panose="020B0604020202020204" pitchFamily="34" charset="0"/>
              <a:buChar char="•"/>
              <a:defRPr/>
            </a:pPr>
            <a:r>
              <a:rPr lang="en-US" sz="2000" dirty="0">
                <a:latin typeface="Arial" panose="020B0604020202020204" pitchFamily="34" charset="0"/>
                <a:cs typeface="Arial" panose="020B0604020202020204" pitchFamily="34" charset="0"/>
              </a:rPr>
              <a:t>Ransomware caused a nearly two-week systems outage impacting over 1,000 students &amp; faculty.</a:t>
            </a:r>
          </a:p>
          <a:p>
            <a:pPr eaLnBrk="1" fontAlgn="auto" hangingPunct="1">
              <a:spcBef>
                <a:spcPts val="0"/>
              </a:spcBef>
              <a:spcAft>
                <a:spcPts val="0"/>
              </a:spcAft>
              <a:defRPr/>
            </a:pPr>
            <a:endParaRPr lang="en-US" sz="2000" dirty="0">
              <a:latin typeface="Arial" panose="020B0604020202020204" pitchFamily="34" charset="0"/>
              <a:cs typeface="Arial" panose="020B0604020202020204" pitchFamily="34" charset="0"/>
            </a:endParaRPr>
          </a:p>
          <a:p>
            <a:pPr marL="342900" indent="-342900" eaLnBrk="1" fontAlgn="auto" hangingPunct="1">
              <a:spcBef>
                <a:spcPts val="0"/>
              </a:spcBef>
              <a:spcAft>
                <a:spcPts val="0"/>
              </a:spcAft>
              <a:buFont typeface="Arial" panose="020B0604020202020204" pitchFamily="34" charset="0"/>
              <a:buChar char="•"/>
              <a:defRPr/>
            </a:pPr>
            <a:r>
              <a:rPr lang="en-US" sz="2000" dirty="0">
                <a:latin typeface="Arial" panose="020B0604020202020204" pitchFamily="34" charset="0"/>
                <a:cs typeface="Arial" panose="020B0604020202020204" pitchFamily="34" charset="0"/>
              </a:rPr>
              <a:t>College didn’t have a disaster recovery plan that was contracted and previously tested.</a:t>
            </a:r>
          </a:p>
          <a:p>
            <a:pPr marL="342900" indent="-342900" eaLnBrk="1" fontAlgn="auto" hangingPunct="1">
              <a:spcBef>
                <a:spcPts val="0"/>
              </a:spcBef>
              <a:spcAft>
                <a:spcPts val="0"/>
              </a:spcAft>
              <a:buFont typeface="Arial" panose="020B0604020202020204" pitchFamily="34" charset="0"/>
              <a:buChar char="•"/>
              <a:defRPr/>
            </a:pPr>
            <a:endParaRPr lang="en-US" sz="2000" dirty="0">
              <a:latin typeface="Arial" panose="020B0604020202020204" pitchFamily="34" charset="0"/>
              <a:cs typeface="Arial" panose="020B0604020202020204" pitchFamily="34" charset="0"/>
            </a:endParaRPr>
          </a:p>
          <a:p>
            <a:pPr marL="342900" indent="-342900" eaLnBrk="1" fontAlgn="auto" hangingPunct="1">
              <a:spcBef>
                <a:spcPts val="0"/>
              </a:spcBef>
              <a:spcAft>
                <a:spcPts val="0"/>
              </a:spcAft>
              <a:buFont typeface="Arial" panose="020B0604020202020204" pitchFamily="34" charset="0"/>
              <a:buChar char="•"/>
              <a:defRPr/>
            </a:pPr>
            <a:r>
              <a:rPr lang="en-US" sz="2000" dirty="0">
                <a:latin typeface="Arial" panose="020B0604020202020204" pitchFamily="34" charset="0"/>
                <a:cs typeface="Arial" panose="020B0604020202020204" pitchFamily="34" charset="0"/>
              </a:rPr>
              <a:t>Law enforcement stepped in and halted recovering from backups until investigation concluded.</a:t>
            </a:r>
          </a:p>
        </p:txBody>
      </p:sp>
      <p:pic>
        <p:nvPicPr>
          <p:cNvPr id="28677" name="Picture 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931025" y="1116013"/>
            <a:ext cx="4586288" cy="436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6931025" y="1116013"/>
            <a:ext cx="4586288" cy="43608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8679" name="TextBox 10"/>
          <p:cNvSpPr txBox="1">
            <a:spLocks noChangeArrowheads="1"/>
          </p:cNvSpPr>
          <p:nvPr/>
        </p:nvSpPr>
        <p:spPr bwMode="auto">
          <a:xfrm>
            <a:off x="7408863" y="1735138"/>
            <a:ext cx="3470275"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0000" b="1">
                <a:solidFill>
                  <a:srgbClr val="B68D30"/>
                </a:solidFill>
                <a:latin typeface="Arial" panose="020B0604020202020204" pitchFamily="34" charset="0"/>
                <a:cs typeface="Arial" panose="020B0604020202020204" pitchFamily="34" charset="0"/>
              </a:rPr>
              <a:t>2x</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Box 5"/>
          <p:cNvSpPr txBox="1">
            <a:spLocks noChangeArrowheads="1"/>
          </p:cNvSpPr>
          <p:nvPr/>
        </p:nvSpPr>
        <p:spPr bwMode="auto">
          <a:xfrm>
            <a:off x="192088" y="469900"/>
            <a:ext cx="86629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3600">
                <a:solidFill>
                  <a:srgbClr val="327AA8"/>
                </a:solidFill>
                <a:latin typeface="Arial" panose="020B0604020202020204" pitchFamily="34" charset="0"/>
                <a:cs typeface="Arial" panose="020B0604020202020204" pitchFamily="34" charset="0"/>
              </a:rPr>
              <a:t>Multi-Factor Authentication</a:t>
            </a:r>
          </a:p>
        </p:txBody>
      </p:sp>
      <p:pic>
        <p:nvPicPr>
          <p:cNvPr id="32770" name="Picture 6"/>
          <p:cNvPicPr>
            <a:picLocks noChangeAspect="1" noChangeArrowheads="1"/>
          </p:cNvPicPr>
          <p:nvPr/>
        </p:nvPicPr>
        <p:blipFill>
          <a:blip r:embed="rId3">
            <a:lum bright="70000" contrast="-70000"/>
            <a:extLst>
              <a:ext uri="{28A0092B-C50C-407E-A947-70E740481C1C}">
                <a14:useLocalDpi xmlns:a14="http://schemas.microsoft.com/office/drawing/2010/main"/>
              </a:ext>
            </a:extLst>
          </a:blip>
          <a:srcRect/>
          <a:stretch>
            <a:fillRect/>
          </a:stretch>
        </p:blipFill>
        <p:spPr bwMode="auto">
          <a:xfrm>
            <a:off x="10182225" y="6215063"/>
            <a:ext cx="17716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9"/>
          <p:cNvSpPr txBox="1">
            <a:spLocks noChangeArrowheads="1"/>
          </p:cNvSpPr>
          <p:nvPr/>
        </p:nvSpPr>
        <p:spPr bwMode="auto">
          <a:xfrm>
            <a:off x="476250" y="1350963"/>
            <a:ext cx="4791075" cy="4093428"/>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 typeface="Arial" panose="020B0604020202020204" pitchFamily="34" charset="0"/>
              <a:buNone/>
              <a:defRPr/>
            </a:pPr>
            <a:endParaRPr lang="en-US" altLang="en-US" sz="2000" b="1" dirty="0">
              <a:latin typeface="Arial" panose="020B0604020202020204" pitchFamily="34" charset="0"/>
              <a:cs typeface="Arial" panose="020B0604020202020204" pitchFamily="34" charset="0"/>
            </a:endParaRPr>
          </a:p>
          <a:p>
            <a:pPr marL="342900" indent="-342900" eaLnBrk="1" hangingPunct="1">
              <a:lnSpc>
                <a:spcPct val="100000"/>
              </a:lnSpc>
              <a:spcBef>
                <a:spcPct val="0"/>
              </a:spcBef>
              <a:defRPr/>
            </a:pPr>
            <a:r>
              <a:rPr lang="en-US" altLang="en-US" sz="2000" dirty="0">
                <a:latin typeface="Arial" panose="020B0604020202020204" pitchFamily="34" charset="0"/>
                <a:cs typeface="Arial" panose="020B0604020202020204" pitchFamily="34" charset="0"/>
              </a:rPr>
              <a:t>MFA is now REQUIRED for cyber insurance.</a:t>
            </a:r>
          </a:p>
          <a:p>
            <a:pPr eaLnBrk="1" hangingPunct="1">
              <a:lnSpc>
                <a:spcPct val="100000"/>
              </a:lnSpc>
              <a:spcBef>
                <a:spcPct val="0"/>
              </a:spcBef>
              <a:buFont typeface="Arial" panose="020B0604020202020204" pitchFamily="34" charset="0"/>
              <a:buNone/>
              <a:defRPr/>
            </a:pPr>
            <a:endParaRPr lang="en-US" altLang="en-US" sz="2000" dirty="0">
              <a:latin typeface="Arial" panose="020B0604020202020204" pitchFamily="34" charset="0"/>
              <a:cs typeface="Arial" panose="020B0604020202020204" pitchFamily="34" charset="0"/>
            </a:endParaRPr>
          </a:p>
          <a:p>
            <a:pPr marL="342900" indent="-342900" eaLnBrk="1" hangingPunct="1">
              <a:lnSpc>
                <a:spcPct val="100000"/>
              </a:lnSpc>
              <a:spcBef>
                <a:spcPct val="0"/>
              </a:spcBef>
              <a:defRPr/>
            </a:pPr>
            <a:r>
              <a:rPr lang="en-US" altLang="en-US" sz="2000" dirty="0">
                <a:latin typeface="Arial" panose="020B0604020202020204" pitchFamily="34" charset="0"/>
                <a:cs typeface="Arial" panose="020B0604020202020204" pitchFamily="34" charset="0"/>
              </a:rPr>
              <a:t>WFA stops close to 99% of all external attacks.</a:t>
            </a:r>
          </a:p>
          <a:p>
            <a:pPr eaLnBrk="1" hangingPunct="1">
              <a:lnSpc>
                <a:spcPct val="100000"/>
              </a:lnSpc>
              <a:spcBef>
                <a:spcPct val="0"/>
              </a:spcBef>
              <a:buFont typeface="Arial" panose="020B0604020202020204" pitchFamily="34" charset="0"/>
              <a:buNone/>
              <a:defRPr/>
            </a:pPr>
            <a:endParaRPr lang="en-US" altLang="en-US" sz="2000" dirty="0">
              <a:latin typeface="Arial" panose="020B0604020202020204" pitchFamily="34" charset="0"/>
              <a:cs typeface="Arial" panose="020B0604020202020204" pitchFamily="34" charset="0"/>
            </a:endParaRPr>
          </a:p>
          <a:p>
            <a:pPr marL="342900" indent="-342900" eaLnBrk="1" hangingPunct="1">
              <a:lnSpc>
                <a:spcPct val="100000"/>
              </a:lnSpc>
              <a:spcBef>
                <a:spcPct val="0"/>
              </a:spcBef>
              <a:defRPr/>
            </a:pPr>
            <a:r>
              <a:rPr lang="en-US" altLang="en-US" sz="2000" dirty="0">
                <a:latin typeface="Arial" panose="020B0604020202020204" pitchFamily="34" charset="0"/>
                <a:cs typeface="Arial" panose="020B0604020202020204" pitchFamily="34" charset="0"/>
              </a:rPr>
              <a:t>Easy to deploy, cost effective and easy to manage.</a:t>
            </a:r>
          </a:p>
          <a:p>
            <a:pPr marL="342900" indent="-342900" eaLnBrk="1" hangingPunct="1">
              <a:lnSpc>
                <a:spcPct val="100000"/>
              </a:lnSpc>
              <a:spcBef>
                <a:spcPct val="0"/>
              </a:spcBef>
              <a:defRPr/>
            </a:pPr>
            <a:endParaRPr lang="en-US" altLang="en-US" sz="2000" dirty="0">
              <a:latin typeface="Arial" panose="020B0604020202020204" pitchFamily="34" charset="0"/>
              <a:cs typeface="Arial" panose="020B0604020202020204" pitchFamily="34" charset="0"/>
            </a:endParaRPr>
          </a:p>
          <a:p>
            <a:pPr marL="342900" indent="-342900" eaLnBrk="1" hangingPunct="1">
              <a:lnSpc>
                <a:spcPct val="100000"/>
              </a:lnSpc>
              <a:spcBef>
                <a:spcPct val="0"/>
              </a:spcBef>
              <a:defRPr/>
            </a:pPr>
            <a:r>
              <a:rPr lang="en-US" altLang="en-US" sz="2000" dirty="0">
                <a:latin typeface="Arial" panose="020B0604020202020204" pitchFamily="34" charset="0"/>
                <a:cs typeface="Arial" panose="020B0604020202020204" pitchFamily="34" charset="0"/>
              </a:rPr>
              <a:t>Can be provided as a managed service to reduce overhead and capital expense.</a:t>
            </a:r>
          </a:p>
        </p:txBody>
      </p:sp>
      <p:sp>
        <p:nvSpPr>
          <p:cNvPr id="32772" name="TextBox 9"/>
          <p:cNvSpPr txBox="1">
            <a:spLocks noChangeArrowheads="1"/>
          </p:cNvSpPr>
          <p:nvPr/>
        </p:nvSpPr>
        <p:spPr bwMode="auto">
          <a:xfrm>
            <a:off x="9285288" y="1384300"/>
            <a:ext cx="3165475" cy="375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en-US" sz="1400" b="1" dirty="0">
                <a:latin typeface="Arial" panose="020B0604020202020204" pitchFamily="34" charset="0"/>
                <a:cs typeface="Arial" panose="020B0604020202020204" pitchFamily="34" charset="0"/>
              </a:rPr>
              <a:t>Managed SIEM/SOC</a:t>
            </a:r>
          </a:p>
          <a:p>
            <a:pPr eaLnBrk="1" hangingPunct="1">
              <a:lnSpc>
                <a:spcPct val="100000"/>
              </a:lnSpc>
              <a:spcBef>
                <a:spcPct val="0"/>
              </a:spcBef>
              <a:buFontTx/>
              <a:buNone/>
            </a:pPr>
            <a:endParaRPr lang="en-US" altLang="en-US" sz="1200" dirty="0">
              <a:latin typeface="Arial" panose="020B0604020202020204" pitchFamily="34" charset="0"/>
              <a:cs typeface="Arial" panose="020B0604020202020204" pitchFamily="34" charset="0"/>
            </a:endParaRPr>
          </a:p>
          <a:p>
            <a:pPr eaLnBrk="1" hangingPunct="1">
              <a:lnSpc>
                <a:spcPct val="100000"/>
              </a:lnSpc>
              <a:spcBef>
                <a:spcPct val="0"/>
              </a:spcBef>
              <a:buFontTx/>
              <a:buNone/>
            </a:pPr>
            <a:endParaRPr lang="en-US" altLang="en-US" sz="1400" b="1" dirty="0">
              <a:latin typeface="Arial" panose="020B0604020202020204" pitchFamily="34" charset="0"/>
              <a:cs typeface="Arial" panose="020B0604020202020204" pitchFamily="34" charset="0"/>
            </a:endParaRPr>
          </a:p>
          <a:p>
            <a:pPr eaLnBrk="1" hangingPunct="1">
              <a:lnSpc>
                <a:spcPct val="100000"/>
              </a:lnSpc>
              <a:spcBef>
                <a:spcPct val="0"/>
              </a:spcBef>
              <a:buFontTx/>
              <a:buNone/>
            </a:pPr>
            <a:r>
              <a:rPr lang="en-US" altLang="en-US" sz="1400" b="1" dirty="0">
                <a:latin typeface="Arial" panose="020B0604020202020204" pitchFamily="34" charset="0"/>
                <a:cs typeface="Arial" panose="020B0604020202020204" pitchFamily="34" charset="0"/>
              </a:rPr>
              <a:t>DNS Security</a:t>
            </a:r>
          </a:p>
          <a:p>
            <a:pPr eaLnBrk="1" hangingPunct="1">
              <a:lnSpc>
                <a:spcPct val="100000"/>
              </a:lnSpc>
              <a:spcBef>
                <a:spcPct val="0"/>
              </a:spcBef>
              <a:buFontTx/>
              <a:buNone/>
            </a:pPr>
            <a:endParaRPr lang="en-US" altLang="en-US" sz="1200" dirty="0">
              <a:latin typeface="Arial" panose="020B0604020202020204" pitchFamily="34" charset="0"/>
              <a:cs typeface="Arial" panose="020B0604020202020204" pitchFamily="34" charset="0"/>
            </a:endParaRPr>
          </a:p>
          <a:p>
            <a:pPr eaLnBrk="1" hangingPunct="1">
              <a:lnSpc>
                <a:spcPct val="100000"/>
              </a:lnSpc>
              <a:spcBef>
                <a:spcPct val="0"/>
              </a:spcBef>
              <a:buFontTx/>
              <a:buNone/>
            </a:pPr>
            <a:endParaRPr lang="en-US" altLang="en-US" sz="1200" dirty="0">
              <a:latin typeface="Arial" panose="020B0604020202020204" pitchFamily="34" charset="0"/>
              <a:cs typeface="Arial" panose="020B0604020202020204" pitchFamily="34" charset="0"/>
            </a:endParaRPr>
          </a:p>
          <a:p>
            <a:pPr eaLnBrk="1" hangingPunct="1">
              <a:lnSpc>
                <a:spcPct val="100000"/>
              </a:lnSpc>
              <a:spcBef>
                <a:spcPct val="0"/>
              </a:spcBef>
              <a:buFontTx/>
              <a:buNone/>
            </a:pPr>
            <a:endParaRPr lang="en-US" altLang="en-US" sz="1400" b="1" dirty="0">
              <a:latin typeface="Arial" panose="020B0604020202020204" pitchFamily="34" charset="0"/>
              <a:cs typeface="Arial" panose="020B0604020202020204" pitchFamily="34" charset="0"/>
            </a:endParaRPr>
          </a:p>
          <a:p>
            <a:pPr eaLnBrk="1" hangingPunct="1">
              <a:lnSpc>
                <a:spcPct val="100000"/>
              </a:lnSpc>
              <a:spcBef>
                <a:spcPct val="0"/>
              </a:spcBef>
              <a:buFontTx/>
              <a:buNone/>
            </a:pPr>
            <a:r>
              <a:rPr lang="en-US" altLang="en-US" sz="1400" b="1" dirty="0">
                <a:latin typeface="Arial" panose="020B0604020202020204" pitchFamily="34" charset="0"/>
                <a:cs typeface="Arial" panose="020B0604020202020204" pitchFamily="34" charset="0"/>
              </a:rPr>
              <a:t>Multi-Factor</a:t>
            </a:r>
          </a:p>
          <a:p>
            <a:pPr eaLnBrk="1" hangingPunct="1">
              <a:lnSpc>
                <a:spcPct val="100000"/>
              </a:lnSpc>
              <a:spcBef>
                <a:spcPct val="0"/>
              </a:spcBef>
              <a:buFontTx/>
              <a:buNone/>
            </a:pPr>
            <a:r>
              <a:rPr lang="en-US" altLang="en-US" sz="1400" b="1" dirty="0">
                <a:latin typeface="Arial" panose="020B0604020202020204" pitchFamily="34" charset="0"/>
                <a:cs typeface="Arial" panose="020B0604020202020204" pitchFamily="34" charset="0"/>
              </a:rPr>
              <a:t>Authentication</a:t>
            </a:r>
          </a:p>
          <a:p>
            <a:pPr eaLnBrk="1" hangingPunct="1">
              <a:lnSpc>
                <a:spcPct val="100000"/>
              </a:lnSpc>
              <a:spcBef>
                <a:spcPct val="0"/>
              </a:spcBef>
              <a:buFontTx/>
              <a:buNone/>
            </a:pPr>
            <a:endParaRPr lang="en-US" altLang="en-US" sz="1600" b="1" dirty="0">
              <a:latin typeface="Arial" panose="020B0604020202020204" pitchFamily="34" charset="0"/>
              <a:cs typeface="Arial" panose="020B0604020202020204" pitchFamily="34" charset="0"/>
            </a:endParaRPr>
          </a:p>
          <a:p>
            <a:pPr eaLnBrk="1" hangingPunct="1">
              <a:lnSpc>
                <a:spcPct val="100000"/>
              </a:lnSpc>
              <a:spcBef>
                <a:spcPct val="0"/>
              </a:spcBef>
              <a:buFontTx/>
              <a:buNone/>
            </a:pPr>
            <a:endParaRPr lang="en-US" altLang="en-US" sz="1400" b="1" dirty="0">
              <a:latin typeface="Arial" panose="020B0604020202020204" pitchFamily="34" charset="0"/>
              <a:cs typeface="Arial" panose="020B0604020202020204" pitchFamily="34" charset="0"/>
            </a:endParaRPr>
          </a:p>
          <a:p>
            <a:pPr eaLnBrk="1" hangingPunct="1">
              <a:lnSpc>
                <a:spcPct val="100000"/>
              </a:lnSpc>
              <a:spcBef>
                <a:spcPct val="0"/>
              </a:spcBef>
              <a:buFontTx/>
              <a:buNone/>
            </a:pPr>
            <a:r>
              <a:rPr lang="en-US" altLang="en-US" sz="1400" b="1" dirty="0">
                <a:latin typeface="Arial" panose="020B0604020202020204" pitchFamily="34" charset="0"/>
                <a:cs typeface="Arial" panose="020B0604020202020204" pitchFamily="34" charset="0"/>
              </a:rPr>
              <a:t>Data Protection</a:t>
            </a:r>
          </a:p>
          <a:p>
            <a:pPr eaLnBrk="1" hangingPunct="1">
              <a:lnSpc>
                <a:spcPct val="100000"/>
              </a:lnSpc>
              <a:spcBef>
                <a:spcPct val="0"/>
              </a:spcBef>
              <a:buFontTx/>
              <a:buNone/>
            </a:pPr>
            <a:r>
              <a:rPr lang="en-US" altLang="en-US" sz="1200" dirty="0">
                <a:latin typeface="Arial" panose="020B0604020202020204" pitchFamily="34" charset="0"/>
                <a:cs typeface="Arial" panose="020B0604020202020204" pitchFamily="34" charset="0"/>
              </a:rPr>
              <a:t> - Backup – Air gap/Immutable</a:t>
            </a:r>
          </a:p>
          <a:p>
            <a:pPr eaLnBrk="1" hangingPunct="1">
              <a:lnSpc>
                <a:spcPct val="100000"/>
              </a:lnSpc>
              <a:spcBef>
                <a:spcPct val="0"/>
              </a:spcBef>
              <a:buFontTx/>
              <a:buNone/>
            </a:pPr>
            <a:r>
              <a:rPr lang="en-US" altLang="en-US" sz="1200" dirty="0">
                <a:latin typeface="Arial" panose="020B0604020202020204" pitchFamily="34" charset="0"/>
                <a:cs typeface="Arial" panose="020B0604020202020204" pitchFamily="34" charset="0"/>
              </a:rPr>
              <a:t> - Disaster Recovery</a:t>
            </a:r>
          </a:p>
          <a:p>
            <a:pPr eaLnBrk="1" hangingPunct="1">
              <a:lnSpc>
                <a:spcPct val="100000"/>
              </a:lnSpc>
              <a:spcBef>
                <a:spcPct val="0"/>
              </a:spcBef>
              <a:buFontTx/>
              <a:buNone/>
            </a:pPr>
            <a:r>
              <a:rPr lang="en-US" altLang="en-US" sz="1200" dirty="0">
                <a:latin typeface="Arial" panose="020B0604020202020204" pitchFamily="34" charset="0"/>
                <a:cs typeface="Arial" panose="020B0604020202020204" pitchFamily="34" charset="0"/>
              </a:rPr>
              <a:t> - A/V Endpoint</a:t>
            </a:r>
          </a:p>
          <a:p>
            <a:pPr eaLnBrk="1" hangingPunct="1">
              <a:lnSpc>
                <a:spcPct val="100000"/>
              </a:lnSpc>
              <a:spcBef>
                <a:spcPct val="0"/>
              </a:spcBef>
              <a:buFontTx/>
              <a:buNone/>
            </a:pPr>
            <a:r>
              <a:rPr lang="en-US" altLang="en-US" sz="1200" dirty="0">
                <a:latin typeface="Arial" panose="020B0604020202020204" pitchFamily="34" charset="0"/>
                <a:cs typeface="Arial" panose="020B0604020202020204" pitchFamily="34" charset="0"/>
              </a:rPr>
              <a:t> - Patch Management</a:t>
            </a:r>
            <a:endParaRPr lang="en-US" altLang="en-US" sz="1200" b="1" dirty="0">
              <a:latin typeface="Arial" panose="020B0604020202020204" pitchFamily="34" charset="0"/>
              <a:cs typeface="Arial" panose="020B0604020202020204" pitchFamily="34" charset="0"/>
            </a:endParaRPr>
          </a:p>
          <a:p>
            <a:pPr eaLnBrk="1" hangingPunct="1">
              <a:lnSpc>
                <a:spcPct val="100000"/>
              </a:lnSpc>
              <a:spcBef>
                <a:spcPct val="0"/>
              </a:spcBef>
              <a:buFontTx/>
              <a:buNone/>
            </a:pPr>
            <a:endParaRPr lang="en-US" altLang="en-US" sz="1200" dirty="0">
              <a:latin typeface="Arial" panose="020B0604020202020204" pitchFamily="34" charset="0"/>
              <a:cs typeface="Arial" panose="020B0604020202020204" pitchFamily="34" charset="0"/>
            </a:endParaRPr>
          </a:p>
          <a:p>
            <a:pPr eaLnBrk="1" hangingPunct="1">
              <a:lnSpc>
                <a:spcPct val="100000"/>
              </a:lnSpc>
              <a:spcBef>
                <a:spcPct val="0"/>
              </a:spcBef>
              <a:buFontTx/>
              <a:buNone/>
            </a:pPr>
            <a:r>
              <a:rPr lang="en-US" altLang="en-US" sz="1400" b="1" dirty="0">
                <a:latin typeface="Arial" panose="020B0604020202020204" pitchFamily="34" charset="0"/>
                <a:cs typeface="Arial" panose="020B0604020202020204" pitchFamily="34" charset="0"/>
              </a:rPr>
              <a:t>Firewall/</a:t>
            </a:r>
            <a:r>
              <a:rPr lang="en-US" altLang="en-US" sz="1400" b="1" dirty="0" err="1">
                <a:latin typeface="Arial" panose="020B0604020202020204" pitchFamily="34" charset="0"/>
                <a:cs typeface="Arial" panose="020B0604020202020204" pitchFamily="34" charset="0"/>
              </a:rPr>
              <a:t>FWaaS</a:t>
            </a:r>
            <a:endParaRPr lang="en-US" altLang="en-US" sz="1400" b="1" dirty="0">
              <a:latin typeface="Arial" panose="020B0604020202020204" pitchFamily="34" charset="0"/>
              <a:cs typeface="Arial" panose="020B0604020202020204" pitchFamily="34" charset="0"/>
            </a:endParaRPr>
          </a:p>
        </p:txBody>
      </p:sp>
      <p:pic>
        <p:nvPicPr>
          <p:cNvPr id="32773"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843588" y="463550"/>
            <a:ext cx="3641725" cy="593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8">
      <a:dk1>
        <a:srgbClr val="000000"/>
      </a:dk1>
      <a:lt1>
        <a:sysClr val="window" lastClr="FFFFFF"/>
      </a:lt1>
      <a:dk2>
        <a:srgbClr val="242852"/>
      </a:dk2>
      <a:lt2>
        <a:srgbClr val="BFBFBF"/>
      </a:lt2>
      <a:accent1>
        <a:srgbClr val="242852"/>
      </a:accent1>
      <a:accent2>
        <a:srgbClr val="3F7897"/>
      </a:accent2>
      <a:accent3>
        <a:srgbClr val="996A28"/>
      </a:accent3>
      <a:accent4>
        <a:srgbClr val="3F7897"/>
      </a:accent4>
      <a:accent5>
        <a:srgbClr val="242852"/>
      </a:accent5>
      <a:accent6>
        <a:srgbClr val="BFBFBF"/>
      </a:accent6>
      <a:hlink>
        <a:srgbClr val="3F7897"/>
      </a:hlink>
      <a:folHlink>
        <a:srgbClr val="3F789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1936</Words>
  <Application>Microsoft Macintosh PowerPoint</Application>
  <PresentationFormat>Widescreen</PresentationFormat>
  <Paragraphs>400</Paragraphs>
  <Slides>20</Slides>
  <Notes>19</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20</vt:i4>
      </vt:variant>
    </vt:vector>
  </HeadingPairs>
  <TitlesOfParts>
    <vt:vector size="29" baseType="lpstr">
      <vt:lpstr>Arial</vt:lpstr>
      <vt:lpstr>Arial Narrow</vt:lpstr>
      <vt:lpstr>Calibri</vt:lpstr>
      <vt:lpstr>Calibri Light</vt:lpstr>
      <vt:lpstr>Lato</vt:lpstr>
      <vt:lpstr>Lato Black</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2021-10-19T14:54:15Z</dcterms:created>
  <dcterms:modified xsi:type="dcterms:W3CDTF">2021-11-08T16:46:05Z</dcterms:modified>
</cp:coreProperties>
</file>