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2" r:id="rId5"/>
    <p:sldMasterId id="2147483977" r:id="rId6"/>
    <p:sldMasterId id="2147484026" r:id="rId7"/>
    <p:sldMasterId id="2147484049" r:id="rId8"/>
    <p:sldMasterId id="2147484055" r:id="rId9"/>
    <p:sldMasterId id="2147484113" r:id="rId10"/>
    <p:sldMasterId id="2147484200" r:id="rId11"/>
    <p:sldMasterId id="2147484404" r:id="rId12"/>
    <p:sldMasterId id="2147484520" r:id="rId13"/>
    <p:sldMasterId id="2147484591" r:id="rId14"/>
    <p:sldMasterId id="2147484770" r:id="rId15"/>
    <p:sldMasterId id="2147484819" r:id="rId16"/>
    <p:sldMasterId id="2147484834" r:id="rId17"/>
    <p:sldMasterId id="2147484840" r:id="rId18"/>
    <p:sldMasterId id="2147484851" r:id="rId19"/>
    <p:sldMasterId id="2147484961" r:id="rId20"/>
    <p:sldMasterId id="2147484965" r:id="rId21"/>
    <p:sldMasterId id="2147485055" r:id="rId22"/>
    <p:sldMasterId id="2147485078" r:id="rId23"/>
    <p:sldMasterId id="2147485081" r:id="rId24"/>
    <p:sldMasterId id="2147485094" r:id="rId25"/>
    <p:sldMasterId id="2147485114" r:id="rId26"/>
    <p:sldMasterId id="2147485134" r:id="rId27"/>
  </p:sldMasterIdLst>
  <p:notesMasterIdLst>
    <p:notesMasterId r:id="rId73"/>
  </p:notesMasterIdLst>
  <p:sldIdLst>
    <p:sldId id="637" r:id="rId28"/>
    <p:sldId id="553" r:id="rId29"/>
    <p:sldId id="538" r:id="rId30"/>
    <p:sldId id="540" r:id="rId31"/>
    <p:sldId id="541" r:id="rId32"/>
    <p:sldId id="367" r:id="rId33"/>
    <p:sldId id="363" r:id="rId34"/>
    <p:sldId id="1509" r:id="rId35"/>
    <p:sldId id="1510" r:id="rId36"/>
    <p:sldId id="1511" r:id="rId37"/>
    <p:sldId id="1512" r:id="rId38"/>
    <p:sldId id="1477" r:id="rId39"/>
    <p:sldId id="1518" r:id="rId40"/>
    <p:sldId id="1517" r:id="rId41"/>
    <p:sldId id="1515" r:id="rId42"/>
    <p:sldId id="700" r:id="rId43"/>
    <p:sldId id="704" r:id="rId44"/>
    <p:sldId id="327" r:id="rId45"/>
    <p:sldId id="328" r:id="rId46"/>
    <p:sldId id="1505" r:id="rId47"/>
    <p:sldId id="711" r:id="rId48"/>
    <p:sldId id="709" r:id="rId49"/>
    <p:sldId id="710" r:id="rId50"/>
    <p:sldId id="713" r:id="rId51"/>
    <p:sldId id="716" r:id="rId52"/>
    <p:sldId id="715" r:id="rId53"/>
    <p:sldId id="699" r:id="rId54"/>
    <p:sldId id="558" r:id="rId55"/>
    <p:sldId id="1513" r:id="rId56"/>
    <p:sldId id="547" r:id="rId57"/>
    <p:sldId id="678" r:id="rId58"/>
    <p:sldId id="679" r:id="rId59"/>
    <p:sldId id="595" r:id="rId60"/>
    <p:sldId id="596" r:id="rId61"/>
    <p:sldId id="708" r:id="rId62"/>
    <p:sldId id="706" r:id="rId63"/>
    <p:sldId id="598" r:id="rId64"/>
    <p:sldId id="1508" r:id="rId65"/>
    <p:sldId id="1516" r:id="rId66"/>
    <p:sldId id="1502" r:id="rId67"/>
    <p:sldId id="723" r:id="rId68"/>
    <p:sldId id="606" r:id="rId69"/>
    <p:sldId id="539" r:id="rId70"/>
    <p:sldId id="1519" r:id="rId71"/>
    <p:sldId id="1506"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77EF21B-8DFD-4989-BC3A-EDA3EA1A5867}">
          <p14:sldIdLst>
            <p14:sldId id="637"/>
          </p14:sldIdLst>
        </p14:section>
        <p14:section name="1 - Solution Intro" id="{4C208A35-64D1-4BFC-8813-266E8889FC86}">
          <p14:sldIdLst>
            <p14:sldId id="553"/>
            <p14:sldId id="538"/>
            <p14:sldId id="540"/>
            <p14:sldId id="541"/>
            <p14:sldId id="367"/>
            <p14:sldId id="363"/>
          </p14:sldIdLst>
        </p14:section>
        <p14:section name="Ransomware" id="{60F10BC4-2965-462D-B20C-13E60134644C}">
          <p14:sldIdLst>
            <p14:sldId id="1509"/>
            <p14:sldId id="1510"/>
            <p14:sldId id="1511"/>
            <p14:sldId id="1512"/>
            <p14:sldId id="1477"/>
            <p14:sldId id="1518"/>
            <p14:sldId id="1517"/>
            <p14:sldId id="1515"/>
            <p14:sldId id="700"/>
          </p14:sldIdLst>
        </p14:section>
        <p14:section name="Untitled Section" id="{A5C9D4DA-EBFE-41CA-B3E1-9FA92F8B7AE0}">
          <p14:sldIdLst>
            <p14:sldId id="704"/>
            <p14:sldId id="327"/>
            <p14:sldId id="328"/>
          </p14:sldIdLst>
        </p14:section>
        <p14:section name="AQ" id="{90C2003D-8E7B-4ECA-A4C6-2344FCD86131}">
          <p14:sldIdLst>
            <p14:sldId id="1505"/>
            <p14:sldId id="711"/>
            <p14:sldId id="709"/>
            <p14:sldId id="710"/>
            <p14:sldId id="713"/>
            <p14:sldId id="716"/>
          </p14:sldIdLst>
        </p14:section>
        <p14:section name="Threat Detection" id="{4B2355FC-84C0-422B-B615-6A006DB0A40D}">
          <p14:sldIdLst>
            <p14:sldId id="715"/>
            <p14:sldId id="699"/>
            <p14:sldId id="558"/>
            <p14:sldId id="1513"/>
          </p14:sldIdLst>
        </p14:section>
        <p14:section name="F - AI &amp; Machine Learning" id="{DF690C87-25B2-47B6-ADEE-C03D58A2EF00}">
          <p14:sldIdLst>
            <p14:sldId id="547"/>
            <p14:sldId id="678"/>
            <p14:sldId id="679"/>
            <p14:sldId id="595"/>
            <p14:sldId id="596"/>
            <p14:sldId id="708"/>
            <p14:sldId id="706"/>
            <p14:sldId id="598"/>
            <p14:sldId id="1508"/>
          </p14:sldIdLst>
        </p14:section>
        <p14:section name="What You Should Monitor" id="{ACDCFB96-E2BE-4719-9118-27856DCD1DF2}">
          <p14:sldIdLst>
            <p14:sldId id="1516"/>
            <p14:sldId id="1502"/>
          </p14:sldIdLst>
        </p14:section>
        <p14:section name="Wrap Up" id="{23F42D73-7052-4627-8D2E-177107227C8D}">
          <p14:sldIdLst>
            <p14:sldId id="723"/>
            <p14:sldId id="606"/>
            <p14:sldId id="539"/>
            <p14:sldId id="1519"/>
            <p14:sldId id="1506"/>
          </p14:sldIdLst>
        </p14:section>
        <p14:section name="Company" id="{E91150D9-3937-4E37-9F2F-BCFC12F3B43E}">
          <p14:sldIdLst/>
        </p14:section>
        <p14:section name="Untitled Section" id="{22024ACB-6BFF-4D45-A171-40A46998C6E7}">
          <p14:sldIdLst/>
        </p14:section>
      </p14:sectionLst>
    </p:ext>
    <p:ext uri="{EFAFB233-063F-42B5-8137-9DF3F51BA10A}">
      <p15:sldGuideLst xmlns:p15="http://schemas.microsoft.com/office/powerpoint/2012/main">
        <p15:guide id="6" orient="horz" pos="2160" userDrawn="1">
          <p15:clr>
            <a:srgbClr val="A4A3A4"/>
          </p15:clr>
        </p15:guide>
        <p15:guide id="9" pos="3840" userDrawn="1">
          <p15:clr>
            <a:srgbClr val="A4A3A4"/>
          </p15:clr>
        </p15:guide>
        <p15:guide id="11" orient="horz" pos="3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D200"/>
    <a:srgbClr val="406FC4"/>
    <a:srgbClr val="0000CC"/>
    <a:srgbClr val="61B0FF"/>
    <a:srgbClr val="0091D2"/>
    <a:srgbClr val="E2F0D9"/>
    <a:srgbClr val="000099"/>
    <a:srgbClr val="254275"/>
    <a:srgbClr val="172949"/>
    <a:srgbClr val="045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480B67-7296-4467-BB6D-9F0757987A0B}" v="9" dt="2021-10-07T15:17:56.8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45" autoAdjust="0"/>
    <p:restoredTop sz="88014" autoAdjust="0"/>
  </p:normalViewPr>
  <p:slideViewPr>
    <p:cSldViewPr snapToGrid="0">
      <p:cViewPr varScale="1">
        <p:scale>
          <a:sx n="77" d="100"/>
          <a:sy n="77" d="100"/>
        </p:scale>
        <p:origin x="538" y="62"/>
      </p:cViewPr>
      <p:guideLst>
        <p:guide orient="horz" pos="2160"/>
        <p:guide pos="3840"/>
        <p:guide orient="horz" pos="360"/>
      </p:guideLst>
    </p:cSldViewPr>
  </p:slideViewPr>
  <p:notesTextViewPr>
    <p:cViewPr>
      <p:scale>
        <a:sx n="3" d="2"/>
        <a:sy n="3" d="2"/>
      </p:scale>
      <p:origin x="0" y="0"/>
    </p:cViewPr>
  </p:notesTextViewPr>
  <p:sorterViewPr>
    <p:cViewPr varScale="1">
      <p:scale>
        <a:sx n="1" d="1"/>
        <a:sy n="1" d="1"/>
      </p:scale>
      <p:origin x="0" y="-19195"/>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2.xml"/><Relationship Id="rId21" Type="http://schemas.openxmlformats.org/officeDocument/2006/relationships/slideMaster" Target="slideMasters/slideMaster17.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16" Type="http://schemas.openxmlformats.org/officeDocument/2006/relationships/slideMaster" Target="slideMasters/slideMaster12.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slide" Target="slides/slide39.xml"/><Relationship Id="rId74"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slide" Target="slides/slide34.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Master" Target="slideMasters/slideMaster23.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slide" Target="slides/slide37.xml"/><Relationship Id="rId69" Type="http://schemas.openxmlformats.org/officeDocument/2006/relationships/slide" Target="slides/slide42.xml"/><Relationship Id="rId77"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24.xml"/><Relationship Id="rId72"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16.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6.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theme" Target="theme/theme1.xml"/><Relationship Id="rId104" Type="http://schemas.microsoft.com/office/2015/10/relationships/revisionInfo" Target="revisionInfo.xml"/><Relationship Id="rId7" Type="http://schemas.openxmlformats.org/officeDocument/2006/relationships/slideMaster" Target="slideMasters/slideMaster3.xml"/><Relationship Id="rId71" Type="http://schemas.openxmlformats.org/officeDocument/2006/relationships/slide" Target="slides/slide44.xml"/><Relationship Id="rId2" Type="http://schemas.openxmlformats.org/officeDocument/2006/relationships/customXml" Target="../customXml/item2.xml"/><Relationship Id="rId2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88098001694009E-2"/>
          <c:y val="7.0832261571471239E-2"/>
          <c:w val="0.94583058562992128"/>
          <c:h val="0.76748654235442038"/>
        </c:manualLayout>
      </c:layout>
      <c:barChart>
        <c:barDir val="col"/>
        <c:grouping val="clustered"/>
        <c:varyColors val="0"/>
        <c:ser>
          <c:idx val="0"/>
          <c:order val="0"/>
          <c:tx>
            <c:strRef>
              <c:f>Sheet1!$B$1</c:f>
              <c:strCache>
                <c:ptCount val="1"/>
                <c:pt idx="0">
                  <c:v>Series 1</c:v>
                </c:pt>
              </c:strCache>
            </c:strRef>
          </c:tx>
          <c:spPr>
            <a:solidFill>
              <a:srgbClr val="0897A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7BF-4868-A560-CDC5E6A771D2}"/>
            </c:ext>
          </c:extLst>
        </c:ser>
        <c:ser>
          <c:idx val="1"/>
          <c:order val="1"/>
          <c:tx>
            <c:strRef>
              <c:f>Sheet1!$C$1</c:f>
              <c:strCache>
                <c:ptCount val="1"/>
                <c:pt idx="0">
                  <c:v>Series 2</c:v>
                </c:pt>
              </c:strCache>
            </c:strRef>
          </c:tx>
          <c:spPr>
            <a:solidFill>
              <a:srgbClr val="C0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7BF-4868-A560-CDC5E6A771D2}"/>
            </c:ext>
          </c:extLst>
        </c:ser>
        <c:ser>
          <c:idx val="2"/>
          <c:order val="2"/>
          <c:tx>
            <c:strRef>
              <c:f>Sheet1!$D$1</c:f>
              <c:strCache>
                <c:ptCount val="1"/>
                <c:pt idx="0">
                  <c:v>Series 3</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7BF-4868-A560-CDC5E6A771D2}"/>
            </c:ext>
          </c:extLst>
        </c:ser>
        <c:dLbls>
          <c:showLegendKey val="0"/>
          <c:showVal val="0"/>
          <c:showCatName val="0"/>
          <c:showSerName val="0"/>
          <c:showPercent val="0"/>
          <c:showBubbleSize val="0"/>
        </c:dLbls>
        <c:gapWidth val="219"/>
        <c:overlap val="-27"/>
        <c:axId val="73787728"/>
        <c:axId val="73775760"/>
      </c:barChart>
      <c:catAx>
        <c:axId val="7378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75760"/>
        <c:crosses val="autoZero"/>
        <c:auto val="1"/>
        <c:lblAlgn val="ctr"/>
        <c:lblOffset val="100"/>
        <c:noMultiLvlLbl val="0"/>
      </c:catAx>
      <c:valAx>
        <c:axId val="7377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88098001694009E-2"/>
          <c:y val="7.0832261571471239E-2"/>
          <c:w val="0.94583058562992128"/>
          <c:h val="0.76748654235442038"/>
        </c:manualLayout>
      </c:layout>
      <c:barChart>
        <c:barDir val="col"/>
        <c:grouping val="clustered"/>
        <c:varyColors val="0"/>
        <c:ser>
          <c:idx val="0"/>
          <c:order val="0"/>
          <c:tx>
            <c:strRef>
              <c:f>Sheet1!$B$1</c:f>
              <c:strCache>
                <c:ptCount val="1"/>
                <c:pt idx="0">
                  <c:v>Series 1</c:v>
                </c:pt>
              </c:strCache>
            </c:strRef>
          </c:tx>
          <c:spPr>
            <a:solidFill>
              <a:srgbClr val="0897A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7BF-4868-A560-CDC5E6A771D2}"/>
            </c:ext>
          </c:extLst>
        </c:ser>
        <c:ser>
          <c:idx val="1"/>
          <c:order val="1"/>
          <c:tx>
            <c:strRef>
              <c:f>Sheet1!$C$1</c:f>
              <c:strCache>
                <c:ptCount val="1"/>
                <c:pt idx="0">
                  <c:v>Series 2</c:v>
                </c:pt>
              </c:strCache>
            </c:strRef>
          </c:tx>
          <c:spPr>
            <a:solidFill>
              <a:srgbClr val="C0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7BF-4868-A560-CDC5E6A771D2}"/>
            </c:ext>
          </c:extLst>
        </c:ser>
        <c:ser>
          <c:idx val="2"/>
          <c:order val="2"/>
          <c:tx>
            <c:strRef>
              <c:f>Sheet1!$D$1</c:f>
              <c:strCache>
                <c:ptCount val="1"/>
                <c:pt idx="0">
                  <c:v>Series 3</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7BF-4868-A560-CDC5E6A771D2}"/>
            </c:ext>
          </c:extLst>
        </c:ser>
        <c:dLbls>
          <c:showLegendKey val="0"/>
          <c:showVal val="0"/>
          <c:showCatName val="0"/>
          <c:showSerName val="0"/>
          <c:showPercent val="0"/>
          <c:showBubbleSize val="0"/>
        </c:dLbls>
        <c:gapWidth val="219"/>
        <c:overlap val="-27"/>
        <c:axId val="73787728"/>
        <c:axId val="73775760"/>
      </c:barChart>
      <c:catAx>
        <c:axId val="7378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75760"/>
        <c:crosses val="autoZero"/>
        <c:auto val="1"/>
        <c:lblAlgn val="ctr"/>
        <c:lblOffset val="100"/>
        <c:noMultiLvlLbl val="0"/>
      </c:catAx>
      <c:valAx>
        <c:axId val="7377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88098001694009E-2"/>
          <c:y val="7.0832261571471239E-2"/>
          <c:w val="0.94583058562992128"/>
          <c:h val="0.76748654235442038"/>
        </c:manualLayout>
      </c:layout>
      <c:barChart>
        <c:barDir val="col"/>
        <c:grouping val="clustered"/>
        <c:varyColors val="0"/>
        <c:ser>
          <c:idx val="0"/>
          <c:order val="0"/>
          <c:tx>
            <c:strRef>
              <c:f>Sheet1!$B$1</c:f>
              <c:strCache>
                <c:ptCount val="1"/>
                <c:pt idx="0">
                  <c:v>Series 1</c:v>
                </c:pt>
              </c:strCache>
            </c:strRef>
          </c:tx>
          <c:spPr>
            <a:solidFill>
              <a:srgbClr val="0897A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7BF-4868-A560-CDC5E6A771D2}"/>
            </c:ext>
          </c:extLst>
        </c:ser>
        <c:ser>
          <c:idx val="1"/>
          <c:order val="1"/>
          <c:tx>
            <c:strRef>
              <c:f>Sheet1!$C$1</c:f>
              <c:strCache>
                <c:ptCount val="1"/>
                <c:pt idx="0">
                  <c:v>Series 2</c:v>
                </c:pt>
              </c:strCache>
            </c:strRef>
          </c:tx>
          <c:spPr>
            <a:solidFill>
              <a:srgbClr val="C0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7BF-4868-A560-CDC5E6A771D2}"/>
            </c:ext>
          </c:extLst>
        </c:ser>
        <c:ser>
          <c:idx val="2"/>
          <c:order val="2"/>
          <c:tx>
            <c:strRef>
              <c:f>Sheet1!$D$1</c:f>
              <c:strCache>
                <c:ptCount val="1"/>
                <c:pt idx="0">
                  <c:v>Series 3</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7BF-4868-A560-CDC5E6A771D2}"/>
            </c:ext>
          </c:extLst>
        </c:ser>
        <c:dLbls>
          <c:showLegendKey val="0"/>
          <c:showVal val="0"/>
          <c:showCatName val="0"/>
          <c:showSerName val="0"/>
          <c:showPercent val="0"/>
          <c:showBubbleSize val="0"/>
        </c:dLbls>
        <c:gapWidth val="219"/>
        <c:overlap val="-27"/>
        <c:axId val="73787728"/>
        <c:axId val="73775760"/>
      </c:barChart>
      <c:catAx>
        <c:axId val="7378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75760"/>
        <c:crosses val="autoZero"/>
        <c:auto val="1"/>
        <c:lblAlgn val="ctr"/>
        <c:lblOffset val="100"/>
        <c:noMultiLvlLbl val="0"/>
      </c:catAx>
      <c:valAx>
        <c:axId val="7377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88098001694009E-2"/>
          <c:y val="7.0832261571471239E-2"/>
          <c:w val="0.94583058562992128"/>
          <c:h val="0.76748654235442038"/>
        </c:manualLayout>
      </c:layout>
      <c:barChart>
        <c:barDir val="col"/>
        <c:grouping val="clustered"/>
        <c:varyColors val="0"/>
        <c:ser>
          <c:idx val="0"/>
          <c:order val="0"/>
          <c:tx>
            <c:strRef>
              <c:f>Sheet1!$B$1</c:f>
              <c:strCache>
                <c:ptCount val="1"/>
                <c:pt idx="0">
                  <c:v>Series 1</c:v>
                </c:pt>
              </c:strCache>
            </c:strRef>
          </c:tx>
          <c:spPr>
            <a:solidFill>
              <a:srgbClr val="0897A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7BF-4868-A560-CDC5E6A771D2}"/>
            </c:ext>
          </c:extLst>
        </c:ser>
        <c:ser>
          <c:idx val="1"/>
          <c:order val="1"/>
          <c:tx>
            <c:strRef>
              <c:f>Sheet1!$C$1</c:f>
              <c:strCache>
                <c:ptCount val="1"/>
                <c:pt idx="0">
                  <c:v>Series 2</c:v>
                </c:pt>
              </c:strCache>
            </c:strRef>
          </c:tx>
          <c:spPr>
            <a:solidFill>
              <a:srgbClr val="C0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7BF-4868-A560-CDC5E6A771D2}"/>
            </c:ext>
          </c:extLst>
        </c:ser>
        <c:ser>
          <c:idx val="2"/>
          <c:order val="2"/>
          <c:tx>
            <c:strRef>
              <c:f>Sheet1!$D$1</c:f>
              <c:strCache>
                <c:ptCount val="1"/>
                <c:pt idx="0">
                  <c:v>Series 3</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7BF-4868-A560-CDC5E6A771D2}"/>
            </c:ext>
          </c:extLst>
        </c:ser>
        <c:dLbls>
          <c:showLegendKey val="0"/>
          <c:showVal val="0"/>
          <c:showCatName val="0"/>
          <c:showSerName val="0"/>
          <c:showPercent val="0"/>
          <c:showBubbleSize val="0"/>
        </c:dLbls>
        <c:gapWidth val="219"/>
        <c:overlap val="-27"/>
        <c:axId val="73782288"/>
        <c:axId val="73786640"/>
      </c:barChart>
      <c:catAx>
        <c:axId val="7378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6640"/>
        <c:crosses val="autoZero"/>
        <c:auto val="1"/>
        <c:lblAlgn val="ctr"/>
        <c:lblOffset val="100"/>
        <c:noMultiLvlLbl val="0"/>
      </c:catAx>
      <c:valAx>
        <c:axId val="7378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88098001694009E-2"/>
          <c:y val="7.0832261571471239E-2"/>
          <c:w val="0.94583058562992128"/>
          <c:h val="0.76748654235442038"/>
        </c:manualLayout>
      </c:layout>
      <c:barChart>
        <c:barDir val="col"/>
        <c:grouping val="clustered"/>
        <c:varyColors val="0"/>
        <c:ser>
          <c:idx val="0"/>
          <c:order val="0"/>
          <c:tx>
            <c:strRef>
              <c:f>Sheet1!$B$1</c:f>
              <c:strCache>
                <c:ptCount val="1"/>
                <c:pt idx="0">
                  <c:v>Series 1</c:v>
                </c:pt>
              </c:strCache>
            </c:strRef>
          </c:tx>
          <c:spPr>
            <a:solidFill>
              <a:srgbClr val="0897A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7BF-4868-A560-CDC5E6A771D2}"/>
            </c:ext>
          </c:extLst>
        </c:ser>
        <c:ser>
          <c:idx val="1"/>
          <c:order val="1"/>
          <c:tx>
            <c:strRef>
              <c:f>Sheet1!$C$1</c:f>
              <c:strCache>
                <c:ptCount val="1"/>
                <c:pt idx="0">
                  <c:v>Series 2</c:v>
                </c:pt>
              </c:strCache>
            </c:strRef>
          </c:tx>
          <c:spPr>
            <a:solidFill>
              <a:srgbClr val="C0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7BF-4868-A560-CDC5E6A771D2}"/>
            </c:ext>
          </c:extLst>
        </c:ser>
        <c:ser>
          <c:idx val="2"/>
          <c:order val="2"/>
          <c:tx>
            <c:strRef>
              <c:f>Sheet1!$D$1</c:f>
              <c:strCache>
                <c:ptCount val="1"/>
                <c:pt idx="0">
                  <c:v>Series 3</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7BF-4868-A560-CDC5E6A771D2}"/>
            </c:ext>
          </c:extLst>
        </c:ser>
        <c:dLbls>
          <c:showLegendKey val="0"/>
          <c:showVal val="0"/>
          <c:showCatName val="0"/>
          <c:showSerName val="0"/>
          <c:showPercent val="0"/>
          <c:showBubbleSize val="0"/>
        </c:dLbls>
        <c:gapWidth val="219"/>
        <c:overlap val="-27"/>
        <c:axId val="73787728"/>
        <c:axId val="73775760"/>
      </c:barChart>
      <c:catAx>
        <c:axId val="7378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75760"/>
        <c:crosses val="autoZero"/>
        <c:auto val="1"/>
        <c:lblAlgn val="ctr"/>
        <c:lblOffset val="100"/>
        <c:noMultiLvlLbl val="0"/>
      </c:catAx>
      <c:valAx>
        <c:axId val="7377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7188098001694009E-2"/>
          <c:y val="7.0832261571471239E-2"/>
          <c:w val="0.94583058562992128"/>
          <c:h val="0.76748654235442038"/>
        </c:manualLayout>
      </c:layout>
      <c:barChart>
        <c:barDir val="col"/>
        <c:grouping val="clustered"/>
        <c:varyColors val="0"/>
        <c:ser>
          <c:idx val="0"/>
          <c:order val="0"/>
          <c:tx>
            <c:strRef>
              <c:f>Sheet1!$B$1</c:f>
              <c:strCache>
                <c:ptCount val="1"/>
                <c:pt idx="0">
                  <c:v>Series 1</c:v>
                </c:pt>
              </c:strCache>
            </c:strRef>
          </c:tx>
          <c:spPr>
            <a:solidFill>
              <a:srgbClr val="0897A5"/>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17BF-4868-A560-CDC5E6A771D2}"/>
            </c:ext>
          </c:extLst>
        </c:ser>
        <c:ser>
          <c:idx val="1"/>
          <c:order val="1"/>
          <c:tx>
            <c:strRef>
              <c:f>Sheet1!$C$1</c:f>
              <c:strCache>
                <c:ptCount val="1"/>
                <c:pt idx="0">
                  <c:v>Series 2</c:v>
                </c:pt>
              </c:strCache>
            </c:strRef>
          </c:tx>
          <c:spPr>
            <a:solidFill>
              <a:srgbClr val="C0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17BF-4868-A560-CDC5E6A771D2}"/>
            </c:ext>
          </c:extLst>
        </c:ser>
        <c:ser>
          <c:idx val="2"/>
          <c:order val="2"/>
          <c:tx>
            <c:strRef>
              <c:f>Sheet1!$D$1</c:f>
              <c:strCache>
                <c:ptCount val="1"/>
                <c:pt idx="0">
                  <c:v>Series 3</c:v>
                </c:pt>
              </c:strCache>
            </c:strRef>
          </c:tx>
          <c:spPr>
            <a:solidFill>
              <a:schemeClr val="tx1">
                <a:lumMod val="50000"/>
                <a:lumOff val="5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17BF-4868-A560-CDC5E6A771D2}"/>
            </c:ext>
          </c:extLst>
        </c:ser>
        <c:dLbls>
          <c:showLegendKey val="0"/>
          <c:showVal val="0"/>
          <c:showCatName val="0"/>
          <c:showSerName val="0"/>
          <c:showPercent val="0"/>
          <c:showBubbleSize val="0"/>
        </c:dLbls>
        <c:gapWidth val="219"/>
        <c:overlap val="-27"/>
        <c:axId val="73787728"/>
        <c:axId val="73775760"/>
      </c:barChart>
      <c:catAx>
        <c:axId val="73787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75760"/>
        <c:crosses val="autoZero"/>
        <c:auto val="1"/>
        <c:lblAlgn val="ctr"/>
        <c:lblOffset val="100"/>
        <c:noMultiLvlLbl val="0"/>
      </c:catAx>
      <c:valAx>
        <c:axId val="73775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3787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62A5A-E9E8-4629-BD13-9E7B67C4F94C}" type="doc">
      <dgm:prSet loTypeId="urn:microsoft.com/office/officeart/2005/8/layout/radial4" loCatId="relationship" qsTypeId="urn:microsoft.com/office/officeart/2005/8/quickstyle/simple1" qsCatId="simple" csTypeId="urn:microsoft.com/office/officeart/2005/8/colors/accent1_1" csCatId="accent1" phldr="1"/>
      <dgm:spPr/>
      <dgm:t>
        <a:bodyPr/>
        <a:lstStyle/>
        <a:p>
          <a:endParaRPr lang="en-US"/>
        </a:p>
      </dgm:t>
    </dgm:pt>
    <dgm:pt modelId="{89A2A0CB-1C18-424A-A02D-AD4E2ED25E00}">
      <dgm:prSet phldrT="[Text]"/>
      <dgm:spPr>
        <a:solidFill>
          <a:schemeClr val="accent6">
            <a:lumMod val="20000"/>
            <a:lumOff val="80000"/>
          </a:schemeClr>
        </a:solidFill>
      </dgm:spPr>
      <dgm:t>
        <a:bodyPr/>
        <a:lstStyle/>
        <a:p>
          <a:r>
            <a:rPr lang="en-US" b="1" dirty="0"/>
            <a:t>Ransomware Proliferation</a:t>
          </a:r>
        </a:p>
      </dgm:t>
    </dgm:pt>
    <dgm:pt modelId="{ACA22080-AFAD-4698-A46C-96290837477C}" type="parTrans" cxnId="{543F202F-6D62-4F97-978F-5BF1EBCEF35A}">
      <dgm:prSet/>
      <dgm:spPr/>
      <dgm:t>
        <a:bodyPr/>
        <a:lstStyle/>
        <a:p>
          <a:endParaRPr lang="en-US"/>
        </a:p>
      </dgm:t>
    </dgm:pt>
    <dgm:pt modelId="{7E44EEEC-0724-48F5-8C29-96009AF3097C}" type="sibTrans" cxnId="{543F202F-6D62-4F97-978F-5BF1EBCEF35A}">
      <dgm:prSet/>
      <dgm:spPr/>
      <dgm:t>
        <a:bodyPr/>
        <a:lstStyle/>
        <a:p>
          <a:endParaRPr lang="en-US"/>
        </a:p>
      </dgm:t>
    </dgm:pt>
    <dgm:pt modelId="{746FFDD1-4E13-4494-B9D1-7B27DF3AABDA}">
      <dgm:prSet phldrT="[Text]"/>
      <dgm:spPr/>
      <dgm:t>
        <a:bodyPr/>
        <a:lstStyle/>
        <a:p>
          <a:r>
            <a:rPr lang="en-US" dirty="0"/>
            <a:t>Bitcoin Adoption</a:t>
          </a:r>
        </a:p>
      </dgm:t>
    </dgm:pt>
    <dgm:pt modelId="{AF546554-7177-4D3B-9EE1-1E6CEA619AF1}" type="parTrans" cxnId="{10BA1ABC-4F1F-48CE-9E48-6E833A530968}">
      <dgm:prSet/>
      <dgm:spPr/>
      <dgm:t>
        <a:bodyPr/>
        <a:lstStyle/>
        <a:p>
          <a:endParaRPr lang="en-US"/>
        </a:p>
      </dgm:t>
    </dgm:pt>
    <dgm:pt modelId="{23F184C4-8F00-45E2-873C-AB04615E1388}" type="sibTrans" cxnId="{10BA1ABC-4F1F-48CE-9E48-6E833A530968}">
      <dgm:prSet/>
      <dgm:spPr/>
      <dgm:t>
        <a:bodyPr/>
        <a:lstStyle/>
        <a:p>
          <a:endParaRPr lang="en-US"/>
        </a:p>
      </dgm:t>
    </dgm:pt>
    <dgm:pt modelId="{BC458A07-E7D6-40DA-8E51-4E90541FEC58}">
      <dgm:prSet phldrT="[Text]"/>
      <dgm:spPr/>
      <dgm:t>
        <a:bodyPr/>
        <a:lstStyle/>
        <a:p>
          <a:r>
            <a:rPr lang="en-US" dirty="0"/>
            <a:t>Ransomware-as-a-Service Model</a:t>
          </a:r>
        </a:p>
      </dgm:t>
    </dgm:pt>
    <dgm:pt modelId="{3B0AB5D2-1938-4E0C-BAAB-7A64CCD72029}" type="parTrans" cxnId="{79339465-0C9F-4F37-8F90-85E5D7638D00}">
      <dgm:prSet/>
      <dgm:spPr/>
      <dgm:t>
        <a:bodyPr/>
        <a:lstStyle/>
        <a:p>
          <a:endParaRPr lang="en-US"/>
        </a:p>
      </dgm:t>
    </dgm:pt>
    <dgm:pt modelId="{5DD112D9-683D-4765-A55A-72C88085573A}" type="sibTrans" cxnId="{79339465-0C9F-4F37-8F90-85E5D7638D00}">
      <dgm:prSet/>
      <dgm:spPr/>
      <dgm:t>
        <a:bodyPr/>
        <a:lstStyle/>
        <a:p>
          <a:endParaRPr lang="en-US"/>
        </a:p>
      </dgm:t>
    </dgm:pt>
    <dgm:pt modelId="{AA21EEEA-86E4-4A70-B7A3-786F4DFBCAE2}">
      <dgm:prSet phldrT="[Text]"/>
      <dgm:spPr/>
      <dgm:t>
        <a:bodyPr/>
        <a:lstStyle/>
        <a:p>
          <a:r>
            <a:rPr lang="en-US" dirty="0"/>
            <a:t>Rapid Shift to Remote Work (</a:t>
          </a:r>
          <a:r>
            <a:rPr lang="en-US" dirty="0" err="1"/>
            <a:t>Covid</a:t>
          </a:r>
          <a:r>
            <a:rPr lang="en-US" dirty="0"/>
            <a:t>)</a:t>
          </a:r>
        </a:p>
      </dgm:t>
    </dgm:pt>
    <dgm:pt modelId="{626FB836-FD33-40C7-9424-58BA49A9AB00}" type="parTrans" cxnId="{62F4FADD-2E5F-41A4-BE03-7F2CDEB0340C}">
      <dgm:prSet/>
      <dgm:spPr/>
      <dgm:t>
        <a:bodyPr/>
        <a:lstStyle/>
        <a:p>
          <a:endParaRPr lang="en-US"/>
        </a:p>
      </dgm:t>
    </dgm:pt>
    <dgm:pt modelId="{FF100D9A-8C27-4616-8E7A-591217D02781}" type="sibTrans" cxnId="{62F4FADD-2E5F-41A4-BE03-7F2CDEB0340C}">
      <dgm:prSet/>
      <dgm:spPr/>
      <dgm:t>
        <a:bodyPr/>
        <a:lstStyle/>
        <a:p>
          <a:endParaRPr lang="en-US"/>
        </a:p>
      </dgm:t>
    </dgm:pt>
    <dgm:pt modelId="{E03FDA72-D904-4616-A696-9AAE50C44201}">
      <dgm:prSet phldrT="[Text]"/>
      <dgm:spPr/>
      <dgm:t>
        <a:bodyPr/>
        <a:lstStyle/>
        <a:p>
          <a:r>
            <a:rPr lang="en-US" dirty="0"/>
            <a:t>Social Engineering Sophistication</a:t>
          </a:r>
        </a:p>
      </dgm:t>
    </dgm:pt>
    <dgm:pt modelId="{21B5794E-5E3A-4979-B64A-8D61372914B5}" type="parTrans" cxnId="{2E94B90C-657A-41B4-A7AA-CEA2395F5B76}">
      <dgm:prSet/>
      <dgm:spPr/>
      <dgm:t>
        <a:bodyPr/>
        <a:lstStyle/>
        <a:p>
          <a:endParaRPr lang="en-US"/>
        </a:p>
      </dgm:t>
    </dgm:pt>
    <dgm:pt modelId="{A544420B-CFBC-45FF-A616-B73DEC4B3FEF}" type="sibTrans" cxnId="{2E94B90C-657A-41B4-A7AA-CEA2395F5B76}">
      <dgm:prSet/>
      <dgm:spPr/>
      <dgm:t>
        <a:bodyPr/>
        <a:lstStyle/>
        <a:p>
          <a:endParaRPr lang="en-US"/>
        </a:p>
      </dgm:t>
    </dgm:pt>
    <dgm:pt modelId="{09CC828C-8F3C-41CE-80E5-9E58ACEA88CA}" type="pres">
      <dgm:prSet presAssocID="{B6862A5A-E9E8-4629-BD13-9E7B67C4F94C}" presName="cycle" presStyleCnt="0">
        <dgm:presLayoutVars>
          <dgm:chMax val="1"/>
          <dgm:dir/>
          <dgm:animLvl val="ctr"/>
          <dgm:resizeHandles val="exact"/>
        </dgm:presLayoutVars>
      </dgm:prSet>
      <dgm:spPr/>
      <dgm:t>
        <a:bodyPr/>
        <a:lstStyle/>
        <a:p>
          <a:endParaRPr lang="en-US"/>
        </a:p>
      </dgm:t>
    </dgm:pt>
    <dgm:pt modelId="{D419793D-F37B-431F-81FA-ADBD92E8341E}" type="pres">
      <dgm:prSet presAssocID="{89A2A0CB-1C18-424A-A02D-AD4E2ED25E00}" presName="centerShape" presStyleLbl="node0" presStyleIdx="0" presStyleCnt="1"/>
      <dgm:spPr/>
      <dgm:t>
        <a:bodyPr/>
        <a:lstStyle/>
        <a:p>
          <a:endParaRPr lang="en-US"/>
        </a:p>
      </dgm:t>
    </dgm:pt>
    <dgm:pt modelId="{27920AB3-C65A-40A5-9367-508A679A8324}" type="pres">
      <dgm:prSet presAssocID="{AF546554-7177-4D3B-9EE1-1E6CEA619AF1}" presName="parTrans" presStyleLbl="bgSibTrans2D1" presStyleIdx="0" presStyleCnt="4"/>
      <dgm:spPr/>
      <dgm:t>
        <a:bodyPr/>
        <a:lstStyle/>
        <a:p>
          <a:endParaRPr lang="en-US"/>
        </a:p>
      </dgm:t>
    </dgm:pt>
    <dgm:pt modelId="{801A2C9D-0318-492E-B4CD-6BA0F8966280}" type="pres">
      <dgm:prSet presAssocID="{746FFDD1-4E13-4494-B9D1-7B27DF3AABDA}" presName="node" presStyleLbl="node1" presStyleIdx="0" presStyleCnt="4">
        <dgm:presLayoutVars>
          <dgm:bulletEnabled val="1"/>
        </dgm:presLayoutVars>
      </dgm:prSet>
      <dgm:spPr/>
      <dgm:t>
        <a:bodyPr/>
        <a:lstStyle/>
        <a:p>
          <a:endParaRPr lang="en-US"/>
        </a:p>
      </dgm:t>
    </dgm:pt>
    <dgm:pt modelId="{A9DCBF10-0319-4EBE-B9A3-22447ACE39FF}" type="pres">
      <dgm:prSet presAssocID="{3B0AB5D2-1938-4E0C-BAAB-7A64CCD72029}" presName="parTrans" presStyleLbl="bgSibTrans2D1" presStyleIdx="1" presStyleCnt="4" custLinFactNeighborX="1919" custLinFactNeighborY="-3923"/>
      <dgm:spPr/>
      <dgm:t>
        <a:bodyPr/>
        <a:lstStyle/>
        <a:p>
          <a:endParaRPr lang="en-US"/>
        </a:p>
      </dgm:t>
    </dgm:pt>
    <dgm:pt modelId="{280CCCC7-8AAD-44C4-BD3C-3121DED89A3F}" type="pres">
      <dgm:prSet presAssocID="{BC458A07-E7D6-40DA-8E51-4E90541FEC58}" presName="node" presStyleLbl="node1" presStyleIdx="1" presStyleCnt="4">
        <dgm:presLayoutVars>
          <dgm:bulletEnabled val="1"/>
        </dgm:presLayoutVars>
      </dgm:prSet>
      <dgm:spPr/>
      <dgm:t>
        <a:bodyPr/>
        <a:lstStyle/>
        <a:p>
          <a:endParaRPr lang="en-US"/>
        </a:p>
      </dgm:t>
    </dgm:pt>
    <dgm:pt modelId="{09706497-DC68-4994-BE3A-F58C7EE4B157}" type="pres">
      <dgm:prSet presAssocID="{626FB836-FD33-40C7-9424-58BA49A9AB00}" presName="parTrans" presStyleLbl="bgSibTrans2D1" presStyleIdx="2" presStyleCnt="4"/>
      <dgm:spPr/>
      <dgm:t>
        <a:bodyPr/>
        <a:lstStyle/>
        <a:p>
          <a:endParaRPr lang="en-US"/>
        </a:p>
      </dgm:t>
    </dgm:pt>
    <dgm:pt modelId="{798FFB64-10DF-46CE-8FF9-1288303E9119}" type="pres">
      <dgm:prSet presAssocID="{AA21EEEA-86E4-4A70-B7A3-786F4DFBCAE2}" presName="node" presStyleLbl="node1" presStyleIdx="2" presStyleCnt="4">
        <dgm:presLayoutVars>
          <dgm:bulletEnabled val="1"/>
        </dgm:presLayoutVars>
      </dgm:prSet>
      <dgm:spPr/>
      <dgm:t>
        <a:bodyPr/>
        <a:lstStyle/>
        <a:p>
          <a:endParaRPr lang="en-US"/>
        </a:p>
      </dgm:t>
    </dgm:pt>
    <dgm:pt modelId="{A81419C0-CC77-48A3-970E-5D7BD68C9549}" type="pres">
      <dgm:prSet presAssocID="{21B5794E-5E3A-4979-B64A-8D61372914B5}" presName="parTrans" presStyleLbl="bgSibTrans2D1" presStyleIdx="3" presStyleCnt="4"/>
      <dgm:spPr/>
      <dgm:t>
        <a:bodyPr/>
        <a:lstStyle/>
        <a:p>
          <a:endParaRPr lang="en-US"/>
        </a:p>
      </dgm:t>
    </dgm:pt>
    <dgm:pt modelId="{7C4788CF-43BA-4203-854C-0410AD6018AB}" type="pres">
      <dgm:prSet presAssocID="{E03FDA72-D904-4616-A696-9AAE50C44201}" presName="node" presStyleLbl="node1" presStyleIdx="3" presStyleCnt="4">
        <dgm:presLayoutVars>
          <dgm:bulletEnabled val="1"/>
        </dgm:presLayoutVars>
      </dgm:prSet>
      <dgm:spPr/>
      <dgm:t>
        <a:bodyPr/>
        <a:lstStyle/>
        <a:p>
          <a:endParaRPr lang="en-US"/>
        </a:p>
      </dgm:t>
    </dgm:pt>
  </dgm:ptLst>
  <dgm:cxnLst>
    <dgm:cxn modelId="{D1724494-ED89-4F98-9F50-4DBD94326A72}" type="presOf" srcId="{B6862A5A-E9E8-4629-BD13-9E7B67C4F94C}" destId="{09CC828C-8F3C-41CE-80E5-9E58ACEA88CA}" srcOrd="0" destOrd="0" presId="urn:microsoft.com/office/officeart/2005/8/layout/radial4"/>
    <dgm:cxn modelId="{896D0DB2-1969-446D-AE46-0D1995E5C296}" type="presOf" srcId="{626FB836-FD33-40C7-9424-58BA49A9AB00}" destId="{09706497-DC68-4994-BE3A-F58C7EE4B157}" srcOrd="0" destOrd="0" presId="urn:microsoft.com/office/officeart/2005/8/layout/radial4"/>
    <dgm:cxn modelId="{A45AF21D-305D-4571-8C07-2187B24851A9}" type="presOf" srcId="{89A2A0CB-1C18-424A-A02D-AD4E2ED25E00}" destId="{D419793D-F37B-431F-81FA-ADBD92E8341E}" srcOrd="0" destOrd="0" presId="urn:microsoft.com/office/officeart/2005/8/layout/radial4"/>
    <dgm:cxn modelId="{743C4CFC-BEBC-4DFE-8804-B267F3B5DCCD}" type="presOf" srcId="{BC458A07-E7D6-40DA-8E51-4E90541FEC58}" destId="{280CCCC7-8AAD-44C4-BD3C-3121DED89A3F}" srcOrd="0" destOrd="0" presId="urn:microsoft.com/office/officeart/2005/8/layout/radial4"/>
    <dgm:cxn modelId="{C7F7AC3E-72E3-4BCE-8CD6-A4733BA9D46D}" type="presOf" srcId="{E03FDA72-D904-4616-A696-9AAE50C44201}" destId="{7C4788CF-43BA-4203-854C-0410AD6018AB}" srcOrd="0" destOrd="0" presId="urn:microsoft.com/office/officeart/2005/8/layout/radial4"/>
    <dgm:cxn modelId="{C62E8E19-1D63-4911-BF38-650738ED3B0C}" type="presOf" srcId="{AF546554-7177-4D3B-9EE1-1E6CEA619AF1}" destId="{27920AB3-C65A-40A5-9367-508A679A8324}" srcOrd="0" destOrd="0" presId="urn:microsoft.com/office/officeart/2005/8/layout/radial4"/>
    <dgm:cxn modelId="{10BA1ABC-4F1F-48CE-9E48-6E833A530968}" srcId="{89A2A0CB-1C18-424A-A02D-AD4E2ED25E00}" destId="{746FFDD1-4E13-4494-B9D1-7B27DF3AABDA}" srcOrd="0" destOrd="0" parTransId="{AF546554-7177-4D3B-9EE1-1E6CEA619AF1}" sibTransId="{23F184C4-8F00-45E2-873C-AB04615E1388}"/>
    <dgm:cxn modelId="{5309FF7F-C573-48A7-B11D-3696405D0721}" type="presOf" srcId="{21B5794E-5E3A-4979-B64A-8D61372914B5}" destId="{A81419C0-CC77-48A3-970E-5D7BD68C9549}" srcOrd="0" destOrd="0" presId="urn:microsoft.com/office/officeart/2005/8/layout/radial4"/>
    <dgm:cxn modelId="{3B7EF8BB-F625-42D3-8A0E-DB0A4375640E}" type="presOf" srcId="{AA21EEEA-86E4-4A70-B7A3-786F4DFBCAE2}" destId="{798FFB64-10DF-46CE-8FF9-1288303E9119}" srcOrd="0" destOrd="0" presId="urn:microsoft.com/office/officeart/2005/8/layout/radial4"/>
    <dgm:cxn modelId="{4E071007-54AD-418D-A73B-FF9BD3D9CFA9}" type="presOf" srcId="{3B0AB5D2-1938-4E0C-BAAB-7A64CCD72029}" destId="{A9DCBF10-0319-4EBE-B9A3-22447ACE39FF}" srcOrd="0" destOrd="0" presId="urn:microsoft.com/office/officeart/2005/8/layout/radial4"/>
    <dgm:cxn modelId="{C8D443E3-8688-42CE-B2B7-966B7409F087}" type="presOf" srcId="{746FFDD1-4E13-4494-B9D1-7B27DF3AABDA}" destId="{801A2C9D-0318-492E-B4CD-6BA0F8966280}" srcOrd="0" destOrd="0" presId="urn:microsoft.com/office/officeart/2005/8/layout/radial4"/>
    <dgm:cxn modelId="{79339465-0C9F-4F37-8F90-85E5D7638D00}" srcId="{89A2A0CB-1C18-424A-A02D-AD4E2ED25E00}" destId="{BC458A07-E7D6-40DA-8E51-4E90541FEC58}" srcOrd="1" destOrd="0" parTransId="{3B0AB5D2-1938-4E0C-BAAB-7A64CCD72029}" sibTransId="{5DD112D9-683D-4765-A55A-72C88085573A}"/>
    <dgm:cxn modelId="{543F202F-6D62-4F97-978F-5BF1EBCEF35A}" srcId="{B6862A5A-E9E8-4629-BD13-9E7B67C4F94C}" destId="{89A2A0CB-1C18-424A-A02D-AD4E2ED25E00}" srcOrd="0" destOrd="0" parTransId="{ACA22080-AFAD-4698-A46C-96290837477C}" sibTransId="{7E44EEEC-0724-48F5-8C29-96009AF3097C}"/>
    <dgm:cxn modelId="{2E94B90C-657A-41B4-A7AA-CEA2395F5B76}" srcId="{89A2A0CB-1C18-424A-A02D-AD4E2ED25E00}" destId="{E03FDA72-D904-4616-A696-9AAE50C44201}" srcOrd="3" destOrd="0" parTransId="{21B5794E-5E3A-4979-B64A-8D61372914B5}" sibTransId="{A544420B-CFBC-45FF-A616-B73DEC4B3FEF}"/>
    <dgm:cxn modelId="{62F4FADD-2E5F-41A4-BE03-7F2CDEB0340C}" srcId="{89A2A0CB-1C18-424A-A02D-AD4E2ED25E00}" destId="{AA21EEEA-86E4-4A70-B7A3-786F4DFBCAE2}" srcOrd="2" destOrd="0" parTransId="{626FB836-FD33-40C7-9424-58BA49A9AB00}" sibTransId="{FF100D9A-8C27-4616-8E7A-591217D02781}"/>
    <dgm:cxn modelId="{D8CA3E0A-0D2C-47D1-895D-9766E3519FD9}" type="presParOf" srcId="{09CC828C-8F3C-41CE-80E5-9E58ACEA88CA}" destId="{D419793D-F37B-431F-81FA-ADBD92E8341E}" srcOrd="0" destOrd="0" presId="urn:microsoft.com/office/officeart/2005/8/layout/radial4"/>
    <dgm:cxn modelId="{035FB199-DFD7-4662-BF94-A9D875F6EDDF}" type="presParOf" srcId="{09CC828C-8F3C-41CE-80E5-9E58ACEA88CA}" destId="{27920AB3-C65A-40A5-9367-508A679A8324}" srcOrd="1" destOrd="0" presId="urn:microsoft.com/office/officeart/2005/8/layout/radial4"/>
    <dgm:cxn modelId="{5563B976-3079-4475-A0A3-A3E654720A5F}" type="presParOf" srcId="{09CC828C-8F3C-41CE-80E5-9E58ACEA88CA}" destId="{801A2C9D-0318-492E-B4CD-6BA0F8966280}" srcOrd="2" destOrd="0" presId="urn:microsoft.com/office/officeart/2005/8/layout/radial4"/>
    <dgm:cxn modelId="{6B988537-E716-487E-8405-39629CB01C7F}" type="presParOf" srcId="{09CC828C-8F3C-41CE-80E5-9E58ACEA88CA}" destId="{A9DCBF10-0319-4EBE-B9A3-22447ACE39FF}" srcOrd="3" destOrd="0" presId="urn:microsoft.com/office/officeart/2005/8/layout/radial4"/>
    <dgm:cxn modelId="{88C7E023-7043-4558-B243-4C38B111898C}" type="presParOf" srcId="{09CC828C-8F3C-41CE-80E5-9E58ACEA88CA}" destId="{280CCCC7-8AAD-44C4-BD3C-3121DED89A3F}" srcOrd="4" destOrd="0" presId="urn:microsoft.com/office/officeart/2005/8/layout/radial4"/>
    <dgm:cxn modelId="{0BE328B9-6822-499E-B29A-E9388C941F7F}" type="presParOf" srcId="{09CC828C-8F3C-41CE-80E5-9E58ACEA88CA}" destId="{09706497-DC68-4994-BE3A-F58C7EE4B157}" srcOrd="5" destOrd="0" presId="urn:microsoft.com/office/officeart/2005/8/layout/radial4"/>
    <dgm:cxn modelId="{0F33473C-4415-435C-9C90-6450E621A8A0}" type="presParOf" srcId="{09CC828C-8F3C-41CE-80E5-9E58ACEA88CA}" destId="{798FFB64-10DF-46CE-8FF9-1288303E9119}" srcOrd="6" destOrd="0" presId="urn:microsoft.com/office/officeart/2005/8/layout/radial4"/>
    <dgm:cxn modelId="{75C5BED8-94D2-4F10-A3E6-C636AC2C923D}" type="presParOf" srcId="{09CC828C-8F3C-41CE-80E5-9E58ACEA88CA}" destId="{A81419C0-CC77-48A3-970E-5D7BD68C9549}" srcOrd="7" destOrd="0" presId="urn:microsoft.com/office/officeart/2005/8/layout/radial4"/>
    <dgm:cxn modelId="{C0C92CBC-AF62-4F33-8ED5-9BDCBBE0E17C}" type="presParOf" srcId="{09CC828C-8F3C-41CE-80E5-9E58ACEA88CA}" destId="{7C4788CF-43BA-4203-854C-0410AD6018A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52A4B5-011F-4A15-BA6C-87EB9DC39424}" type="doc">
      <dgm:prSet loTypeId="urn:microsoft.com/office/officeart/2005/8/layout/cycle8" loCatId="cycle" qsTypeId="urn:microsoft.com/office/officeart/2005/8/quickstyle/simple1" qsCatId="simple" csTypeId="urn:microsoft.com/office/officeart/2005/8/colors/colorful5" csCatId="colorful" phldr="1"/>
      <dgm:spPr/>
    </dgm:pt>
    <dgm:pt modelId="{ADD90E56-16E8-466E-AFBF-FEB9C6C1DC47}">
      <dgm:prSet phldrT="[Text]"/>
      <dgm:spPr/>
      <dgm:t>
        <a:bodyPr/>
        <a:lstStyle/>
        <a:p>
          <a:r>
            <a:rPr lang="en-US" dirty="0"/>
            <a:t>1 Volume Velocity Variety</a:t>
          </a:r>
        </a:p>
      </dgm:t>
    </dgm:pt>
    <dgm:pt modelId="{BA5DCFD6-7F1C-4749-9623-F1FF3216EAAB}" type="parTrans" cxnId="{8EB303C8-20E1-4F88-8FF5-6B0D33662B71}">
      <dgm:prSet/>
      <dgm:spPr/>
      <dgm:t>
        <a:bodyPr/>
        <a:lstStyle/>
        <a:p>
          <a:endParaRPr lang="en-US"/>
        </a:p>
      </dgm:t>
    </dgm:pt>
    <dgm:pt modelId="{3DD7685D-745E-4E69-B7CB-741AD2065269}" type="sibTrans" cxnId="{8EB303C8-20E1-4F88-8FF5-6B0D33662B71}">
      <dgm:prSet/>
      <dgm:spPr/>
      <dgm:t>
        <a:bodyPr/>
        <a:lstStyle/>
        <a:p>
          <a:endParaRPr lang="en-US"/>
        </a:p>
      </dgm:t>
    </dgm:pt>
    <dgm:pt modelId="{32A4568A-9713-4968-B4AD-A52A7A12FAA1}">
      <dgm:prSet phldrT="[Text]"/>
      <dgm:spPr/>
      <dgm:t>
        <a:bodyPr/>
        <a:lstStyle/>
        <a:p>
          <a:r>
            <a:rPr lang="en-US" dirty="0"/>
            <a:t>2 Resource Costs</a:t>
          </a:r>
        </a:p>
      </dgm:t>
    </dgm:pt>
    <dgm:pt modelId="{130BCD9B-DFE9-492A-860C-D5550CB8CDAE}" type="parTrans" cxnId="{02DEF315-5BAD-4E23-A4FF-10832A85EC83}">
      <dgm:prSet/>
      <dgm:spPr/>
      <dgm:t>
        <a:bodyPr/>
        <a:lstStyle/>
        <a:p>
          <a:endParaRPr lang="en-US"/>
        </a:p>
      </dgm:t>
    </dgm:pt>
    <dgm:pt modelId="{9E64DAED-2FE0-4C8D-9D6C-A30ECD2BC51D}" type="sibTrans" cxnId="{02DEF315-5BAD-4E23-A4FF-10832A85EC83}">
      <dgm:prSet/>
      <dgm:spPr/>
      <dgm:t>
        <a:bodyPr/>
        <a:lstStyle/>
        <a:p>
          <a:endParaRPr lang="en-US"/>
        </a:p>
      </dgm:t>
    </dgm:pt>
    <dgm:pt modelId="{1E75E8AA-FEFD-41B5-AD77-6DEEEE49DB1A}">
      <dgm:prSet phldrT="[Text]"/>
      <dgm:spPr/>
      <dgm:t>
        <a:bodyPr/>
        <a:lstStyle/>
        <a:p>
          <a:r>
            <a:rPr lang="en-US" dirty="0"/>
            <a:t>3 Analyzing All the Data</a:t>
          </a:r>
        </a:p>
      </dgm:t>
    </dgm:pt>
    <dgm:pt modelId="{649389FB-B2CB-4314-826E-D2E3E989F33A}" type="parTrans" cxnId="{9EF97AC2-6F76-407C-B9A1-42167233CE93}">
      <dgm:prSet/>
      <dgm:spPr/>
      <dgm:t>
        <a:bodyPr/>
        <a:lstStyle/>
        <a:p>
          <a:endParaRPr lang="en-US"/>
        </a:p>
      </dgm:t>
    </dgm:pt>
    <dgm:pt modelId="{E8734AB5-8AB6-42DD-BFEC-4D41FED198E9}" type="sibTrans" cxnId="{9EF97AC2-6F76-407C-B9A1-42167233CE93}">
      <dgm:prSet/>
      <dgm:spPr/>
      <dgm:t>
        <a:bodyPr/>
        <a:lstStyle/>
        <a:p>
          <a:endParaRPr lang="en-US"/>
        </a:p>
      </dgm:t>
    </dgm:pt>
    <dgm:pt modelId="{CF8C54EE-62AE-4A84-9E22-F8970EBD72B1}">
      <dgm:prSet phldrT="[Text]"/>
      <dgm:spPr/>
      <dgm:t>
        <a:bodyPr/>
        <a:lstStyle/>
        <a:p>
          <a:r>
            <a:rPr lang="en-US" dirty="0"/>
            <a:t>4 Detection of Unknown</a:t>
          </a:r>
        </a:p>
      </dgm:t>
    </dgm:pt>
    <dgm:pt modelId="{1E79ADBD-BC56-4ECC-9A86-CB672D2F70C4}" type="parTrans" cxnId="{2AA63197-A048-4560-B39B-9773B6FBFDF3}">
      <dgm:prSet/>
      <dgm:spPr/>
      <dgm:t>
        <a:bodyPr/>
        <a:lstStyle/>
        <a:p>
          <a:endParaRPr lang="en-US"/>
        </a:p>
      </dgm:t>
    </dgm:pt>
    <dgm:pt modelId="{140D0FC8-49A9-4651-B00A-4202964D4EAD}" type="sibTrans" cxnId="{2AA63197-A048-4560-B39B-9773B6FBFDF3}">
      <dgm:prSet/>
      <dgm:spPr/>
      <dgm:t>
        <a:bodyPr/>
        <a:lstStyle/>
        <a:p>
          <a:endParaRPr lang="en-US"/>
        </a:p>
      </dgm:t>
    </dgm:pt>
    <dgm:pt modelId="{95EFD4FF-B1F0-41F5-A120-F1DF7B72035F}">
      <dgm:prSet phldrT="[Text]"/>
      <dgm:spPr/>
      <dgm:t>
        <a:bodyPr/>
        <a:lstStyle/>
        <a:p>
          <a:r>
            <a:rPr lang="en-US" dirty="0"/>
            <a:t>5 Machine Learning</a:t>
          </a:r>
        </a:p>
      </dgm:t>
    </dgm:pt>
    <dgm:pt modelId="{BD94AC37-2939-4D3E-89AC-B6E6441F6781}" type="parTrans" cxnId="{FBD892BD-66C8-444D-9AD9-E59779F9E15C}">
      <dgm:prSet/>
      <dgm:spPr/>
      <dgm:t>
        <a:bodyPr/>
        <a:lstStyle/>
        <a:p>
          <a:endParaRPr lang="en-US"/>
        </a:p>
      </dgm:t>
    </dgm:pt>
    <dgm:pt modelId="{6B6CAC48-65C8-4EE3-A6BF-0F9C2359160A}" type="sibTrans" cxnId="{FBD892BD-66C8-444D-9AD9-E59779F9E15C}">
      <dgm:prSet/>
      <dgm:spPr/>
      <dgm:t>
        <a:bodyPr/>
        <a:lstStyle/>
        <a:p>
          <a:endParaRPr lang="en-US"/>
        </a:p>
      </dgm:t>
    </dgm:pt>
    <dgm:pt modelId="{B36B890A-2CFF-42FD-A103-BA1EFCBA2A49}" type="pres">
      <dgm:prSet presAssocID="{2C52A4B5-011F-4A15-BA6C-87EB9DC39424}" presName="compositeShape" presStyleCnt="0">
        <dgm:presLayoutVars>
          <dgm:chMax val="7"/>
          <dgm:dir/>
          <dgm:resizeHandles val="exact"/>
        </dgm:presLayoutVars>
      </dgm:prSet>
      <dgm:spPr/>
    </dgm:pt>
    <dgm:pt modelId="{13E255C0-7783-4154-9D9B-FD39B0FD9DD9}" type="pres">
      <dgm:prSet presAssocID="{2C52A4B5-011F-4A15-BA6C-87EB9DC39424}" presName="wedge1" presStyleLbl="node1" presStyleIdx="0" presStyleCnt="5"/>
      <dgm:spPr/>
      <dgm:t>
        <a:bodyPr/>
        <a:lstStyle/>
        <a:p>
          <a:endParaRPr lang="en-US"/>
        </a:p>
      </dgm:t>
    </dgm:pt>
    <dgm:pt modelId="{EDD1BD69-74D3-49F2-B33A-11CB8F816414}" type="pres">
      <dgm:prSet presAssocID="{2C52A4B5-011F-4A15-BA6C-87EB9DC39424}" presName="dummy1a" presStyleCnt="0"/>
      <dgm:spPr/>
    </dgm:pt>
    <dgm:pt modelId="{44AFCB18-D36F-4318-9D0A-7BF5705775A1}" type="pres">
      <dgm:prSet presAssocID="{2C52A4B5-011F-4A15-BA6C-87EB9DC39424}" presName="dummy1b" presStyleCnt="0"/>
      <dgm:spPr/>
    </dgm:pt>
    <dgm:pt modelId="{1ACCC379-B49C-4588-9881-985E7D89DA23}" type="pres">
      <dgm:prSet presAssocID="{2C52A4B5-011F-4A15-BA6C-87EB9DC39424}" presName="wedge1Tx" presStyleLbl="node1" presStyleIdx="0" presStyleCnt="5">
        <dgm:presLayoutVars>
          <dgm:chMax val="0"/>
          <dgm:chPref val="0"/>
          <dgm:bulletEnabled val="1"/>
        </dgm:presLayoutVars>
      </dgm:prSet>
      <dgm:spPr/>
      <dgm:t>
        <a:bodyPr/>
        <a:lstStyle/>
        <a:p>
          <a:endParaRPr lang="en-US"/>
        </a:p>
      </dgm:t>
    </dgm:pt>
    <dgm:pt modelId="{E112400E-E8C3-4598-900C-C32B66929510}" type="pres">
      <dgm:prSet presAssocID="{2C52A4B5-011F-4A15-BA6C-87EB9DC39424}" presName="wedge2" presStyleLbl="node1" presStyleIdx="1" presStyleCnt="5"/>
      <dgm:spPr/>
      <dgm:t>
        <a:bodyPr/>
        <a:lstStyle/>
        <a:p>
          <a:endParaRPr lang="en-US"/>
        </a:p>
      </dgm:t>
    </dgm:pt>
    <dgm:pt modelId="{28F08472-154B-4455-9579-BCE9E2A32D48}" type="pres">
      <dgm:prSet presAssocID="{2C52A4B5-011F-4A15-BA6C-87EB9DC39424}" presName="dummy2a" presStyleCnt="0"/>
      <dgm:spPr/>
    </dgm:pt>
    <dgm:pt modelId="{B7F2C40F-3B27-433B-8375-205FFF05494A}" type="pres">
      <dgm:prSet presAssocID="{2C52A4B5-011F-4A15-BA6C-87EB9DC39424}" presName="dummy2b" presStyleCnt="0"/>
      <dgm:spPr/>
    </dgm:pt>
    <dgm:pt modelId="{99233F94-4F0A-485A-B25C-DF9F4307B6AB}" type="pres">
      <dgm:prSet presAssocID="{2C52A4B5-011F-4A15-BA6C-87EB9DC39424}" presName="wedge2Tx" presStyleLbl="node1" presStyleIdx="1" presStyleCnt="5">
        <dgm:presLayoutVars>
          <dgm:chMax val="0"/>
          <dgm:chPref val="0"/>
          <dgm:bulletEnabled val="1"/>
        </dgm:presLayoutVars>
      </dgm:prSet>
      <dgm:spPr/>
      <dgm:t>
        <a:bodyPr/>
        <a:lstStyle/>
        <a:p>
          <a:endParaRPr lang="en-US"/>
        </a:p>
      </dgm:t>
    </dgm:pt>
    <dgm:pt modelId="{24B8333D-AFE5-4C40-A194-2ABE1BED048B}" type="pres">
      <dgm:prSet presAssocID="{2C52A4B5-011F-4A15-BA6C-87EB9DC39424}" presName="wedge3" presStyleLbl="node1" presStyleIdx="2" presStyleCnt="5"/>
      <dgm:spPr/>
      <dgm:t>
        <a:bodyPr/>
        <a:lstStyle/>
        <a:p>
          <a:endParaRPr lang="en-US"/>
        </a:p>
      </dgm:t>
    </dgm:pt>
    <dgm:pt modelId="{A83F32EE-93AA-4DE3-B86E-7966F6F891D5}" type="pres">
      <dgm:prSet presAssocID="{2C52A4B5-011F-4A15-BA6C-87EB9DC39424}" presName="dummy3a" presStyleCnt="0"/>
      <dgm:spPr/>
    </dgm:pt>
    <dgm:pt modelId="{F96E1D43-BA42-492C-9F66-96FE9951E79D}" type="pres">
      <dgm:prSet presAssocID="{2C52A4B5-011F-4A15-BA6C-87EB9DC39424}" presName="dummy3b" presStyleCnt="0"/>
      <dgm:spPr/>
    </dgm:pt>
    <dgm:pt modelId="{8DA1DDF3-ADDC-4DD6-A2B4-AF758A7B9E8C}" type="pres">
      <dgm:prSet presAssocID="{2C52A4B5-011F-4A15-BA6C-87EB9DC39424}" presName="wedge3Tx" presStyleLbl="node1" presStyleIdx="2" presStyleCnt="5">
        <dgm:presLayoutVars>
          <dgm:chMax val="0"/>
          <dgm:chPref val="0"/>
          <dgm:bulletEnabled val="1"/>
        </dgm:presLayoutVars>
      </dgm:prSet>
      <dgm:spPr/>
      <dgm:t>
        <a:bodyPr/>
        <a:lstStyle/>
        <a:p>
          <a:endParaRPr lang="en-US"/>
        </a:p>
      </dgm:t>
    </dgm:pt>
    <dgm:pt modelId="{7B01B83E-5964-4AAA-BC88-9EAEB3A6281B}" type="pres">
      <dgm:prSet presAssocID="{2C52A4B5-011F-4A15-BA6C-87EB9DC39424}" presName="wedge4" presStyleLbl="node1" presStyleIdx="3" presStyleCnt="5"/>
      <dgm:spPr/>
      <dgm:t>
        <a:bodyPr/>
        <a:lstStyle/>
        <a:p>
          <a:endParaRPr lang="en-US"/>
        </a:p>
      </dgm:t>
    </dgm:pt>
    <dgm:pt modelId="{E1D19689-CC6D-40EE-A50A-8C1EA545DC6C}" type="pres">
      <dgm:prSet presAssocID="{2C52A4B5-011F-4A15-BA6C-87EB9DC39424}" presName="dummy4a" presStyleCnt="0"/>
      <dgm:spPr/>
    </dgm:pt>
    <dgm:pt modelId="{E79909CF-5671-4650-96FC-7B1E2574A5D3}" type="pres">
      <dgm:prSet presAssocID="{2C52A4B5-011F-4A15-BA6C-87EB9DC39424}" presName="dummy4b" presStyleCnt="0"/>
      <dgm:spPr/>
    </dgm:pt>
    <dgm:pt modelId="{230F00AA-B729-406C-BB06-32393D527E76}" type="pres">
      <dgm:prSet presAssocID="{2C52A4B5-011F-4A15-BA6C-87EB9DC39424}" presName="wedge4Tx" presStyleLbl="node1" presStyleIdx="3" presStyleCnt="5">
        <dgm:presLayoutVars>
          <dgm:chMax val="0"/>
          <dgm:chPref val="0"/>
          <dgm:bulletEnabled val="1"/>
        </dgm:presLayoutVars>
      </dgm:prSet>
      <dgm:spPr/>
      <dgm:t>
        <a:bodyPr/>
        <a:lstStyle/>
        <a:p>
          <a:endParaRPr lang="en-US"/>
        </a:p>
      </dgm:t>
    </dgm:pt>
    <dgm:pt modelId="{C7A8AAF5-04DC-481C-9EBF-553E318259AF}" type="pres">
      <dgm:prSet presAssocID="{2C52A4B5-011F-4A15-BA6C-87EB9DC39424}" presName="wedge5" presStyleLbl="node1" presStyleIdx="4" presStyleCnt="5"/>
      <dgm:spPr/>
      <dgm:t>
        <a:bodyPr/>
        <a:lstStyle/>
        <a:p>
          <a:endParaRPr lang="en-US"/>
        </a:p>
      </dgm:t>
    </dgm:pt>
    <dgm:pt modelId="{EE293B41-9F9B-43B2-B4D6-FB2CCBE755D3}" type="pres">
      <dgm:prSet presAssocID="{2C52A4B5-011F-4A15-BA6C-87EB9DC39424}" presName="dummy5a" presStyleCnt="0"/>
      <dgm:spPr/>
    </dgm:pt>
    <dgm:pt modelId="{A63E6DE3-3733-4D12-9B2A-AD5AFFB471DB}" type="pres">
      <dgm:prSet presAssocID="{2C52A4B5-011F-4A15-BA6C-87EB9DC39424}" presName="dummy5b" presStyleCnt="0"/>
      <dgm:spPr/>
    </dgm:pt>
    <dgm:pt modelId="{5398254D-C84C-4448-878C-C0CEADAA6B50}" type="pres">
      <dgm:prSet presAssocID="{2C52A4B5-011F-4A15-BA6C-87EB9DC39424}" presName="wedge5Tx" presStyleLbl="node1" presStyleIdx="4" presStyleCnt="5">
        <dgm:presLayoutVars>
          <dgm:chMax val="0"/>
          <dgm:chPref val="0"/>
          <dgm:bulletEnabled val="1"/>
        </dgm:presLayoutVars>
      </dgm:prSet>
      <dgm:spPr/>
      <dgm:t>
        <a:bodyPr/>
        <a:lstStyle/>
        <a:p>
          <a:endParaRPr lang="en-US"/>
        </a:p>
      </dgm:t>
    </dgm:pt>
    <dgm:pt modelId="{1437E19C-496F-4C86-893D-422944CD373F}" type="pres">
      <dgm:prSet presAssocID="{3DD7685D-745E-4E69-B7CB-741AD2065269}" presName="arrowWedge1" presStyleLbl="fgSibTrans2D1" presStyleIdx="0" presStyleCnt="5"/>
      <dgm:spPr/>
    </dgm:pt>
    <dgm:pt modelId="{6A68314D-548A-446E-A1D0-84BE6DEEBACA}" type="pres">
      <dgm:prSet presAssocID="{9E64DAED-2FE0-4C8D-9D6C-A30ECD2BC51D}" presName="arrowWedge2" presStyleLbl="fgSibTrans2D1" presStyleIdx="1" presStyleCnt="5"/>
      <dgm:spPr/>
    </dgm:pt>
    <dgm:pt modelId="{1EF0C698-A657-4C91-8034-54AB1CD1E536}" type="pres">
      <dgm:prSet presAssocID="{E8734AB5-8AB6-42DD-BFEC-4D41FED198E9}" presName="arrowWedge3" presStyleLbl="fgSibTrans2D1" presStyleIdx="2" presStyleCnt="5"/>
      <dgm:spPr/>
    </dgm:pt>
    <dgm:pt modelId="{5E31FCBD-D06F-4CFC-8FDA-64E43A8137EB}" type="pres">
      <dgm:prSet presAssocID="{140D0FC8-49A9-4651-B00A-4202964D4EAD}" presName="arrowWedge4" presStyleLbl="fgSibTrans2D1" presStyleIdx="3" presStyleCnt="5"/>
      <dgm:spPr/>
    </dgm:pt>
    <dgm:pt modelId="{E102B2C3-70A9-4347-A398-B17362AFF28B}" type="pres">
      <dgm:prSet presAssocID="{6B6CAC48-65C8-4EE3-A6BF-0F9C2359160A}" presName="arrowWedge5" presStyleLbl="fgSibTrans2D1" presStyleIdx="4" presStyleCnt="5"/>
      <dgm:spPr/>
    </dgm:pt>
  </dgm:ptLst>
  <dgm:cxnLst>
    <dgm:cxn modelId="{FBD892BD-66C8-444D-9AD9-E59779F9E15C}" srcId="{2C52A4B5-011F-4A15-BA6C-87EB9DC39424}" destId="{95EFD4FF-B1F0-41F5-A120-F1DF7B72035F}" srcOrd="4" destOrd="0" parTransId="{BD94AC37-2939-4D3E-89AC-B6E6441F6781}" sibTransId="{6B6CAC48-65C8-4EE3-A6BF-0F9C2359160A}"/>
    <dgm:cxn modelId="{EB69ECE4-AE68-4449-841A-4719BAFF9888}" type="presOf" srcId="{ADD90E56-16E8-466E-AFBF-FEB9C6C1DC47}" destId="{1ACCC379-B49C-4588-9881-985E7D89DA23}" srcOrd="1" destOrd="0" presId="urn:microsoft.com/office/officeart/2005/8/layout/cycle8"/>
    <dgm:cxn modelId="{705FBDE2-1C7B-4C00-BADD-12A361F6BAB7}" type="presOf" srcId="{32A4568A-9713-4968-B4AD-A52A7A12FAA1}" destId="{E112400E-E8C3-4598-900C-C32B66929510}" srcOrd="0" destOrd="0" presId="urn:microsoft.com/office/officeart/2005/8/layout/cycle8"/>
    <dgm:cxn modelId="{02DEF315-5BAD-4E23-A4FF-10832A85EC83}" srcId="{2C52A4B5-011F-4A15-BA6C-87EB9DC39424}" destId="{32A4568A-9713-4968-B4AD-A52A7A12FAA1}" srcOrd="1" destOrd="0" parTransId="{130BCD9B-DFE9-492A-860C-D5550CB8CDAE}" sibTransId="{9E64DAED-2FE0-4C8D-9D6C-A30ECD2BC51D}"/>
    <dgm:cxn modelId="{78FDB06A-BCA6-4DD3-9F72-CFDD06FDAE2E}" type="presOf" srcId="{1E75E8AA-FEFD-41B5-AD77-6DEEEE49DB1A}" destId="{8DA1DDF3-ADDC-4DD6-A2B4-AF758A7B9E8C}" srcOrd="1" destOrd="0" presId="urn:microsoft.com/office/officeart/2005/8/layout/cycle8"/>
    <dgm:cxn modelId="{679507B3-CF0B-42FE-92EB-EFD3B783B88A}" type="presOf" srcId="{CF8C54EE-62AE-4A84-9E22-F8970EBD72B1}" destId="{230F00AA-B729-406C-BB06-32393D527E76}" srcOrd="1" destOrd="0" presId="urn:microsoft.com/office/officeart/2005/8/layout/cycle8"/>
    <dgm:cxn modelId="{C280B6B4-A2BB-42B7-8DC4-5C103CA2A177}" type="presOf" srcId="{95EFD4FF-B1F0-41F5-A120-F1DF7B72035F}" destId="{C7A8AAF5-04DC-481C-9EBF-553E318259AF}" srcOrd="0" destOrd="0" presId="urn:microsoft.com/office/officeart/2005/8/layout/cycle8"/>
    <dgm:cxn modelId="{9A61E82B-8414-423E-95A8-A430CC888D54}" type="presOf" srcId="{1E75E8AA-FEFD-41B5-AD77-6DEEEE49DB1A}" destId="{24B8333D-AFE5-4C40-A194-2ABE1BED048B}" srcOrd="0" destOrd="0" presId="urn:microsoft.com/office/officeart/2005/8/layout/cycle8"/>
    <dgm:cxn modelId="{9EF97AC2-6F76-407C-B9A1-42167233CE93}" srcId="{2C52A4B5-011F-4A15-BA6C-87EB9DC39424}" destId="{1E75E8AA-FEFD-41B5-AD77-6DEEEE49DB1A}" srcOrd="2" destOrd="0" parTransId="{649389FB-B2CB-4314-826E-D2E3E989F33A}" sibTransId="{E8734AB5-8AB6-42DD-BFEC-4D41FED198E9}"/>
    <dgm:cxn modelId="{F30F7C8C-1089-4C27-8CAB-8B4C005637F1}" type="presOf" srcId="{ADD90E56-16E8-466E-AFBF-FEB9C6C1DC47}" destId="{13E255C0-7783-4154-9D9B-FD39B0FD9DD9}" srcOrd="0" destOrd="0" presId="urn:microsoft.com/office/officeart/2005/8/layout/cycle8"/>
    <dgm:cxn modelId="{8EB303C8-20E1-4F88-8FF5-6B0D33662B71}" srcId="{2C52A4B5-011F-4A15-BA6C-87EB9DC39424}" destId="{ADD90E56-16E8-466E-AFBF-FEB9C6C1DC47}" srcOrd="0" destOrd="0" parTransId="{BA5DCFD6-7F1C-4749-9623-F1FF3216EAAB}" sibTransId="{3DD7685D-745E-4E69-B7CB-741AD2065269}"/>
    <dgm:cxn modelId="{03F7094C-7ED0-4AF9-B5FC-53C4D88B880A}" type="presOf" srcId="{CF8C54EE-62AE-4A84-9E22-F8970EBD72B1}" destId="{7B01B83E-5964-4AAA-BC88-9EAEB3A6281B}" srcOrd="0" destOrd="0" presId="urn:microsoft.com/office/officeart/2005/8/layout/cycle8"/>
    <dgm:cxn modelId="{A2AFA0DA-82FC-4321-A150-1A49C9DDB398}" type="presOf" srcId="{32A4568A-9713-4968-B4AD-A52A7A12FAA1}" destId="{99233F94-4F0A-485A-B25C-DF9F4307B6AB}" srcOrd="1" destOrd="0" presId="urn:microsoft.com/office/officeart/2005/8/layout/cycle8"/>
    <dgm:cxn modelId="{2AA63197-A048-4560-B39B-9773B6FBFDF3}" srcId="{2C52A4B5-011F-4A15-BA6C-87EB9DC39424}" destId="{CF8C54EE-62AE-4A84-9E22-F8970EBD72B1}" srcOrd="3" destOrd="0" parTransId="{1E79ADBD-BC56-4ECC-9A86-CB672D2F70C4}" sibTransId="{140D0FC8-49A9-4651-B00A-4202964D4EAD}"/>
    <dgm:cxn modelId="{C786DE50-2353-4F77-8A2A-269D5CF158CF}" type="presOf" srcId="{2C52A4B5-011F-4A15-BA6C-87EB9DC39424}" destId="{B36B890A-2CFF-42FD-A103-BA1EFCBA2A49}" srcOrd="0" destOrd="0" presId="urn:microsoft.com/office/officeart/2005/8/layout/cycle8"/>
    <dgm:cxn modelId="{6A0DC6F5-EE3D-4CA6-A19F-CE32E933D9D8}" type="presOf" srcId="{95EFD4FF-B1F0-41F5-A120-F1DF7B72035F}" destId="{5398254D-C84C-4448-878C-C0CEADAA6B50}" srcOrd="1" destOrd="0" presId="urn:microsoft.com/office/officeart/2005/8/layout/cycle8"/>
    <dgm:cxn modelId="{44826E29-5137-443E-9EFC-0EFF9728ECC8}" type="presParOf" srcId="{B36B890A-2CFF-42FD-A103-BA1EFCBA2A49}" destId="{13E255C0-7783-4154-9D9B-FD39B0FD9DD9}" srcOrd="0" destOrd="0" presId="urn:microsoft.com/office/officeart/2005/8/layout/cycle8"/>
    <dgm:cxn modelId="{8A952E17-BD0D-45C9-908C-EC8F5AEE1744}" type="presParOf" srcId="{B36B890A-2CFF-42FD-A103-BA1EFCBA2A49}" destId="{EDD1BD69-74D3-49F2-B33A-11CB8F816414}" srcOrd="1" destOrd="0" presId="urn:microsoft.com/office/officeart/2005/8/layout/cycle8"/>
    <dgm:cxn modelId="{054E84EB-9E5B-4751-93DE-E12537D43884}" type="presParOf" srcId="{B36B890A-2CFF-42FD-A103-BA1EFCBA2A49}" destId="{44AFCB18-D36F-4318-9D0A-7BF5705775A1}" srcOrd="2" destOrd="0" presId="urn:microsoft.com/office/officeart/2005/8/layout/cycle8"/>
    <dgm:cxn modelId="{38F84169-27FA-4242-BAFD-700E55103C0E}" type="presParOf" srcId="{B36B890A-2CFF-42FD-A103-BA1EFCBA2A49}" destId="{1ACCC379-B49C-4588-9881-985E7D89DA23}" srcOrd="3" destOrd="0" presId="urn:microsoft.com/office/officeart/2005/8/layout/cycle8"/>
    <dgm:cxn modelId="{EB1D20A9-84C0-46ED-84CA-E00E21A4D4B5}" type="presParOf" srcId="{B36B890A-2CFF-42FD-A103-BA1EFCBA2A49}" destId="{E112400E-E8C3-4598-900C-C32B66929510}" srcOrd="4" destOrd="0" presId="urn:microsoft.com/office/officeart/2005/8/layout/cycle8"/>
    <dgm:cxn modelId="{0E552E27-DA35-4C10-AF46-FB7AFD48F847}" type="presParOf" srcId="{B36B890A-2CFF-42FD-A103-BA1EFCBA2A49}" destId="{28F08472-154B-4455-9579-BCE9E2A32D48}" srcOrd="5" destOrd="0" presId="urn:microsoft.com/office/officeart/2005/8/layout/cycle8"/>
    <dgm:cxn modelId="{6F58112D-DB66-425E-A8B7-3DA5D28E7717}" type="presParOf" srcId="{B36B890A-2CFF-42FD-A103-BA1EFCBA2A49}" destId="{B7F2C40F-3B27-433B-8375-205FFF05494A}" srcOrd="6" destOrd="0" presId="urn:microsoft.com/office/officeart/2005/8/layout/cycle8"/>
    <dgm:cxn modelId="{1CB03796-FA41-4844-901D-57D23D6054E4}" type="presParOf" srcId="{B36B890A-2CFF-42FD-A103-BA1EFCBA2A49}" destId="{99233F94-4F0A-485A-B25C-DF9F4307B6AB}" srcOrd="7" destOrd="0" presId="urn:microsoft.com/office/officeart/2005/8/layout/cycle8"/>
    <dgm:cxn modelId="{5B2532CB-A024-429D-86F8-5D7373887E38}" type="presParOf" srcId="{B36B890A-2CFF-42FD-A103-BA1EFCBA2A49}" destId="{24B8333D-AFE5-4C40-A194-2ABE1BED048B}" srcOrd="8" destOrd="0" presId="urn:microsoft.com/office/officeart/2005/8/layout/cycle8"/>
    <dgm:cxn modelId="{4A4CB70D-8707-4D9A-B89B-636C57C821DD}" type="presParOf" srcId="{B36B890A-2CFF-42FD-A103-BA1EFCBA2A49}" destId="{A83F32EE-93AA-4DE3-B86E-7966F6F891D5}" srcOrd="9" destOrd="0" presId="urn:microsoft.com/office/officeart/2005/8/layout/cycle8"/>
    <dgm:cxn modelId="{AD586D90-F3C8-4A16-8F0E-69ED04E458B9}" type="presParOf" srcId="{B36B890A-2CFF-42FD-A103-BA1EFCBA2A49}" destId="{F96E1D43-BA42-492C-9F66-96FE9951E79D}" srcOrd="10" destOrd="0" presId="urn:microsoft.com/office/officeart/2005/8/layout/cycle8"/>
    <dgm:cxn modelId="{50389367-FEF4-4AAF-8E8D-198AFCB42F02}" type="presParOf" srcId="{B36B890A-2CFF-42FD-A103-BA1EFCBA2A49}" destId="{8DA1DDF3-ADDC-4DD6-A2B4-AF758A7B9E8C}" srcOrd="11" destOrd="0" presId="urn:microsoft.com/office/officeart/2005/8/layout/cycle8"/>
    <dgm:cxn modelId="{2D8C8E65-0D9D-48E3-B4F3-53B08D67C7E3}" type="presParOf" srcId="{B36B890A-2CFF-42FD-A103-BA1EFCBA2A49}" destId="{7B01B83E-5964-4AAA-BC88-9EAEB3A6281B}" srcOrd="12" destOrd="0" presId="urn:microsoft.com/office/officeart/2005/8/layout/cycle8"/>
    <dgm:cxn modelId="{36FD638B-3A90-491D-834C-7FC442B7BE0E}" type="presParOf" srcId="{B36B890A-2CFF-42FD-A103-BA1EFCBA2A49}" destId="{E1D19689-CC6D-40EE-A50A-8C1EA545DC6C}" srcOrd="13" destOrd="0" presId="urn:microsoft.com/office/officeart/2005/8/layout/cycle8"/>
    <dgm:cxn modelId="{D6A45128-305B-4DCF-9706-09A2EAFE1B3D}" type="presParOf" srcId="{B36B890A-2CFF-42FD-A103-BA1EFCBA2A49}" destId="{E79909CF-5671-4650-96FC-7B1E2574A5D3}" srcOrd="14" destOrd="0" presId="urn:microsoft.com/office/officeart/2005/8/layout/cycle8"/>
    <dgm:cxn modelId="{C4759009-BDD0-4148-92D7-491BCE17735C}" type="presParOf" srcId="{B36B890A-2CFF-42FD-A103-BA1EFCBA2A49}" destId="{230F00AA-B729-406C-BB06-32393D527E76}" srcOrd="15" destOrd="0" presId="urn:microsoft.com/office/officeart/2005/8/layout/cycle8"/>
    <dgm:cxn modelId="{2CD800DF-6732-47C1-94D9-5B9F87978F7D}" type="presParOf" srcId="{B36B890A-2CFF-42FD-A103-BA1EFCBA2A49}" destId="{C7A8AAF5-04DC-481C-9EBF-553E318259AF}" srcOrd="16" destOrd="0" presId="urn:microsoft.com/office/officeart/2005/8/layout/cycle8"/>
    <dgm:cxn modelId="{17E136CA-535F-444D-AE83-BDC7451BA942}" type="presParOf" srcId="{B36B890A-2CFF-42FD-A103-BA1EFCBA2A49}" destId="{EE293B41-9F9B-43B2-B4D6-FB2CCBE755D3}" srcOrd="17" destOrd="0" presId="urn:microsoft.com/office/officeart/2005/8/layout/cycle8"/>
    <dgm:cxn modelId="{C4103AAD-9AA8-41C8-AD6C-CA552E9AA82C}" type="presParOf" srcId="{B36B890A-2CFF-42FD-A103-BA1EFCBA2A49}" destId="{A63E6DE3-3733-4D12-9B2A-AD5AFFB471DB}" srcOrd="18" destOrd="0" presId="urn:microsoft.com/office/officeart/2005/8/layout/cycle8"/>
    <dgm:cxn modelId="{33F982E9-35A3-4909-98DB-9E725B62AB77}" type="presParOf" srcId="{B36B890A-2CFF-42FD-A103-BA1EFCBA2A49}" destId="{5398254D-C84C-4448-878C-C0CEADAA6B50}" srcOrd="19" destOrd="0" presId="urn:microsoft.com/office/officeart/2005/8/layout/cycle8"/>
    <dgm:cxn modelId="{517BB26C-0D0A-4A8B-9D9E-93BA5BAE3238}" type="presParOf" srcId="{B36B890A-2CFF-42FD-A103-BA1EFCBA2A49}" destId="{1437E19C-496F-4C86-893D-422944CD373F}" srcOrd="20" destOrd="0" presId="urn:microsoft.com/office/officeart/2005/8/layout/cycle8"/>
    <dgm:cxn modelId="{6E428918-4EC7-4754-B38E-476DD8969BA7}" type="presParOf" srcId="{B36B890A-2CFF-42FD-A103-BA1EFCBA2A49}" destId="{6A68314D-548A-446E-A1D0-84BE6DEEBACA}" srcOrd="21" destOrd="0" presId="urn:microsoft.com/office/officeart/2005/8/layout/cycle8"/>
    <dgm:cxn modelId="{4EDDEFDE-3358-4B85-A036-C8257EA0AB7A}" type="presParOf" srcId="{B36B890A-2CFF-42FD-A103-BA1EFCBA2A49}" destId="{1EF0C698-A657-4C91-8034-54AB1CD1E536}" srcOrd="22" destOrd="0" presId="urn:microsoft.com/office/officeart/2005/8/layout/cycle8"/>
    <dgm:cxn modelId="{9ABF82B4-64DA-4A85-AD08-B90687A3394E}" type="presParOf" srcId="{B36B890A-2CFF-42FD-A103-BA1EFCBA2A49}" destId="{5E31FCBD-D06F-4CFC-8FDA-64E43A8137EB}" srcOrd="23" destOrd="0" presId="urn:microsoft.com/office/officeart/2005/8/layout/cycle8"/>
    <dgm:cxn modelId="{93643759-DDCE-49D8-9C2F-CE2B75EF845F}" type="presParOf" srcId="{B36B890A-2CFF-42FD-A103-BA1EFCBA2A49}" destId="{E102B2C3-70A9-4347-A398-B17362AFF28B}"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9793D-F37B-431F-81FA-ADBD92E8341E}">
      <dsp:nvSpPr>
        <dsp:cNvPr id="0" name=""/>
        <dsp:cNvSpPr/>
      </dsp:nvSpPr>
      <dsp:spPr>
        <a:xfrm>
          <a:off x="3903070" y="2171606"/>
          <a:ext cx="2073584" cy="2073584"/>
        </a:xfrm>
        <a:prstGeom prst="ellipse">
          <a:avLst/>
        </a:prstGeom>
        <a:solidFill>
          <a:schemeClr val="accent6">
            <a:lumMod val="20000"/>
            <a:lumOff val="8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Ransomware Proliferation</a:t>
          </a:r>
        </a:p>
      </dsp:txBody>
      <dsp:txXfrm>
        <a:off x="4206739" y="2475275"/>
        <a:ext cx="1466246" cy="1466246"/>
      </dsp:txXfrm>
    </dsp:sp>
    <dsp:sp modelId="{27920AB3-C65A-40A5-9367-508A679A8324}">
      <dsp:nvSpPr>
        <dsp:cNvPr id="0" name=""/>
        <dsp:cNvSpPr/>
      </dsp:nvSpPr>
      <dsp:spPr>
        <a:xfrm rot="11700000">
          <a:off x="2334972" y="2421653"/>
          <a:ext cx="1542970" cy="590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1A2C9D-0318-492E-B4CD-6BA0F8966280}">
      <dsp:nvSpPr>
        <dsp:cNvPr id="0" name=""/>
        <dsp:cNvSpPr/>
      </dsp:nvSpPr>
      <dsp:spPr>
        <a:xfrm>
          <a:off x="1376307" y="1729502"/>
          <a:ext cx="1969905" cy="157592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Bitcoin Adoption</a:t>
          </a:r>
        </a:p>
      </dsp:txBody>
      <dsp:txXfrm>
        <a:off x="1422464" y="1775659"/>
        <a:ext cx="1877591" cy="1483610"/>
      </dsp:txXfrm>
    </dsp:sp>
    <dsp:sp modelId="{A9DCBF10-0319-4EBE-B9A3-22447ACE39FF}">
      <dsp:nvSpPr>
        <dsp:cNvPr id="0" name=""/>
        <dsp:cNvSpPr/>
      </dsp:nvSpPr>
      <dsp:spPr>
        <a:xfrm rot="14700000">
          <a:off x="3395823" y="1169484"/>
          <a:ext cx="1542970" cy="590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0CCCC7-8AAD-44C4-BD3C-3121DED89A3F}">
      <dsp:nvSpPr>
        <dsp:cNvPr id="0" name=""/>
        <dsp:cNvSpPr/>
      </dsp:nvSpPr>
      <dsp:spPr>
        <a:xfrm>
          <a:off x="2826702" y="988"/>
          <a:ext cx="1969905" cy="157592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Ransomware-as-a-Service Model</a:t>
          </a:r>
        </a:p>
      </dsp:txBody>
      <dsp:txXfrm>
        <a:off x="2872859" y="47145"/>
        <a:ext cx="1877591" cy="1483610"/>
      </dsp:txXfrm>
    </dsp:sp>
    <dsp:sp modelId="{09706497-DC68-4994-BE3A-F58C7EE4B157}">
      <dsp:nvSpPr>
        <dsp:cNvPr id="0" name=""/>
        <dsp:cNvSpPr/>
      </dsp:nvSpPr>
      <dsp:spPr>
        <a:xfrm rot="17700000">
          <a:off x="4970540" y="1192668"/>
          <a:ext cx="1542970" cy="590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8FFB64-10DF-46CE-8FF9-1288303E9119}">
      <dsp:nvSpPr>
        <dsp:cNvPr id="0" name=""/>
        <dsp:cNvSpPr/>
      </dsp:nvSpPr>
      <dsp:spPr>
        <a:xfrm>
          <a:off x="5083116" y="988"/>
          <a:ext cx="1969905" cy="157592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Rapid Shift to Remote Work (</a:t>
          </a:r>
          <a:r>
            <a:rPr lang="en-US" sz="2400" kern="1200" dirty="0" err="1"/>
            <a:t>Covid</a:t>
          </a:r>
          <a:r>
            <a:rPr lang="en-US" sz="2400" kern="1200" dirty="0"/>
            <a:t>)</a:t>
          </a:r>
        </a:p>
      </dsp:txBody>
      <dsp:txXfrm>
        <a:off x="5129273" y="47145"/>
        <a:ext cx="1877591" cy="1483610"/>
      </dsp:txXfrm>
    </dsp:sp>
    <dsp:sp modelId="{A81419C0-CC77-48A3-970E-5D7BD68C9549}">
      <dsp:nvSpPr>
        <dsp:cNvPr id="0" name=""/>
        <dsp:cNvSpPr/>
      </dsp:nvSpPr>
      <dsp:spPr>
        <a:xfrm rot="20700000">
          <a:off x="6001781" y="2421653"/>
          <a:ext cx="1542970" cy="590971"/>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4788CF-43BA-4203-854C-0410AD6018AB}">
      <dsp:nvSpPr>
        <dsp:cNvPr id="0" name=""/>
        <dsp:cNvSpPr/>
      </dsp:nvSpPr>
      <dsp:spPr>
        <a:xfrm>
          <a:off x="6533512" y="1729502"/>
          <a:ext cx="1969905" cy="1575924"/>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a:t>Social Engineering Sophistication</a:t>
          </a:r>
        </a:p>
      </dsp:txBody>
      <dsp:txXfrm>
        <a:off x="6579669" y="1775659"/>
        <a:ext cx="1877591" cy="14836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255C0-7783-4154-9D9B-FD39B0FD9DD9}">
      <dsp:nvSpPr>
        <dsp:cNvPr id="0" name=""/>
        <dsp:cNvSpPr/>
      </dsp:nvSpPr>
      <dsp:spPr>
        <a:xfrm>
          <a:off x="781983" y="352025"/>
          <a:ext cx="4777081" cy="4777081"/>
        </a:xfrm>
        <a:prstGeom prst="pie">
          <a:avLst>
            <a:gd name="adj1" fmla="val 16200000"/>
            <a:gd name="adj2" fmla="val 2052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1 Volume Velocity Variety</a:t>
          </a:r>
        </a:p>
      </dsp:txBody>
      <dsp:txXfrm>
        <a:off x="3274028" y="1155030"/>
        <a:ext cx="1535490" cy="1023660"/>
      </dsp:txXfrm>
    </dsp:sp>
    <dsp:sp modelId="{E112400E-E8C3-4598-900C-C32B66929510}">
      <dsp:nvSpPr>
        <dsp:cNvPr id="0" name=""/>
        <dsp:cNvSpPr/>
      </dsp:nvSpPr>
      <dsp:spPr>
        <a:xfrm>
          <a:off x="822930" y="479414"/>
          <a:ext cx="4777081" cy="4777081"/>
        </a:xfrm>
        <a:prstGeom prst="pie">
          <a:avLst>
            <a:gd name="adj1" fmla="val 20520000"/>
            <a:gd name="adj2" fmla="val 324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2 Resource Costs</a:t>
          </a:r>
        </a:p>
      </dsp:txBody>
      <dsp:txXfrm>
        <a:off x="3899598" y="2662085"/>
        <a:ext cx="1421750" cy="1137400"/>
      </dsp:txXfrm>
    </dsp:sp>
    <dsp:sp modelId="{24B8333D-AFE5-4C40-A194-2ABE1BED048B}">
      <dsp:nvSpPr>
        <dsp:cNvPr id="0" name=""/>
        <dsp:cNvSpPr/>
      </dsp:nvSpPr>
      <dsp:spPr>
        <a:xfrm>
          <a:off x="714877" y="557894"/>
          <a:ext cx="4777081" cy="4777081"/>
        </a:xfrm>
        <a:prstGeom prst="pie">
          <a:avLst>
            <a:gd name="adj1" fmla="val 3240000"/>
            <a:gd name="adj2" fmla="val 756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3 Analyzing All the Data</a:t>
          </a:r>
        </a:p>
      </dsp:txBody>
      <dsp:txXfrm>
        <a:off x="2420977" y="3913226"/>
        <a:ext cx="1364880" cy="1251140"/>
      </dsp:txXfrm>
    </dsp:sp>
    <dsp:sp modelId="{7B01B83E-5964-4AAA-BC88-9EAEB3A6281B}">
      <dsp:nvSpPr>
        <dsp:cNvPr id="0" name=""/>
        <dsp:cNvSpPr/>
      </dsp:nvSpPr>
      <dsp:spPr>
        <a:xfrm>
          <a:off x="606824" y="479414"/>
          <a:ext cx="4777081" cy="4777081"/>
        </a:xfrm>
        <a:prstGeom prst="pie">
          <a:avLst>
            <a:gd name="adj1" fmla="val 7560000"/>
            <a:gd name="adj2" fmla="val 1188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4 Detection of Unknown</a:t>
          </a:r>
        </a:p>
      </dsp:txBody>
      <dsp:txXfrm>
        <a:off x="885487" y="2662085"/>
        <a:ext cx="1421750" cy="1137400"/>
      </dsp:txXfrm>
    </dsp:sp>
    <dsp:sp modelId="{C7A8AAF5-04DC-481C-9EBF-553E318259AF}">
      <dsp:nvSpPr>
        <dsp:cNvPr id="0" name=""/>
        <dsp:cNvSpPr/>
      </dsp:nvSpPr>
      <dsp:spPr>
        <a:xfrm>
          <a:off x="647770" y="352025"/>
          <a:ext cx="4777081" cy="4777081"/>
        </a:xfrm>
        <a:prstGeom prst="pie">
          <a:avLst>
            <a:gd name="adj1" fmla="val 11880000"/>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5 Machine Learning</a:t>
          </a:r>
        </a:p>
      </dsp:txBody>
      <dsp:txXfrm>
        <a:off x="1397317" y="1155030"/>
        <a:ext cx="1535490" cy="1023660"/>
      </dsp:txXfrm>
    </dsp:sp>
    <dsp:sp modelId="{1437E19C-496F-4C86-893D-422944CD373F}">
      <dsp:nvSpPr>
        <dsp:cNvPr id="0" name=""/>
        <dsp:cNvSpPr/>
      </dsp:nvSpPr>
      <dsp:spPr>
        <a:xfrm>
          <a:off x="486034" y="56301"/>
          <a:ext cx="5368529" cy="5368529"/>
        </a:xfrm>
        <a:prstGeom prst="circularArrow">
          <a:avLst>
            <a:gd name="adj1" fmla="val 5085"/>
            <a:gd name="adj2" fmla="val 327528"/>
            <a:gd name="adj3" fmla="val 20192361"/>
            <a:gd name="adj4" fmla="val 16200324"/>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68314D-548A-446E-A1D0-84BE6DEEBACA}">
      <dsp:nvSpPr>
        <dsp:cNvPr id="0" name=""/>
        <dsp:cNvSpPr/>
      </dsp:nvSpPr>
      <dsp:spPr>
        <a:xfrm>
          <a:off x="527536" y="183648"/>
          <a:ext cx="5368529" cy="5368529"/>
        </a:xfrm>
        <a:prstGeom prst="circularArrow">
          <a:avLst>
            <a:gd name="adj1" fmla="val 5085"/>
            <a:gd name="adj2" fmla="val 327528"/>
            <a:gd name="adj3" fmla="val 2912753"/>
            <a:gd name="adj4" fmla="val 20519953"/>
            <a:gd name="adj5" fmla="val 5932"/>
          </a:avLst>
        </a:prstGeom>
        <a:solidFill>
          <a:schemeClr val="accent5">
            <a:hueOff val="-1838336"/>
            <a:satOff val="-2557"/>
            <a:lumOff val="-9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F0C698-A657-4C91-8034-54AB1CD1E536}">
      <dsp:nvSpPr>
        <dsp:cNvPr id="0" name=""/>
        <dsp:cNvSpPr/>
      </dsp:nvSpPr>
      <dsp:spPr>
        <a:xfrm>
          <a:off x="419153" y="262368"/>
          <a:ext cx="5368529" cy="5368529"/>
        </a:xfrm>
        <a:prstGeom prst="circularArrow">
          <a:avLst>
            <a:gd name="adj1" fmla="val 5085"/>
            <a:gd name="adj2" fmla="val 327528"/>
            <a:gd name="adj3" fmla="val 7232777"/>
            <a:gd name="adj4" fmla="val 3239695"/>
            <a:gd name="adj5" fmla="val 5932"/>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31FCBD-D06F-4CFC-8FDA-64E43A8137EB}">
      <dsp:nvSpPr>
        <dsp:cNvPr id="0" name=""/>
        <dsp:cNvSpPr/>
      </dsp:nvSpPr>
      <dsp:spPr>
        <a:xfrm>
          <a:off x="310769" y="183648"/>
          <a:ext cx="5368529" cy="5368529"/>
        </a:xfrm>
        <a:prstGeom prst="circularArrow">
          <a:avLst>
            <a:gd name="adj1" fmla="val 5085"/>
            <a:gd name="adj2" fmla="val 327528"/>
            <a:gd name="adj3" fmla="val 11552519"/>
            <a:gd name="adj4" fmla="val 7559718"/>
            <a:gd name="adj5" fmla="val 5932"/>
          </a:avLst>
        </a:prstGeom>
        <a:solidFill>
          <a:schemeClr val="accent5">
            <a:hueOff val="-5515009"/>
            <a:satOff val="-7671"/>
            <a:lumOff val="-29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02B2C3-70A9-4347-A398-B17362AFF28B}">
      <dsp:nvSpPr>
        <dsp:cNvPr id="0" name=""/>
        <dsp:cNvSpPr/>
      </dsp:nvSpPr>
      <dsp:spPr>
        <a:xfrm>
          <a:off x="352271" y="56301"/>
          <a:ext cx="5368529" cy="5368529"/>
        </a:xfrm>
        <a:prstGeom prst="circularArrow">
          <a:avLst>
            <a:gd name="adj1" fmla="val 5085"/>
            <a:gd name="adj2" fmla="val 327528"/>
            <a:gd name="adj3" fmla="val 15872148"/>
            <a:gd name="adj4" fmla="val 11880111"/>
            <a:gd name="adj5" fmla="val 5932"/>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96B85-C42C-445D-97B5-298E71344A95}"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CE069-EC01-4D3F-B5B8-960ADCDFF1A3}" type="slidenum">
              <a:rPr lang="en-US" smtClean="0"/>
              <a:t>‹#›</a:t>
            </a:fld>
            <a:endParaRPr lang="en-US"/>
          </a:p>
        </p:txBody>
      </p:sp>
    </p:spTree>
    <p:extLst>
      <p:ext uri="{BB962C8B-B14F-4D97-AF65-F5344CB8AC3E}">
        <p14:creationId xmlns:p14="http://schemas.microsoft.com/office/powerpoint/2010/main" val="1552883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HIV/AIDS" TargetMode="External"/><Relationship Id="rId3" Type="http://schemas.openxmlformats.org/officeDocument/2006/relationships/hyperlink" Target="https://en.wikipedia.org/wiki/AIDS_(Trojan_horse)" TargetMode="External"/><Relationship Id="rId7" Type="http://schemas.openxmlformats.org/officeDocument/2006/relationships/hyperlink" Target="https://en.wikipedia.org/wiki/Insanity_defens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United_States_dollar" TargetMode="External"/><Relationship Id="rId5" Type="http://schemas.openxmlformats.org/officeDocument/2006/relationships/hyperlink" Target="https://en.wikipedia.org/wiki/Filename" TargetMode="External"/><Relationship Id="rId10" Type="http://schemas.openxmlformats.org/officeDocument/2006/relationships/hyperlink" Target="https://en.wikipedia.org/wiki/CryptoLocker" TargetMode="External"/><Relationship Id="rId4" Type="http://schemas.openxmlformats.org/officeDocument/2006/relationships/hyperlink" Target="https://en.wikipedia.org/wiki/Joseph_Popp" TargetMode="External"/><Relationship Id="rId9" Type="http://schemas.openxmlformats.org/officeDocument/2006/relationships/hyperlink" Target="https://en.wikipedia.org/wiki/Ransomware#cite_note-tr-extortion-28"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Bitcoin"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en.wikipedia.org/wiki/Script_kiddie" TargetMode="External"/><Relationship Id="rId4" Type="http://schemas.openxmlformats.org/officeDocument/2006/relationships/hyperlink" Target="https://blog.trendmicro.com/outsourcing-crime-how-ransomware-as-a-service-work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SOD estimates</a:t>
            </a:r>
            <a:r>
              <a:rPr lang="en-US" baseline="0" dirty="0"/>
              <a:t> its catch rate is 70%.  We can detect attackers hiding in plain sight.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Our Focus is to find threats in the data that are missed or not detected by service providers in today’s marketplace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2AFCD-F340-4BB7-B221-E602C1569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198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5382" lvl="1" indent="-457200"/>
            <a:r>
              <a:rPr lang="en-US" dirty="0" err="1"/>
              <a:t>Trickbot</a:t>
            </a:r>
            <a:r>
              <a:rPr lang="en-US" dirty="0"/>
              <a:t> </a:t>
            </a:r>
            <a:r>
              <a:rPr lang="en-US" dirty="0" err="1"/>
              <a:t>masquarades</a:t>
            </a:r>
            <a:r>
              <a:rPr lang="en-US" dirty="0"/>
              <a:t> as</a:t>
            </a:r>
          </a:p>
          <a:p>
            <a:pPr marL="1145382" lvl="1" indent="-457200">
              <a:buFont typeface="Arial" panose="020B0604020202020204" pitchFamily="34" charset="0"/>
              <a:buChar char="•"/>
            </a:pPr>
            <a:r>
              <a:rPr lang="en-US" dirty="0"/>
              <a:t>Invoices, holiday greeting cards, official government notices, Covid-19 pandemic information, infected documents (</a:t>
            </a:r>
            <a:r>
              <a:rPr lang="en-US" dirty="0" err="1"/>
              <a:t>malspam</a:t>
            </a:r>
            <a:r>
              <a:rPr lang="en-US" dirty="0"/>
              <a:t> – macro laden office documents)</a:t>
            </a:r>
          </a:p>
          <a:p>
            <a:pPr marL="1145382" lvl="1" indent="-457200"/>
            <a:r>
              <a:rPr lang="en-US" dirty="0"/>
              <a:t>Note:  Are Coupled with other forms of malware that establish the beachhead</a:t>
            </a:r>
          </a:p>
          <a:p>
            <a:pPr marL="1145382" lvl="1" indent="-457200"/>
            <a:endParaRPr lang="en-US" dirty="0"/>
          </a:p>
          <a:p>
            <a:pPr marL="1145382" lvl="1" indent="-457200"/>
            <a:r>
              <a:rPr lang="en-US" dirty="0" err="1"/>
              <a:t>Trickbot</a:t>
            </a:r>
            <a:endParaRPr lang="en-US" dirty="0"/>
          </a:p>
          <a:p>
            <a:pPr marL="1145382" lvl="1" indent="-457200">
              <a:buFont typeface="Arial" panose="020B0604020202020204" pitchFamily="34" charset="0"/>
              <a:buChar char="•"/>
            </a:pPr>
            <a:r>
              <a:rPr lang="en-US" dirty="0"/>
              <a:t>Finds a path in and establishes itself</a:t>
            </a:r>
          </a:p>
          <a:p>
            <a:pPr marL="1145382" lvl="1" indent="-457200">
              <a:buFont typeface="Arial" panose="020B0604020202020204" pitchFamily="34" charset="0"/>
              <a:buChar char="•"/>
            </a:pPr>
            <a:r>
              <a:rPr lang="en-US" dirty="0"/>
              <a:t>Then acts as a dropper for the Ransomware (typically Maze or </a:t>
            </a:r>
            <a:r>
              <a:rPr lang="en-US" dirty="0" err="1"/>
              <a:t>Ryuk</a:t>
            </a:r>
            <a:r>
              <a:rPr lang="en-US" dirty="0"/>
              <a:t>)</a:t>
            </a:r>
          </a:p>
          <a:p>
            <a:pPr marL="1145382" lvl="1" indent="-457200">
              <a:buFont typeface="Arial" panose="020B0604020202020204" pitchFamily="34" charset="0"/>
              <a:buChar char="•"/>
            </a:pPr>
            <a:r>
              <a:rPr lang="en-US" dirty="0" err="1"/>
              <a:t>Trickbot</a:t>
            </a:r>
            <a:r>
              <a:rPr lang="en-US" dirty="0"/>
              <a:t> is multi-faceted and can used to commit</a:t>
            </a:r>
          </a:p>
          <a:p>
            <a:pPr marL="1602582" lvl="2" indent="-457200">
              <a:buFont typeface="Arial" panose="020B0604020202020204" pitchFamily="34" charset="0"/>
              <a:buChar char="•"/>
            </a:pPr>
            <a:r>
              <a:rPr lang="en-US" dirty="0"/>
              <a:t>Bank Fraud</a:t>
            </a:r>
          </a:p>
          <a:p>
            <a:pPr marL="1602582" lvl="2" indent="-457200">
              <a:buFont typeface="Arial" panose="020B0604020202020204" pitchFamily="34" charset="0"/>
              <a:buChar char="•"/>
            </a:pPr>
            <a:r>
              <a:rPr lang="en-US" dirty="0"/>
              <a:t>Disseminate </a:t>
            </a:r>
            <a:r>
              <a:rPr lang="en-US" dirty="0" err="1"/>
              <a:t>Ryuk</a:t>
            </a:r>
            <a:r>
              <a:rPr lang="en-US" dirty="0"/>
              <a:t> Ransomware</a:t>
            </a:r>
          </a:p>
          <a:p>
            <a:pPr marL="1602582" lvl="2" indent="-457200">
              <a:buFont typeface="Arial" panose="020B0604020202020204" pitchFamily="34" charset="0"/>
              <a:buChar char="•"/>
            </a:pPr>
            <a:r>
              <a:rPr lang="en-US" dirty="0"/>
              <a:t>Perform Data Theft</a:t>
            </a:r>
          </a:p>
          <a:p>
            <a:pPr marL="1602582" lvl="2" indent="-457200">
              <a:buFont typeface="Arial" panose="020B0604020202020204" pitchFamily="34" charset="0"/>
              <a:buChar char="•"/>
            </a:pPr>
            <a:r>
              <a:rPr lang="en-US" dirty="0"/>
              <a:t>Perform Crypto-mining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65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Security is in essence</a:t>
            </a:r>
            <a:r>
              <a:rPr lang="en-US" sz="1200" baseline="0" dirty="0">
                <a:latin typeface="Arial" panose="020B0604020202020204" pitchFamily="34" charset="0"/>
                <a:cs typeface="Arial" panose="020B0604020202020204" pitchFamily="34" charset="0"/>
              </a:rPr>
              <a:t> a Data Problem</a:t>
            </a: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SOD’s core focus has been to find that threats that no one else can find in the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what model or method applied, there are always questions to ask</a:t>
            </a:r>
            <a:r>
              <a:rPr lang="en-US" baseline="0" dirty="0"/>
              <a:t>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Machines don’t question assumptions, only humans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Humans always will have other questions to validate an assumption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AD1EE-B2BB-4121-B965-EE15B5F5B8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14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800" dirty="0"/>
              <a:t>It’s not about security analytics, it’s</a:t>
            </a:r>
            <a:r>
              <a:rPr lang="en-US" sz="2800" baseline="0" dirty="0"/>
              <a:t> Big Data</a:t>
            </a:r>
          </a:p>
          <a:p>
            <a:pPr marL="0" indent="0">
              <a:buFont typeface="Arial" panose="020B0604020202020204" pitchFamily="34" charset="0"/>
              <a:buNone/>
            </a:pPr>
            <a:endParaRPr lang="en-US" sz="2800" dirty="0"/>
          </a:p>
          <a:p>
            <a:pPr marL="342900" indent="-342900">
              <a:buFont typeface="Arial" panose="020B0604020202020204" pitchFamily="34" charset="0"/>
              <a:buChar char="•"/>
            </a:pPr>
            <a:r>
              <a:rPr lang="en-US" sz="2800" dirty="0"/>
              <a:t>1</a:t>
            </a:r>
            <a:r>
              <a:rPr lang="en-US" sz="2800" baseline="30000" dirty="0"/>
              <a:t>st</a:t>
            </a:r>
            <a:r>
              <a:rPr lang="en-US" sz="2800" dirty="0"/>
              <a:t> – Volume, Velocity, Variety (3 V’s)</a:t>
            </a:r>
          </a:p>
          <a:p>
            <a:pPr marL="1031082" lvl="1" indent="-342900"/>
            <a:r>
              <a:rPr lang="en-US" sz="2400" dirty="0"/>
              <a:t>Storing the original data set is expensive</a:t>
            </a:r>
          </a:p>
          <a:p>
            <a:pPr marL="342900" indent="-342900">
              <a:buFont typeface="Arial" panose="020B0604020202020204" pitchFamily="34" charset="0"/>
              <a:buChar char="•"/>
            </a:pPr>
            <a:r>
              <a:rPr lang="en-US" sz="2800" dirty="0"/>
              <a:t>2</a:t>
            </a:r>
            <a:r>
              <a:rPr lang="en-US" sz="2800" baseline="30000" dirty="0"/>
              <a:t>nd</a:t>
            </a:r>
            <a:r>
              <a:rPr lang="en-US" sz="2800" dirty="0"/>
              <a:t> - Resource Requirements</a:t>
            </a:r>
          </a:p>
          <a:p>
            <a:pPr marL="1031082" lvl="1" indent="-342900"/>
            <a:r>
              <a:rPr lang="en-US" sz="2400" dirty="0"/>
              <a:t>Once stored, accessing the data set quickly is another problem</a:t>
            </a:r>
          </a:p>
          <a:p>
            <a:pPr marL="457200" indent="-457200">
              <a:buFont typeface="Arial" panose="020B0604020202020204" pitchFamily="34" charset="0"/>
              <a:buChar char="•"/>
            </a:pPr>
            <a:r>
              <a:rPr lang="en-US" sz="2800" dirty="0"/>
              <a:t>3</a:t>
            </a:r>
            <a:r>
              <a:rPr lang="en-US" sz="2800" baseline="30000" dirty="0"/>
              <a:t>rd</a:t>
            </a:r>
            <a:r>
              <a:rPr lang="en-US" sz="2800" dirty="0"/>
              <a:t> – Analyzing All the Data</a:t>
            </a:r>
          </a:p>
          <a:p>
            <a:pPr marL="1145382" lvl="1" indent="-457200"/>
            <a:r>
              <a:rPr lang="en-US" sz="2400" dirty="0"/>
              <a:t>Reducing the data set, eliminates indicators</a:t>
            </a:r>
          </a:p>
          <a:p>
            <a:pPr marL="457200" indent="-457200">
              <a:buFont typeface="Arial" panose="020B0604020202020204" pitchFamily="34" charset="0"/>
              <a:buChar char="•"/>
            </a:pPr>
            <a:r>
              <a:rPr lang="en-US" sz="2800" dirty="0"/>
              <a:t>4</a:t>
            </a:r>
            <a:r>
              <a:rPr lang="en-US" sz="2800" baseline="30000" dirty="0"/>
              <a:t>th</a:t>
            </a:r>
            <a:r>
              <a:rPr lang="en-US" sz="2800" dirty="0"/>
              <a:t> - Detection of Unknown Threats</a:t>
            </a:r>
          </a:p>
          <a:p>
            <a:pPr marL="1031082" lvl="1" indent="-342900"/>
            <a:r>
              <a:rPr lang="en-US" sz="2400" dirty="0"/>
              <a:t>What happens when something previously unseen occurs?</a:t>
            </a:r>
          </a:p>
          <a:p>
            <a:pPr marL="457200" indent="-457200">
              <a:buFont typeface="Arial" panose="020B0604020202020204" pitchFamily="34" charset="0"/>
              <a:buChar char="•"/>
            </a:pPr>
            <a:r>
              <a:rPr lang="en-US" sz="2800" dirty="0"/>
              <a:t>5</a:t>
            </a:r>
            <a:r>
              <a:rPr lang="en-US" sz="2800" baseline="30000" dirty="0"/>
              <a:t>th</a:t>
            </a:r>
            <a:r>
              <a:rPr lang="en-US" sz="2800" dirty="0"/>
              <a:t> – Optimizing Machine Learning</a:t>
            </a:r>
          </a:p>
          <a:p>
            <a:pPr marL="1145382" lvl="1" indent="-457200"/>
            <a:r>
              <a:rPr lang="en-US" sz="2400" dirty="0"/>
              <a:t>How can ML be used to find hidden threats with large data sets?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92036-8FA8-45B5-BE98-D6B27F03A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30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31082" lvl="1" indent="-342900"/>
            <a:r>
              <a:rPr lang="en-US" dirty="0"/>
              <a:t>Rough Set Mathematics constitutes a sound basis for Knowledge Discovery &amp; Datamining (KDD); it offers mathematical tools to discover patterns hidden in data</a:t>
            </a:r>
          </a:p>
          <a:p>
            <a:pPr marL="1031082" lvl="1" indent="-342900"/>
            <a:r>
              <a:rPr lang="en-US" dirty="0"/>
              <a:t>It can be used for feature selection, feature extraction, data reduction, decision rule generation, pattern extraction, etc.</a:t>
            </a:r>
          </a:p>
          <a:p>
            <a:pPr marL="1031082" lvl="1" indent="-342900"/>
            <a:r>
              <a:rPr lang="en-US" dirty="0"/>
              <a:t>Rough Set Methodology is based on the premise that by lowering the degree of precision in the data, it makes the data pattern more visible.  </a:t>
            </a:r>
          </a:p>
          <a:p>
            <a:pPr marL="1031082" lvl="1" indent="-342900"/>
            <a:r>
              <a:rPr lang="en-US" dirty="0"/>
              <a:t>In other words, it can analyze and find otherwise indiscernible differences among attributes in a dataset.</a:t>
            </a:r>
          </a:p>
          <a:p>
            <a:endParaRPr lang="en-US" dirty="0"/>
          </a:p>
        </p:txBody>
      </p:sp>
      <p:sp>
        <p:nvSpPr>
          <p:cNvPr id="4" name="Slide Number Placeholder 3"/>
          <p:cNvSpPr>
            <a:spLocks noGrp="1"/>
          </p:cNvSpPr>
          <p:nvPr>
            <p:ph type="sldNum" sz="quarter" idx="5"/>
          </p:nvPr>
        </p:nvSpPr>
        <p:spPr/>
        <p:txBody>
          <a:bodyPr/>
          <a:lstStyle/>
          <a:p>
            <a:fld id="{6C5CE069-EC01-4D3F-B5B8-960ADCDFF1A3}" type="slidenum">
              <a:rPr lang="en-US" smtClean="0"/>
              <a:t>20</a:t>
            </a:fld>
            <a:endParaRPr lang="en-US"/>
          </a:p>
        </p:txBody>
      </p:sp>
    </p:spTree>
    <p:extLst>
      <p:ext uri="{BB962C8B-B14F-4D97-AF65-F5344CB8AC3E}">
        <p14:creationId xmlns:p14="http://schemas.microsoft.com/office/powerpoint/2010/main" val="1755594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a:t>
            </a:r>
          </a:p>
          <a:p>
            <a:r>
              <a:rPr lang="en-US" dirty="0"/>
              <a:t>Focus on “Noisy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the real data is Noisy and everyone uses data filtering. Wrong. You need all the data all the time, AQ allows us to see data everyone else eliminates.”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92036-8FA8-45B5-BE98-D6B27F03A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308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Anomaly Detection – sub story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A459D5-CFCB-45A2-9D76-86CF46582731}"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369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AD1EE-B2BB-4121-B965-EE15B5F5B89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0969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250 Customers</a:t>
            </a:r>
          </a:p>
          <a:p>
            <a:r>
              <a:rPr lang="en-US" dirty="0"/>
              <a:t>Last 30 Days of Data</a:t>
            </a:r>
          </a:p>
          <a:p>
            <a:endParaRPr lang="en-US" dirty="0"/>
          </a:p>
          <a:p>
            <a:r>
              <a:rPr lang="en-US" u="sng" dirty="0"/>
              <a:t>Who Uses Columnar DBs</a:t>
            </a:r>
          </a:p>
          <a:p>
            <a:pPr marL="171450" indent="-171450">
              <a:buFont typeface="Arial" panose="020B0604020202020204" pitchFamily="34" charset="0"/>
              <a:buChar char="•"/>
            </a:pPr>
            <a:r>
              <a:rPr lang="en-US" dirty="0"/>
              <a:t>Amazon</a:t>
            </a:r>
            <a:r>
              <a:rPr lang="en-US" baseline="0" dirty="0"/>
              <a:t> Redshift (</a:t>
            </a:r>
            <a:r>
              <a:rPr lang="en-US" baseline="0" dirty="0" err="1"/>
              <a:t>SnowFlake</a:t>
            </a:r>
            <a:r>
              <a:rPr lang="en-US" baseline="0" dirty="0"/>
              <a:t>)</a:t>
            </a:r>
          </a:p>
          <a:p>
            <a:pPr marL="171450" indent="-171450">
              <a:buFont typeface="Arial" panose="020B0604020202020204" pitchFamily="34" charset="0"/>
              <a:buChar char="•"/>
            </a:pPr>
            <a:r>
              <a:rPr lang="en-US" dirty="0"/>
              <a:t>Google Big Query</a:t>
            </a:r>
          </a:p>
          <a:p>
            <a:pPr marL="171450" indent="-171450">
              <a:buFont typeface="Arial" panose="020B0604020202020204" pitchFamily="34" charset="0"/>
              <a:buChar char="•"/>
            </a:pPr>
            <a:r>
              <a:rPr lang="en-US" dirty="0"/>
              <a:t>Splunk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92036-8FA8-45B5-BE98-D6B27F03A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86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492036-8FA8-45B5-BE98-D6B27F03A1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90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threat landscape continues to change at a rapid speed and cybersecurity leaders must embrace AI to respond to new tactics developed by cybercriminals.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C07AB-1419-4B54-9365-D8637F384E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9624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Domains generated by dictionary DGA tend to be more difficult to detect due to their similarity to legitimate domains.</a:t>
            </a: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base" latinLnBrk="0" hangingPunct="1">
              <a:lnSpc>
                <a:spcPct val="100000"/>
              </a:lnSpc>
              <a:spcBef>
                <a:spcPct val="0"/>
              </a:spcBef>
              <a:spcAft>
                <a:spcPct val="0"/>
              </a:spcAft>
              <a:buClrTx/>
              <a:buSzTx/>
              <a:buFontTx/>
              <a:buNone/>
              <a:tabLst/>
              <a:defRPr/>
            </a:pPr>
            <a:fld id="{69492036-8FA8-45B5-BE98-D6B27F03A165}"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788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Machines are doing the Learning?</a:t>
            </a:r>
          </a:p>
          <a:p>
            <a:r>
              <a:rPr lang="en-US" dirty="0"/>
              <a:t>The bad guys have a machine that is learning vs your machine that is learning</a:t>
            </a:r>
          </a:p>
          <a:p>
            <a:r>
              <a:rPr lang="en-US" dirty="0"/>
              <a:t>The bad guys have only one or a few targets to learn from. The defender must have a machine that can learn from hundreds if not thousands of bad guys. </a:t>
            </a:r>
          </a:p>
          <a:p>
            <a:r>
              <a:rPr lang="en-US" dirty="0"/>
              <a:t>Plus the bad guys can come up with all sorts of stuff not seen and machines are not yet good enough to detect slight subtleties in an attack sequence. </a:t>
            </a:r>
          </a:p>
          <a:p>
            <a:r>
              <a:rPr lang="en-US" dirty="0"/>
              <a:t>Finally, the Return on investment is very high for a bad guy. If you can penetrate the ransomware amounts are staggering. </a:t>
            </a:r>
          </a:p>
          <a:p>
            <a:r>
              <a:rPr lang="en-US" dirty="0"/>
              <a:t>The good guys are simply outmatched.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6C07AB-1419-4B54-9365-D8637F384E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106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ctr">
              <a:buFont typeface="Arial" panose="020B0604020202020204" pitchFamily="34" charset="0"/>
              <a:buChar char="•"/>
            </a:pPr>
            <a:r>
              <a:rPr lang="en-US" dirty="0"/>
              <a:t>UAD represents the next evolution of our threat detection capabilities and is a foundational element in our 2021 platform launch version 6.0, “Full Spectrum Threat Management”</a:t>
            </a:r>
          </a:p>
          <a:p>
            <a:pPr marL="342900" indent="-342900" fontAlgn="ctr">
              <a:buFont typeface="Arial" panose="020B0604020202020204" pitchFamily="34" charset="0"/>
              <a:buChar char="•"/>
            </a:pPr>
            <a:r>
              <a:rPr lang="en-US" dirty="0"/>
              <a:t>UAD is a threat detection application uses a set of Machine Learning algorithms built on our Big Data AQ Technology base to identify subtle patterns in the data that are difficult to discern, such as when signal and noise are both high.</a:t>
            </a:r>
          </a:p>
          <a:p>
            <a:pPr marL="342900" indent="-342900" fontAlgn="ctr">
              <a:buFont typeface="Arial" panose="020B0604020202020204" pitchFamily="34" charset="0"/>
              <a:buChar char="•"/>
            </a:pPr>
            <a:r>
              <a:rPr lang="en-US" dirty="0"/>
              <a:t>Unsupervised Anomaly Detection (UAD) is designed to identify pattern anomalies in the data based on historical context, without foreknowledge or pre-identification required of any threat indicators.  </a:t>
            </a:r>
          </a:p>
          <a:p>
            <a:pPr marL="342900" indent="-342900" fontAlgn="ctr">
              <a:buFont typeface="Arial" panose="020B0604020202020204" pitchFamily="34" charset="0"/>
              <a:buChar char="•"/>
            </a:pPr>
            <a:r>
              <a:rPr lang="en-US" dirty="0"/>
              <a:t>UAD is able to autonomously seek out threat and alert indicators from log data to supplement the alert data evaluated by the QMARS (Question Modeling/Result Scoring) system.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AD1EE-B2BB-4121-B965-EE15B5F5B89F}"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4128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B82DB3-CF90-455F-8D6C-928C3431BC58}" type="slidenum">
              <a:rPr kumimoji="0" lang="en-US"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70295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solutions  is Data Driven Intelligence</a:t>
            </a:r>
          </a:p>
          <a:p>
            <a:endParaRPr lang="en-US" dirty="0"/>
          </a:p>
          <a:p>
            <a:r>
              <a:rPr lang="en-US" dirty="0"/>
              <a:t>What you need to do is find patterns in seemingly Random Events.</a:t>
            </a:r>
          </a:p>
          <a:p>
            <a:endParaRPr lang="en-US" dirty="0"/>
          </a:p>
          <a:p>
            <a:r>
              <a:rPr lang="en-US" dirty="0"/>
              <a:t>You can not do this with Data Reduction, you must look at all the data all the time. </a:t>
            </a:r>
          </a:p>
          <a:p>
            <a:endParaRPr lang="en-US" dirty="0"/>
          </a:p>
          <a:p>
            <a:r>
              <a:rPr lang="en-US" dirty="0"/>
              <a:t>Today we process over 30Billion events per day.  (This is not duping  threat feed data, but rather live fire data. Most of this is valid traffic and the common industry method is to reduce the data sets. We have found that the bad actors all know how the data reduction works and have approaches to hide in the light of day. </a:t>
            </a:r>
          </a:p>
          <a:p>
            <a:endParaRPr lang="en-US" dirty="0"/>
          </a:p>
          <a:p>
            <a:r>
              <a:rPr lang="en-US" sz="1200" kern="1200" dirty="0">
                <a:solidFill>
                  <a:schemeClr val="tx1"/>
                </a:solidFill>
                <a:latin typeface="+mn-lt"/>
                <a:ea typeface="+mn-ea"/>
                <a:cs typeface="+mn-cs"/>
              </a:rPr>
              <a:t>This allows us </a:t>
            </a:r>
            <a:r>
              <a:rPr lang="en-US" sz="1200" b="1" kern="1200" dirty="0">
                <a:solidFill>
                  <a:schemeClr val="tx1"/>
                </a:solidFill>
                <a:latin typeface="+mn-lt"/>
                <a:ea typeface="+mn-ea"/>
                <a:cs typeface="+mn-cs"/>
              </a:rPr>
              <a:t>ADAT</a:t>
            </a:r>
            <a:r>
              <a:rPr lang="en-US" sz="1200" kern="1200" dirty="0">
                <a:solidFill>
                  <a:schemeClr val="tx1"/>
                </a:solidFill>
                <a:latin typeface="+mn-lt"/>
                <a:ea typeface="+mn-ea"/>
                <a:cs typeface="+mn-cs"/>
              </a:rPr>
              <a:t>, all the data all the time. </a:t>
            </a:r>
          </a:p>
          <a:p>
            <a:endParaRPr lang="en-US" sz="1200" kern="1200" dirty="0">
              <a:solidFill>
                <a:schemeClr val="tx1"/>
              </a:solidFill>
              <a:latin typeface="+mn-lt"/>
              <a:ea typeface="+mn-ea"/>
              <a:cs typeface="+mn-cs"/>
            </a:endParaRPr>
          </a:p>
          <a:p>
            <a:r>
              <a:rPr lang="en-US" dirty="0"/>
              <a:t>This technology is called AQ and was developed by our PHD researcher’s in our Warsaw Office.  Over the last 5 years. </a:t>
            </a:r>
          </a:p>
          <a:p>
            <a:endParaRPr lang="en-US" dirty="0"/>
          </a:p>
          <a:p>
            <a:r>
              <a:rPr lang="en-US" dirty="0"/>
              <a:t>We are currently rolling out our third version of this technology  called AQs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2AFCD-F340-4BB7-B221-E602C1569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1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2AFCD-F340-4BB7-B221-E602C15695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47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Ransomware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185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What a Fellow CEO Told Me</a:t>
            </a:r>
          </a:p>
          <a:p>
            <a:pPr lvl="1"/>
            <a:r>
              <a:rPr lang="en-US" dirty="0"/>
              <a:t>“Several weeks of being down would has imploded our businesses. Not worth the risk! </a:t>
            </a:r>
          </a:p>
          <a:p>
            <a:pPr lvl="1"/>
            <a:r>
              <a:rPr lang="en-US" dirty="0"/>
              <a:t>All of our systems and backups were encrypted by the threat actor. </a:t>
            </a:r>
          </a:p>
          <a:p>
            <a:pPr lvl="1"/>
            <a:r>
              <a:rPr lang="en-US" dirty="0"/>
              <a:t>I aged a year in one week, I never want to live Ransomware again!”</a:t>
            </a:r>
          </a:p>
          <a:p>
            <a:pPr lvl="0"/>
            <a:r>
              <a:rPr lang="en-US" dirty="0"/>
              <a:t>We Thought We Were Prepared</a:t>
            </a:r>
          </a:p>
          <a:p>
            <a:pPr lvl="1"/>
            <a:r>
              <a:rPr lang="en-US" dirty="0"/>
              <a:t>We thought we had reasonably good systems with 30+ days of onsite back-up in two locations in two countries. </a:t>
            </a:r>
          </a:p>
          <a:p>
            <a:pPr lvl="1"/>
            <a:r>
              <a:rPr lang="en-US" dirty="0"/>
              <a:t>Plus a clustered network redundant in two countries with multiple copies of all operating systems and data. </a:t>
            </a:r>
          </a:p>
          <a:p>
            <a:pPr lvl="1"/>
            <a:r>
              <a:rPr lang="en-US" dirty="0"/>
              <a:t>We had dual authentication on all admin user passwords, which somehow the threat actors were able to disable. </a:t>
            </a:r>
          </a:p>
          <a:p>
            <a:r>
              <a:rPr lang="en-US" dirty="0"/>
              <a:t>The Impact</a:t>
            </a:r>
          </a:p>
          <a:p>
            <a:pPr lvl="1"/>
            <a:r>
              <a:rPr lang="en-US" dirty="0"/>
              <a:t>All systems were encrypted so that we had no use of our software or servers. </a:t>
            </a:r>
          </a:p>
          <a:p>
            <a:pPr lvl="1"/>
            <a:r>
              <a:rPr lang="en-US" dirty="0"/>
              <a:t>We had to process payroll for 10,000 people largely manually working around the clock to do so. </a:t>
            </a:r>
          </a:p>
          <a:p>
            <a:pPr lvl="1"/>
            <a:r>
              <a:rPr lang="en-US" dirty="0"/>
              <a:t>We had to do workarounds manually for over a week with an army of people. </a:t>
            </a:r>
          </a:p>
          <a:p>
            <a:pPr lvl="1"/>
            <a:r>
              <a:rPr lang="en-US" dirty="0"/>
              <a:t>We had no choice but to pay the ransom.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44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66% </a:t>
            </a:r>
            <a:r>
              <a:rPr lang="en-US" dirty="0"/>
              <a:t>of organizations lost revenue following a ransomware attack.</a:t>
            </a:r>
          </a:p>
          <a:p>
            <a:r>
              <a:rPr lang="en-US" b="1" dirty="0"/>
              <a:t>35% </a:t>
            </a:r>
            <a:r>
              <a:rPr lang="en-US" dirty="0"/>
              <a:t>of businesses that paid a ransom demand shelled out between $350,000-$1.4 million, while 7 percent paid ransoms exceeding $1.4 million.</a:t>
            </a:r>
          </a:p>
          <a:p>
            <a:r>
              <a:rPr lang="en-US" b="1" dirty="0"/>
              <a:t>53% </a:t>
            </a:r>
            <a:r>
              <a:rPr lang="en-US" dirty="0"/>
              <a:t>of organizations’ brand and reputation were damaged in a successful attack.</a:t>
            </a:r>
          </a:p>
          <a:p>
            <a:r>
              <a:rPr lang="en-US" b="1" dirty="0"/>
              <a:t>32% </a:t>
            </a:r>
            <a:r>
              <a:rPr lang="en-US" dirty="0"/>
              <a:t>of organizations lost C-Level talent as a direct result of ransomware attacks.</a:t>
            </a:r>
          </a:p>
          <a:p>
            <a:r>
              <a:rPr lang="en-US" b="1" dirty="0"/>
              <a:t>29% </a:t>
            </a:r>
            <a:r>
              <a:rPr lang="en-US" dirty="0"/>
              <a:t>laid off employees due to financial pressures following a ransomware attack.</a:t>
            </a:r>
          </a:p>
          <a:p>
            <a:r>
              <a:rPr lang="en-US" b="1" dirty="0"/>
              <a:t>26% </a:t>
            </a:r>
            <a:r>
              <a:rPr lang="en-US" dirty="0"/>
              <a:t>of organizations were forced to close down operations entirely following a ransomware attack.</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705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old</a:t>
            </a:r>
            <a:r>
              <a:rPr lang="en-US" baseline="0" dirty="0"/>
              <a:t> days…</a:t>
            </a:r>
            <a:endParaRPr lang="en-US" dirty="0"/>
          </a:p>
          <a:p>
            <a:pPr marL="171450" indent="-171450">
              <a:buFont typeface="Arial" panose="020B0604020202020204" pitchFamily="34" charset="0"/>
              <a:buChar char="•"/>
            </a:pPr>
            <a:r>
              <a:rPr lang="en-US" dirty="0"/>
              <a:t>Cyber Criminals were focused on Credit Card &amp; Identity Theft – to recover</a:t>
            </a:r>
            <a:r>
              <a:rPr lang="en-US" baseline="0" dirty="0"/>
              <a:t> from an incident, you could write a letter saying you’re sorry that their info was stolen</a:t>
            </a:r>
            <a:endParaRPr lang="en-US" dirty="0"/>
          </a:p>
          <a:p>
            <a:pPr marL="171450" indent="-171450">
              <a:buFont typeface="Arial" panose="020B0604020202020204" pitchFamily="34" charset="0"/>
              <a:buChar char="•"/>
            </a:pPr>
            <a:r>
              <a:rPr lang="en-US" dirty="0"/>
              <a:t>Many of us became complacent about this type of theft – it mostly because it was perceived as primarily</a:t>
            </a:r>
            <a:r>
              <a:rPr lang="en-US" baseline="0" dirty="0"/>
              <a:t> </a:t>
            </a:r>
            <a:r>
              <a:rPr lang="en-US" dirty="0"/>
              <a:t>affecting big companies and not little ones</a:t>
            </a:r>
          </a:p>
          <a:p>
            <a:pPr marL="171450" indent="-171450">
              <a:buFont typeface="Arial" panose="020B0604020202020204" pitchFamily="34" charset="0"/>
              <a:buChar char="•"/>
            </a:pPr>
            <a:r>
              <a:rPr lang="en-US" dirty="0"/>
              <a:t>Also because it didn’t affect a company’s ability to operate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first known malware extortion attack, the </a:t>
            </a:r>
            <a:r>
              <a:rPr lang="en-US" sz="1200" b="0" i="0" u="none" strike="noStrike" kern="1200" dirty="0">
                <a:solidFill>
                  <a:schemeClr val="tx1"/>
                </a:solidFill>
                <a:effectLst/>
                <a:latin typeface="+mn-lt"/>
                <a:ea typeface="+mn-ea"/>
                <a:cs typeface="+mn-cs"/>
                <a:hlinkClick r:id="rId3"/>
              </a:rPr>
              <a:t>"AIDS Trojan"</a:t>
            </a:r>
            <a:r>
              <a:rPr lang="en-US" sz="1200" b="0" i="0" kern="1200" dirty="0">
                <a:solidFill>
                  <a:schemeClr val="tx1"/>
                </a:solidFill>
                <a:effectLst/>
                <a:latin typeface="+mn-lt"/>
                <a:ea typeface="+mn-ea"/>
                <a:cs typeface="+mn-cs"/>
              </a:rPr>
              <a:t> written by </a:t>
            </a:r>
            <a:r>
              <a:rPr lang="en-US" sz="1200" b="0" i="0" u="none" strike="noStrike" kern="1200" dirty="0">
                <a:solidFill>
                  <a:schemeClr val="tx1"/>
                </a:solidFill>
                <a:effectLst/>
                <a:latin typeface="+mn-lt"/>
                <a:ea typeface="+mn-ea"/>
                <a:cs typeface="+mn-cs"/>
                <a:hlinkClick r:id="rId4" tooltip="Computational complexity theory"/>
              </a:rPr>
              <a:t>Joseph Popp</a:t>
            </a:r>
            <a:r>
              <a:rPr lang="en-US" sz="1200" b="0" i="0" kern="1200" dirty="0">
                <a:solidFill>
                  <a:schemeClr val="tx1"/>
                </a:solidFill>
                <a:effectLst/>
                <a:latin typeface="+mn-lt"/>
                <a:ea typeface="+mn-ea"/>
                <a:cs typeface="+mn-cs"/>
              </a:rPr>
              <a:t> in 1989, had a design failure so severe it was not necessary to pay the extortionist at all. Its payload hid the files on the hard drive and encrypted only their </a:t>
            </a:r>
            <a:r>
              <a:rPr lang="en-US" sz="1200" b="0" i="0" u="none" strike="noStrike" kern="1200" dirty="0">
                <a:solidFill>
                  <a:schemeClr val="tx1"/>
                </a:solidFill>
                <a:effectLst/>
                <a:latin typeface="+mn-lt"/>
                <a:ea typeface="+mn-ea"/>
                <a:cs typeface="+mn-cs"/>
                <a:hlinkClick r:id="rId5" tooltip="Filename"/>
              </a:rPr>
              <a:t>names</a:t>
            </a:r>
            <a:r>
              <a:rPr lang="en-US" sz="1200" b="0" i="0" kern="1200" dirty="0">
                <a:solidFill>
                  <a:schemeClr val="tx1"/>
                </a:solidFill>
                <a:effectLst/>
                <a:latin typeface="+mn-lt"/>
                <a:ea typeface="+mn-ea"/>
                <a:cs typeface="+mn-cs"/>
              </a:rPr>
              <a:t>, and displayed a message claiming that the user's license to use a certain piece of software had expired. The user was asked to pay </a:t>
            </a:r>
            <a:r>
              <a:rPr lang="en-US" sz="1200" b="0" i="0" u="none" strike="noStrike" kern="1200" dirty="0">
                <a:solidFill>
                  <a:schemeClr val="tx1"/>
                </a:solidFill>
                <a:effectLst/>
                <a:latin typeface="+mn-lt"/>
                <a:ea typeface="+mn-ea"/>
                <a:cs typeface="+mn-cs"/>
                <a:hlinkClick r:id="rId6" tooltip="United States dollar"/>
              </a:rPr>
              <a:t>US$</a:t>
            </a:r>
            <a:r>
              <a:rPr lang="en-US" sz="1200" b="0" i="0" kern="1200" dirty="0">
                <a:solidFill>
                  <a:schemeClr val="tx1"/>
                </a:solidFill>
                <a:effectLst/>
                <a:latin typeface="+mn-lt"/>
                <a:ea typeface="+mn-ea"/>
                <a:cs typeface="+mn-cs"/>
              </a:rPr>
              <a:t>189 to "PC Cyborg Corporation" in order to obtain a repair tool even though the decryption key could be extracted from the code of the Trojan. The Trojan was also known as "PC Cyborg". Popp was declared </a:t>
            </a:r>
            <a:r>
              <a:rPr lang="en-US" sz="1200" b="0" i="0" u="none" strike="noStrike" kern="1200" dirty="0">
                <a:solidFill>
                  <a:schemeClr val="tx1"/>
                </a:solidFill>
                <a:effectLst/>
                <a:latin typeface="+mn-lt"/>
                <a:ea typeface="+mn-ea"/>
                <a:cs typeface="+mn-cs"/>
                <a:hlinkClick r:id="rId7"/>
              </a:rPr>
              <a:t>mentally unfit</a:t>
            </a:r>
            <a:r>
              <a:rPr lang="en-US" sz="1200" b="0" i="0" kern="1200" dirty="0">
                <a:solidFill>
                  <a:schemeClr val="tx1"/>
                </a:solidFill>
                <a:effectLst/>
                <a:latin typeface="+mn-lt"/>
                <a:ea typeface="+mn-ea"/>
                <a:cs typeface="+mn-cs"/>
              </a:rPr>
              <a:t> to stand trial for his actions, but he promised to donate the profits from the malware to fund </a:t>
            </a:r>
            <a:r>
              <a:rPr lang="en-US" sz="1200" b="0" i="0" u="none" strike="noStrike" kern="1200" dirty="0">
                <a:solidFill>
                  <a:schemeClr val="tx1"/>
                </a:solidFill>
                <a:effectLst/>
                <a:latin typeface="+mn-lt"/>
                <a:ea typeface="+mn-ea"/>
                <a:cs typeface="+mn-cs"/>
                <a:hlinkClick r:id="rId8" tooltip="HIV/AIDS"/>
              </a:rPr>
              <a:t>AIDS</a:t>
            </a:r>
            <a:r>
              <a:rPr lang="en-US" sz="1200" b="0" i="0" kern="1200" dirty="0">
                <a:solidFill>
                  <a:schemeClr val="tx1"/>
                </a:solidFill>
                <a:effectLst/>
                <a:latin typeface="+mn-lt"/>
                <a:ea typeface="+mn-ea"/>
                <a:cs typeface="+mn-cs"/>
              </a:rPr>
              <a:t> research.</a:t>
            </a:r>
            <a:r>
              <a:rPr lang="en-US" sz="1200" b="0" i="0" u="none" strike="noStrike" kern="1200" baseline="30000" dirty="0">
                <a:solidFill>
                  <a:schemeClr val="tx1"/>
                </a:solidFill>
                <a:effectLst/>
                <a:latin typeface="+mn-lt"/>
                <a:ea typeface="+mn-ea"/>
                <a:cs typeface="+mn-cs"/>
                <a:hlinkClick r:id="rId9"/>
              </a:rPr>
              <a:t>[28]</a:t>
            </a:r>
            <a:endParaRPr lang="en-US" sz="1200" b="0" i="0" u="none" strike="noStrike" kern="1200" baseline="300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Encrypting ransomware returned to prominence in late 2013 with the propagation of </a:t>
            </a:r>
            <a:r>
              <a:rPr lang="en-US" sz="1200" b="0" i="0" u="none" strike="noStrike" kern="1200" dirty="0" err="1">
                <a:solidFill>
                  <a:schemeClr val="tx1"/>
                </a:solidFill>
                <a:effectLst/>
                <a:latin typeface="+mn-lt"/>
                <a:ea typeface="+mn-ea"/>
                <a:cs typeface="+mn-cs"/>
                <a:hlinkClick r:id="rId10" tooltip="CryptoLocker"/>
              </a:rPr>
              <a:t>CryptoLocker</a:t>
            </a:r>
            <a:r>
              <a:rPr lang="en-US" sz="1200" b="0" i="0" kern="1200" dirty="0">
                <a:solidFill>
                  <a:schemeClr val="tx1"/>
                </a:solidFill>
                <a:effectLst/>
                <a:latin typeface="+mn-lt"/>
                <a:ea typeface="+mn-ea"/>
                <a:cs typeface="+mn-cs"/>
              </a:rPr>
              <a:t>—</a:t>
            </a: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Shift</a:t>
            </a:r>
            <a:r>
              <a:rPr lang="en-US" baseline="0" dirty="0"/>
              <a:t> to Remote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Since the onset of COVID-19, much of the workforce has shifted from offices to homes. This was done out of necessity and without much notice. Most employers have not considered the security implications of working remotely, nor have they assessed the related security risks.</a:t>
            </a: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76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hlinkClick r:id="rId3"/>
              </a:rPr>
              <a:t>Bitcoin</a:t>
            </a:r>
            <a:r>
              <a:rPr lang="en-US" sz="1200" b="0" i="0" kern="1200" dirty="0">
                <a:solidFill>
                  <a:schemeClr val="tx1"/>
                </a:solidFill>
                <a:effectLst/>
                <a:latin typeface="+mn-lt"/>
                <a:ea typeface="+mn-ea"/>
                <a:cs typeface="+mn-cs"/>
              </a:rPr>
              <a:t> has been a significant factor in the rise in ransomware attacks. The lack of oversight by any governing body coupled with anonymity makes it an ideal currency in ransomware demands.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evolution of </a:t>
            </a:r>
            <a:r>
              <a:rPr lang="en-US" sz="1200" b="0" i="0" u="none" strike="noStrike" kern="1200" dirty="0">
                <a:solidFill>
                  <a:schemeClr val="tx1"/>
                </a:solidFill>
                <a:effectLst/>
                <a:latin typeface="+mn-lt"/>
                <a:ea typeface="+mn-ea"/>
                <a:cs typeface="+mn-cs"/>
                <a:hlinkClick r:id="rId4"/>
              </a:rPr>
              <a:t>ransomware-as-a-service (</a:t>
            </a:r>
            <a:r>
              <a:rPr lang="en-US" sz="1200" b="0" i="0" u="none" strike="noStrike" kern="1200" dirty="0" err="1">
                <a:solidFill>
                  <a:schemeClr val="tx1"/>
                </a:solidFill>
                <a:effectLst/>
                <a:latin typeface="+mn-lt"/>
                <a:ea typeface="+mn-ea"/>
                <a:cs typeface="+mn-cs"/>
                <a:hlinkClick r:id="rId4"/>
              </a:rPr>
              <a:t>RaaS</a:t>
            </a:r>
            <a:r>
              <a:rPr lang="en-US" sz="1200" b="0" i="0" u="none" strike="noStrike" kern="1200" dirty="0">
                <a:solidFill>
                  <a:schemeClr val="tx1"/>
                </a:solidFill>
                <a:effectLst/>
                <a:latin typeface="+mn-lt"/>
                <a:ea typeface="+mn-ea"/>
                <a:cs typeface="+mn-cs"/>
                <a:hlinkClick r:id="rId4"/>
              </a:rPr>
              <a:t>)</a:t>
            </a:r>
            <a:r>
              <a:rPr lang="en-US" sz="1200" b="0" i="0" kern="1200" dirty="0">
                <a:solidFill>
                  <a:schemeClr val="tx1"/>
                </a:solidFill>
                <a:effectLst/>
                <a:latin typeface="+mn-lt"/>
                <a:ea typeface="+mn-ea"/>
                <a:cs typeface="+mn-cs"/>
              </a:rPr>
              <a:t> has also played a significant role in the proliferation of attacks. </a:t>
            </a:r>
            <a:r>
              <a:rPr lang="en-US" sz="1200" b="0" i="0" kern="1200" dirty="0" err="1">
                <a:solidFill>
                  <a:schemeClr val="tx1"/>
                </a:solidFill>
                <a:effectLst/>
                <a:latin typeface="+mn-lt"/>
                <a:ea typeface="+mn-ea"/>
                <a:cs typeface="+mn-cs"/>
              </a:rPr>
              <a:t>RaaS</a:t>
            </a:r>
            <a:r>
              <a:rPr lang="en-US" sz="1200" b="0" i="0" kern="1200" dirty="0">
                <a:solidFill>
                  <a:schemeClr val="tx1"/>
                </a:solidFill>
                <a:effectLst/>
                <a:latin typeface="+mn-lt"/>
                <a:ea typeface="+mn-ea"/>
                <a:cs typeface="+mn-cs"/>
              </a:rPr>
              <a:t> has moved the execution of a ransomware attack from "professional" to "</a:t>
            </a:r>
            <a:r>
              <a:rPr lang="en-US" sz="1200" b="0" i="0" u="none" strike="noStrike" kern="1200" dirty="0">
                <a:solidFill>
                  <a:schemeClr val="tx1"/>
                </a:solidFill>
                <a:effectLst/>
                <a:latin typeface="+mn-lt"/>
                <a:ea typeface="+mn-ea"/>
                <a:cs typeface="+mn-cs"/>
                <a:hlinkClick r:id="rId5"/>
              </a:rPr>
              <a:t>script-kiddie</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Operating systems lack runtime detection capabilities that could help stop ransomware execution in the early stages possibly even before actual encryption begins."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Another reason that ransomware continues to proliferate, despite classic delivery methods such as email, is that users have not been properly trained or made aware of the dangers of opening malicious email attachments. This trend highlights a need among organizations to improve web and email security and user security awareness.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87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Geographic Focus</a:t>
            </a:r>
          </a:p>
          <a:p>
            <a:pPr lvl="1"/>
            <a:r>
              <a:rPr lang="en-US" dirty="0"/>
              <a:t>Off Limits – Russia/Ukraine/Georgia</a:t>
            </a:r>
          </a:p>
          <a:p>
            <a:pPr lvl="1"/>
            <a:r>
              <a:rPr lang="en-US" dirty="0"/>
              <a:t>Poor Countries also Not a Target (India, Pakistan, )</a:t>
            </a:r>
          </a:p>
          <a:p>
            <a:r>
              <a:rPr lang="en-US" dirty="0"/>
              <a:t>Hospitals Considered Easy Money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D547B-4A75-45E3-BE23-28A337941A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111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gif"/><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3" Type="http://schemas.openxmlformats.org/officeDocument/2006/relationships/image" Target="file:////Users/isabelramirez/Desktop/Executive%20Business%20Review%20PPP/EBR-Inside-Slide-Master.jpg" TargetMode="External"/><Relationship Id="rId2" Type="http://schemas.openxmlformats.org/officeDocument/2006/relationships/image" Target="../media/image19.jpeg"/><Relationship Id="rId1" Type="http://schemas.openxmlformats.org/officeDocument/2006/relationships/slideMaster" Target="../slideMasters/slideMaster21.xml"/><Relationship Id="rId4" Type="http://schemas.openxmlformats.org/officeDocument/2006/relationships/image" Target="../media/image20.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gif"/><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file:////Users/isabelramirez/Desktop/Executive%20Business%20Review%20PPP/EBR-Inside-Slide-Master.jpg" TargetMode="External"/><Relationship Id="rId2" Type="http://schemas.openxmlformats.org/officeDocument/2006/relationships/image" Target="../media/image19.jpeg"/><Relationship Id="rId1" Type="http://schemas.openxmlformats.org/officeDocument/2006/relationships/slideMaster" Target="../slideMasters/slideMaster23.xml"/><Relationship Id="rId4" Type="http://schemas.openxmlformats.org/officeDocument/2006/relationships/image" Target="../media/image21.pn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PPROVED 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algn="ctr" defTabSz="457200" fontAlgn="auto">
              <a:spcBef>
                <a:spcPts val="0"/>
              </a:spcBef>
              <a:spcAft>
                <a:spcPts val="0"/>
              </a:spcAft>
              <a:defRPr/>
            </a:pPr>
            <a:r>
              <a:rPr lang="en-US" sz="1050" dirty="0">
                <a:solidFill>
                  <a:prstClr val="white"/>
                </a:solidFill>
                <a:latin typeface="+mj-lt"/>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n-US" sz="1600" dirty="0"/>
          </a:p>
        </p:txBody>
      </p:sp>
    </p:spTree>
    <p:extLst>
      <p:ext uri="{BB962C8B-B14F-4D97-AF65-F5344CB8AC3E}">
        <p14:creationId xmlns:p14="http://schemas.microsoft.com/office/powerpoint/2010/main" val="804134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436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2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2400">
                <a:solidFill>
                  <a:schemeClr val="bg1"/>
                </a:solidFill>
                <a:latin typeface="+mj-lt"/>
                <a:cs typeface="Calibri" panose="020F0502020204030204" pitchFamily="34" charset="0"/>
              </a:defRPr>
            </a:lvl1pPr>
          </a:lstStyle>
          <a:p>
            <a:pPr lvl="0"/>
            <a:endParaRPr lang="en-US" dirty="0"/>
          </a:p>
        </p:txBody>
      </p: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576834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6408739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06656425"/>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8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p:nvPicPr>
        <p:blipFill>
          <a:blip r:embed="rId2"/>
          <a:stretch>
            <a:fillRect/>
          </a:stretch>
        </p:blipFill>
        <p:spPr>
          <a:xfrm>
            <a:off x="11049000" y="217994"/>
            <a:ext cx="838200" cy="676715"/>
          </a:xfrm>
          <a:prstGeom prst="rect">
            <a:avLst/>
          </a:prstGeom>
        </p:spPr>
      </p:pic>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81000" y="340925"/>
            <a:ext cx="10439400" cy="649675"/>
          </a:xfrm>
          <a:prstGeom prst="rect">
            <a:avLst/>
          </a:prstGeom>
        </p:spPr>
        <p:txBody>
          <a:bodyPr/>
          <a:lstStyle>
            <a:lvl1pPr algn="l">
              <a:defRPr sz="32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1201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Security On-Demand All Rights Reserved</a:t>
            </a:r>
          </a:p>
        </p:txBody>
      </p:sp>
    </p:spTree>
    <p:extLst>
      <p:ext uri="{BB962C8B-B14F-4D97-AF65-F5344CB8AC3E}">
        <p14:creationId xmlns:p14="http://schemas.microsoft.com/office/powerpoint/2010/main" val="3823920096"/>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APPROVED 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241059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11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p:nvPicPr>
        <p:blipFill>
          <a:blip r:embed="rId2"/>
          <a:stretch>
            <a:fillRect/>
          </a:stretch>
        </p:blipFill>
        <p:spPr>
          <a:xfrm>
            <a:off x="11049000" y="217994"/>
            <a:ext cx="838200" cy="676715"/>
          </a:xfrm>
          <a:prstGeom prst="rect">
            <a:avLst/>
          </a:prstGeom>
        </p:spPr>
      </p:pic>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81000" y="340925"/>
            <a:ext cx="10439400" cy="649675"/>
          </a:xfrm>
          <a:prstGeom prst="rect">
            <a:avLst/>
          </a:prstGeom>
        </p:spPr>
        <p:txBody>
          <a:bodyPr/>
          <a:lstStyle>
            <a:lvl1pPr algn="l">
              <a:defRPr sz="24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0439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Security On-Demand All Rights Reserved</a:t>
            </a:r>
          </a:p>
        </p:txBody>
      </p:sp>
    </p:spTree>
    <p:extLst>
      <p:ext uri="{BB962C8B-B14F-4D97-AF65-F5344CB8AC3E}">
        <p14:creationId xmlns:p14="http://schemas.microsoft.com/office/powerpoint/2010/main" val="776946888"/>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TT Title Slide">
    <p:spTree>
      <p:nvGrpSpPr>
        <p:cNvPr id="1" name=""/>
        <p:cNvGrpSpPr/>
        <p:nvPr/>
      </p:nvGrpSpPr>
      <p:grpSpPr>
        <a:xfrm>
          <a:off x="0" y="0"/>
          <a:ext cx="0" cy="0"/>
          <a:chOff x="0" y="0"/>
          <a:chExt cx="0" cy="0"/>
        </a:xfrm>
      </p:grpSpPr>
      <p:pic>
        <p:nvPicPr>
          <p:cNvPr id="3" name="Picture 2" descr="GNOC 14.jpg"/>
          <p:cNvPicPr>
            <a:picLocks noChangeAspect="1"/>
          </p:cNvPicPr>
          <p:nvPr userDrawn="1"/>
        </p:nvPicPr>
        <p:blipFill rotWithShape="1">
          <a:blip r:embed="rId2">
            <a:extLst>
              <a:ext uri="{28A0092B-C50C-407E-A947-70E740481C1C}">
                <a14:useLocalDpi xmlns:a14="http://schemas.microsoft.com/office/drawing/2010/main" val="0"/>
              </a:ext>
            </a:extLst>
          </a:blip>
          <a:srcRect l="13848" t="15743" r="11255"/>
          <a:stretch/>
        </p:blipFill>
        <p:spPr>
          <a:xfrm>
            <a:off x="1" y="0"/>
            <a:ext cx="12192000" cy="6858000"/>
          </a:xfrm>
          <a:prstGeom prst="rect">
            <a:avLst/>
          </a:prstGeom>
        </p:spPr>
      </p:pic>
      <p:sp>
        <p:nvSpPr>
          <p:cNvPr id="2" name="Title 1"/>
          <p:cNvSpPr>
            <a:spLocks noGrp="1"/>
          </p:cNvSpPr>
          <p:nvPr>
            <p:ph type="title"/>
          </p:nvPr>
        </p:nvSpPr>
        <p:spPr>
          <a:xfrm>
            <a:off x="5142345" y="3999346"/>
            <a:ext cx="7049655" cy="1099128"/>
          </a:xfrm>
          <a:prstGeom prst="rect">
            <a:avLst/>
          </a:prstGeom>
        </p:spPr>
        <p:txBody>
          <a:bodyPr anchor="b"/>
          <a:lstStyle>
            <a:lvl1pPr>
              <a:defRPr sz="2800">
                <a:solidFill>
                  <a:schemeClr val="bg1"/>
                </a:solidFill>
              </a:defRPr>
            </a:lvl1pPr>
          </a:lstStyle>
          <a:p>
            <a:r>
              <a:rPr lang="en-US" dirty="0"/>
              <a:t>Click to edit Master title style</a:t>
            </a:r>
          </a:p>
        </p:txBody>
      </p:sp>
      <p:sp>
        <p:nvSpPr>
          <p:cNvPr id="4" name="TextBox 3"/>
          <p:cNvSpPr txBox="1"/>
          <p:nvPr userDrawn="1"/>
        </p:nvSpPr>
        <p:spPr>
          <a:xfrm>
            <a:off x="516469" y="6355086"/>
            <a:ext cx="4686300" cy="276999"/>
          </a:xfrm>
          <a:prstGeom prst="rect">
            <a:avLst/>
          </a:prstGeom>
          <a:noFill/>
        </p:spPr>
        <p:txBody>
          <a:bodyPr wrap="square" lIns="0" tIns="0" rIns="0" bIns="0" rtlCol="0" anchor="t" anchorCtr="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Calibri"/>
              </a:rPr>
              <a:t>© AT&amp;T Intellectual Property. All rights reserved. AT&amp;T, the AT&amp;T logo and all other AT&amp;T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marks contained herein are trademarks of AT&amp;T Intellectual Property and/or AT&amp;T affiliated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companies. All other marks contained herein are the property of their respective owners.</a:t>
            </a:r>
          </a:p>
        </p:txBody>
      </p:sp>
      <p:sp>
        <p:nvSpPr>
          <p:cNvPr id="5" name="Title 1"/>
          <p:cNvSpPr txBox="1">
            <a:spLocks/>
          </p:cNvSpPr>
          <p:nvPr userDrawn="1"/>
        </p:nvSpPr>
        <p:spPr>
          <a:xfrm>
            <a:off x="5146969" y="5260099"/>
            <a:ext cx="7049655" cy="1099128"/>
          </a:xfrm>
          <a:prstGeom prst="rect">
            <a:avLst/>
          </a:prstGeom>
        </p:spPr>
        <p:txBody>
          <a:bodyPr anchor="t"/>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j-ea"/>
                <a:cs typeface="+mj-cs"/>
              </a:rPr>
              <a:t>Click to edit Master title style</a:t>
            </a:r>
          </a:p>
        </p:txBody>
      </p:sp>
    </p:spTree>
    <p:extLst>
      <p:ext uri="{BB962C8B-B14F-4D97-AF65-F5344CB8AC3E}">
        <p14:creationId xmlns:p14="http://schemas.microsoft.com/office/powerpoint/2010/main" val="26892636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TT 1">
    <p:spTree>
      <p:nvGrpSpPr>
        <p:cNvPr id="1" name=""/>
        <p:cNvGrpSpPr/>
        <p:nvPr/>
      </p:nvGrpSpPr>
      <p:grpSpPr>
        <a:xfrm>
          <a:off x="0" y="0"/>
          <a:ext cx="0" cy="0"/>
          <a:chOff x="0" y="0"/>
          <a:chExt cx="0" cy="0"/>
        </a:xfrm>
      </p:grpSpPr>
      <p:sp>
        <p:nvSpPr>
          <p:cNvPr id="8" name="Round Same Side Corner Rectangle 7"/>
          <p:cNvSpPr/>
          <p:nvPr userDrawn="1"/>
        </p:nvSpPr>
        <p:spPr>
          <a:xfrm>
            <a:off x="0" y="1"/>
            <a:ext cx="12192000" cy="11127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itle 1"/>
          <p:cNvSpPr>
            <a:spLocks noGrp="1"/>
          </p:cNvSpPr>
          <p:nvPr>
            <p:ph type="title"/>
          </p:nvPr>
        </p:nvSpPr>
        <p:spPr>
          <a:xfrm>
            <a:off x="626529" y="292757"/>
            <a:ext cx="10058400" cy="502920"/>
          </a:xfrm>
          <a:prstGeom prst="rect">
            <a:avLst/>
          </a:prstGeom>
        </p:spPr>
        <p:txBody>
          <a:bodyPr/>
          <a:lstStyle>
            <a:lvl1pPr algn="l">
              <a:defRPr sz="4000">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42726992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TT Title Slide">
    <p:spTree>
      <p:nvGrpSpPr>
        <p:cNvPr id="1" name=""/>
        <p:cNvGrpSpPr/>
        <p:nvPr/>
      </p:nvGrpSpPr>
      <p:grpSpPr>
        <a:xfrm>
          <a:off x="0" y="0"/>
          <a:ext cx="0" cy="0"/>
          <a:chOff x="0" y="0"/>
          <a:chExt cx="0" cy="0"/>
        </a:xfrm>
      </p:grpSpPr>
      <p:pic>
        <p:nvPicPr>
          <p:cNvPr id="3" name="Picture 2" descr="GNOC 14.jpg"/>
          <p:cNvPicPr>
            <a:picLocks noChangeAspect="1"/>
          </p:cNvPicPr>
          <p:nvPr userDrawn="1"/>
        </p:nvPicPr>
        <p:blipFill rotWithShape="1">
          <a:blip r:embed="rId2">
            <a:extLst>
              <a:ext uri="{28A0092B-C50C-407E-A947-70E740481C1C}">
                <a14:useLocalDpi xmlns:a14="http://schemas.microsoft.com/office/drawing/2010/main" val="0"/>
              </a:ext>
            </a:extLst>
          </a:blip>
          <a:srcRect l="13848" t="15743" r="11255"/>
          <a:stretch/>
        </p:blipFill>
        <p:spPr>
          <a:xfrm>
            <a:off x="1" y="0"/>
            <a:ext cx="12192000" cy="6858000"/>
          </a:xfrm>
          <a:prstGeom prst="rect">
            <a:avLst/>
          </a:prstGeom>
        </p:spPr>
      </p:pic>
      <p:sp>
        <p:nvSpPr>
          <p:cNvPr id="2" name="Title 1"/>
          <p:cNvSpPr>
            <a:spLocks noGrp="1"/>
          </p:cNvSpPr>
          <p:nvPr>
            <p:ph type="title"/>
          </p:nvPr>
        </p:nvSpPr>
        <p:spPr>
          <a:xfrm>
            <a:off x="5142345" y="3999346"/>
            <a:ext cx="7049655" cy="1099128"/>
          </a:xfrm>
          <a:prstGeom prst="rect">
            <a:avLst/>
          </a:prstGeom>
        </p:spPr>
        <p:txBody>
          <a:bodyPr anchor="b"/>
          <a:lstStyle>
            <a:lvl1pPr>
              <a:defRPr sz="2800">
                <a:solidFill>
                  <a:schemeClr val="bg1"/>
                </a:solidFill>
              </a:defRPr>
            </a:lvl1pPr>
          </a:lstStyle>
          <a:p>
            <a:r>
              <a:rPr lang="en-US" dirty="0"/>
              <a:t>Click to edit Master title style</a:t>
            </a:r>
          </a:p>
        </p:txBody>
      </p:sp>
      <p:sp>
        <p:nvSpPr>
          <p:cNvPr id="4" name="TextBox 3"/>
          <p:cNvSpPr txBox="1"/>
          <p:nvPr userDrawn="1"/>
        </p:nvSpPr>
        <p:spPr>
          <a:xfrm>
            <a:off x="516469" y="6355086"/>
            <a:ext cx="4686300" cy="276999"/>
          </a:xfrm>
          <a:prstGeom prst="rect">
            <a:avLst/>
          </a:prstGeom>
          <a:noFill/>
        </p:spPr>
        <p:txBody>
          <a:bodyPr wrap="square" lIns="0" tIns="0" rIns="0" bIns="0" rtlCol="0" anchor="t" anchorCtr="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Calibri"/>
              </a:rPr>
              <a:t>© AT&amp;T Intellectual Property. All rights reserved. AT&amp;T, the AT&amp;T logo and all other AT&amp;T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marks contained herein are trademarks of AT&amp;T Intellectual Property and/or AT&amp;T affiliated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companies. All other marks contained herein are the property of their respective owners.</a:t>
            </a:r>
          </a:p>
        </p:txBody>
      </p:sp>
      <p:sp>
        <p:nvSpPr>
          <p:cNvPr id="5" name="Title 1"/>
          <p:cNvSpPr txBox="1">
            <a:spLocks/>
          </p:cNvSpPr>
          <p:nvPr userDrawn="1"/>
        </p:nvSpPr>
        <p:spPr>
          <a:xfrm>
            <a:off x="5146969" y="5260099"/>
            <a:ext cx="7049655" cy="1099128"/>
          </a:xfrm>
          <a:prstGeom prst="rect">
            <a:avLst/>
          </a:prstGeom>
        </p:spPr>
        <p:txBody>
          <a:bodyPr anchor="t"/>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j-ea"/>
                <a:cs typeface="+mj-cs"/>
              </a:rPr>
              <a:t>Click to edit Master title style</a:t>
            </a:r>
          </a:p>
        </p:txBody>
      </p:sp>
    </p:spTree>
    <p:extLst>
      <p:ext uri="{BB962C8B-B14F-4D97-AF65-F5344CB8AC3E}">
        <p14:creationId xmlns:p14="http://schemas.microsoft.com/office/powerpoint/2010/main" val="3381245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TT 1">
    <p:spTree>
      <p:nvGrpSpPr>
        <p:cNvPr id="1" name=""/>
        <p:cNvGrpSpPr/>
        <p:nvPr/>
      </p:nvGrpSpPr>
      <p:grpSpPr>
        <a:xfrm>
          <a:off x="0" y="0"/>
          <a:ext cx="0" cy="0"/>
          <a:chOff x="0" y="0"/>
          <a:chExt cx="0" cy="0"/>
        </a:xfrm>
      </p:grpSpPr>
      <p:sp>
        <p:nvSpPr>
          <p:cNvPr id="8" name="Round Same Side Corner Rectangle 7"/>
          <p:cNvSpPr/>
          <p:nvPr userDrawn="1"/>
        </p:nvSpPr>
        <p:spPr>
          <a:xfrm>
            <a:off x="0" y="1"/>
            <a:ext cx="12192000" cy="11127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itle 1"/>
          <p:cNvSpPr>
            <a:spLocks noGrp="1"/>
          </p:cNvSpPr>
          <p:nvPr>
            <p:ph type="title"/>
          </p:nvPr>
        </p:nvSpPr>
        <p:spPr>
          <a:xfrm>
            <a:off x="626529" y="292757"/>
            <a:ext cx="10058400" cy="502920"/>
          </a:xfrm>
          <a:prstGeom prst="rect">
            <a:avLst/>
          </a:prstGeom>
        </p:spPr>
        <p:txBody>
          <a:bodyPr/>
          <a:lstStyle>
            <a:lvl1pPr algn="l">
              <a:defRPr sz="4000">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2695969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029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4896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C00000"/>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152400"/>
            <a:ext cx="1075946" cy="902210"/>
          </a:xfrm>
          <a:prstGeom prst="rect">
            <a:avLst/>
          </a:prstGeom>
        </p:spPr>
      </p:pic>
      <p:sp>
        <p:nvSpPr>
          <p:cNvPr id="8" name="Rectangle 7"/>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23074331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71611"/>
            <a:ext cx="2943225" cy="1200150"/>
          </a:xfrm>
          <a:prstGeom prst="rect">
            <a:avLst/>
          </a:prstGeom>
        </p:spPr>
      </p:pic>
      <p:sp>
        <p:nvSpPr>
          <p:cNvPr id="2" name="Title 1"/>
          <p:cNvSpPr>
            <a:spLocks noGrp="1"/>
          </p:cNvSpPr>
          <p:nvPr>
            <p:ph type="title"/>
          </p:nvPr>
        </p:nvSpPr>
        <p:spPr>
          <a:xfrm>
            <a:off x="1063980" y="149966"/>
            <a:ext cx="10515600" cy="560564"/>
          </a:xfrm>
          <a:prstGeom prst="rect">
            <a:avLst/>
          </a:prstGeom>
        </p:spPr>
        <p:txBody>
          <a:bodyPr/>
          <a:lstStyle>
            <a:lvl1pPr algn="r">
              <a:defRPr sz="3800" b="1" u="sng">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60797137"/>
      </p:ext>
    </p:extLst>
  </p:cSld>
  <p:clrMapOvr>
    <a:masterClrMapping/>
  </p:clrMapOvr>
  <p:extLst>
    <p:ext uri="{DCECCB84-F9BA-43D5-87BE-67443E8EF086}">
      <p15:sldGuideLst xmlns:p15="http://schemas.microsoft.com/office/powerpoint/2012/main">
        <p15:guide id="1" orient="horz" pos="144">
          <p15:clr>
            <a:srgbClr val="FBAE40"/>
          </p15:clr>
        </p15:guide>
        <p15:guide id="2" pos="7296">
          <p15:clr>
            <a:srgbClr val="FBAE40"/>
          </p15:clr>
        </p15:guide>
        <p15:guide id="3" orient="horz" pos="226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SM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 y="481"/>
            <a:ext cx="12191617" cy="6857250"/>
          </a:xfrm>
          <a:prstGeom prst="rect">
            <a:avLst/>
          </a:prstGeom>
        </p:spPr>
      </p:pic>
      <p:sp>
        <p:nvSpPr>
          <p:cNvPr id="11" name="TextBox 10"/>
          <p:cNvSpPr txBox="1"/>
          <p:nvPr userDrawn="1"/>
        </p:nvSpPr>
        <p:spPr>
          <a:xfrm>
            <a:off x="508001" y="6453716"/>
            <a:ext cx="30564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2018 RSM US LLP. All Rights Reserved. </a:t>
            </a:r>
          </a:p>
        </p:txBody>
      </p:sp>
      <p:sp>
        <p:nvSpPr>
          <p:cNvPr id="4" name="Title 1"/>
          <p:cNvSpPr>
            <a:spLocks noGrp="1"/>
          </p:cNvSpPr>
          <p:nvPr>
            <p:ph type="title"/>
          </p:nvPr>
        </p:nvSpPr>
        <p:spPr>
          <a:xfrm>
            <a:off x="914400" y="4776641"/>
            <a:ext cx="9601200" cy="457200"/>
          </a:xfrm>
          <a:prstGeom prst="rect">
            <a:avLst/>
          </a:prstGeom>
        </p:spPr>
        <p:txBody>
          <a:bodyPr/>
          <a:lstStyle>
            <a:lvl1pPr>
              <a:defRPr sz="3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699768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SM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766794" y="6280186"/>
            <a:ext cx="1333500" cy="485775"/>
          </a:xfrm>
          <a:prstGeom prst="rect">
            <a:avLst/>
          </a:prstGeom>
        </p:spPr>
      </p:pic>
      <p:sp>
        <p:nvSpPr>
          <p:cNvPr id="6" name="Rectangle 5"/>
          <p:cNvSpPr/>
          <p:nvPr userDrawn="1"/>
        </p:nvSpPr>
        <p:spPr>
          <a:xfrm>
            <a:off x="0" y="223284"/>
            <a:ext cx="318977" cy="744279"/>
          </a:xfrm>
          <a:prstGeom prst="rect">
            <a:avLst/>
          </a:prstGeom>
          <a:solidFill>
            <a:srgbClr val="4C9C2E"/>
          </a:solidFill>
          <a:ln>
            <a:solidFill>
              <a:srgbClr val="4C9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a:off x="392910" y="223283"/>
            <a:ext cx="11799090" cy="744279"/>
          </a:xfrm>
          <a:prstGeom prst="rect">
            <a:avLst/>
          </a:prstGeom>
          <a:solidFill>
            <a:srgbClr val="009ADE"/>
          </a:solidFill>
          <a:ln>
            <a:solidFill>
              <a:srgbClr val="009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Placeholder 1"/>
          <p:cNvSpPr>
            <a:spLocks noGrp="1"/>
          </p:cNvSpPr>
          <p:nvPr>
            <p:ph type="title"/>
          </p:nvPr>
        </p:nvSpPr>
        <p:spPr>
          <a:xfrm>
            <a:off x="838200" y="212727"/>
            <a:ext cx="10515600" cy="779730"/>
          </a:xfrm>
          <a:prstGeom prst="rect">
            <a:avLst/>
          </a:prstGeom>
        </p:spPr>
        <p:txBody>
          <a:bodyPr vert="horz" lIns="91440" tIns="45720" rIns="91440" bIns="45720" rtlCol="0" anchor="ct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221856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62734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23552250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Tree>
    <p:extLst>
      <p:ext uri="{BB962C8B-B14F-4D97-AF65-F5344CB8AC3E}">
        <p14:creationId xmlns:p14="http://schemas.microsoft.com/office/powerpoint/2010/main" val="25248593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522003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1" hasCustomPrompt="1"/>
          </p:nvPr>
        </p:nvSpPr>
        <p:spPr>
          <a:xfrm>
            <a:off x="1066800" y="2438400"/>
            <a:ext cx="10591800" cy="3048000"/>
          </a:xfrm>
          <a:prstGeom prst="rect">
            <a:avLst/>
          </a:prstGeom>
        </p:spPr>
        <p:txBody>
          <a:bodyPr/>
          <a:lstStyle>
            <a:lvl1pPr marL="0" indent="0" algn="ctr">
              <a:buNone/>
              <a:defRPr sz="6600" b="1"/>
            </a:lvl1pPr>
          </a:lstStyle>
          <a:p>
            <a:pPr lvl="0"/>
            <a:r>
              <a:rPr lang="en-US" dirty="0"/>
              <a:t>Section</a:t>
            </a:r>
          </a:p>
        </p:txBody>
      </p:sp>
      <p:sp>
        <p:nvSpPr>
          <p:cNvPr id="9" name="TextBox 8"/>
          <p:cNvSpPr txBox="1"/>
          <p:nvPr userDrawn="1"/>
        </p:nvSpPr>
        <p:spPr>
          <a:xfrm>
            <a:off x="457200" y="321982"/>
            <a:ext cx="10210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Slide Title</a:t>
            </a:r>
          </a:p>
        </p:txBody>
      </p:sp>
    </p:spTree>
    <p:extLst>
      <p:ext uri="{BB962C8B-B14F-4D97-AF65-F5344CB8AC3E}">
        <p14:creationId xmlns:p14="http://schemas.microsoft.com/office/powerpoint/2010/main" val="193491496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3200">
                <a:solidFill>
                  <a:schemeClr val="bg1"/>
                </a:solidFill>
                <a:latin typeface="+mj-lt"/>
                <a:cs typeface="Calibri" panose="020F0502020204030204" pitchFamily="34" charset="0"/>
              </a:defRPr>
            </a:lvl1pPr>
          </a:lstStyle>
          <a:p>
            <a:pPr lvl="0"/>
            <a:r>
              <a:rPr lang="en-US"/>
              <a:t>Edit Master text styles</a:t>
            </a:r>
          </a:p>
        </p:txBody>
      </p:sp>
      <p:sp>
        <p:nvSpPr>
          <p:cNvPr id="7" name="Content Placeholder 6"/>
          <p:cNvSpPr>
            <a:spLocks noGrp="1"/>
          </p:cNvSpPr>
          <p:nvPr>
            <p:ph sz="quarter" idx="11"/>
          </p:nvPr>
        </p:nvSpPr>
        <p:spPr>
          <a:xfrm>
            <a:off x="457200" y="1371600"/>
            <a:ext cx="115062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2884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12294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ean Layout">
    <p:spTree>
      <p:nvGrpSpPr>
        <p:cNvPr id="1" name=""/>
        <p:cNvGrpSpPr/>
        <p:nvPr/>
      </p:nvGrpSpPr>
      <p:grpSpPr>
        <a:xfrm>
          <a:off x="0" y="0"/>
          <a:ext cx="0" cy="0"/>
          <a:chOff x="0" y="0"/>
          <a:chExt cx="0" cy="0"/>
        </a:xfrm>
      </p:grpSpPr>
      <p:sp>
        <p:nvSpPr>
          <p:cNvPr id="3" name="Round Same Side Corner Rectangle 2"/>
          <p:cNvSpPr/>
          <p:nvPr userDrawn="1"/>
        </p:nvSpPr>
        <p:spPr>
          <a:xfrm>
            <a:off x="0" y="1"/>
            <a:ext cx="12192000" cy="304799"/>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5" name="Straight Connector 4"/>
          <p:cNvCxnSpPr/>
          <p:nvPr userDrawn="1"/>
        </p:nvCxnSpPr>
        <p:spPr>
          <a:xfrm flipV="1">
            <a:off x="0" y="304800"/>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35171125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Key Takeaways">
    <p:bg>
      <p:bgPr>
        <a:solidFill>
          <a:schemeClr val="bg2"/>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512065" y="6312536"/>
            <a:ext cx="362940" cy="24693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2CB907E-C602-C34B-93F7-CA9E40714286}" type="slidenum">
              <a:rPr kumimoji="0" lang="en-US"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9" name="Rounded Rectangle 8"/>
          <p:cNvSpPr/>
          <p:nvPr userDrawn="1"/>
        </p:nvSpPr>
        <p:spPr>
          <a:xfrm>
            <a:off x="304800" y="1117735"/>
            <a:ext cx="11582400" cy="4824278"/>
          </a:xfrm>
          <a:prstGeom prst="roundRect">
            <a:avLst>
              <a:gd name="adj" fmla="val 222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 Same Side Corner Rectangle 10"/>
          <p:cNvSpPr/>
          <p:nvPr userDrawn="1"/>
        </p:nvSpPr>
        <p:spPr>
          <a:xfrm>
            <a:off x="304801" y="228736"/>
            <a:ext cx="11582400" cy="1112703"/>
          </a:xfrm>
          <a:prstGeom prst="round2SameRect">
            <a:avLst>
              <a:gd name="adj1" fmla="val 11559"/>
              <a:gd name="adj2" fmla="val 0"/>
            </a:avLst>
          </a:prstGeom>
          <a:gradFill flip="none" rotWithShape="1">
            <a:gsLst>
              <a:gs pos="0">
                <a:srgbClr val="E33830">
                  <a:shade val="30000"/>
                  <a:satMod val="115000"/>
                </a:srgbClr>
              </a:gs>
              <a:gs pos="50000">
                <a:srgbClr val="E33830">
                  <a:shade val="67500"/>
                  <a:satMod val="115000"/>
                </a:srgbClr>
              </a:gs>
              <a:gs pos="100000">
                <a:srgbClr val="E3383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914400" rtl="0" eaLnBrk="1" fontAlgn="base" latinLnBrk="0" hangingPunct="1">
              <a:lnSpc>
                <a:spcPct val="100000"/>
              </a:lnSpc>
              <a:spcBef>
                <a:spcPct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Calibri"/>
              <a:cs typeface="Calibri"/>
            </a:endParaRPr>
          </a:p>
        </p:txBody>
      </p:sp>
      <p:sp>
        <p:nvSpPr>
          <p:cNvPr id="2" name="Title 1"/>
          <p:cNvSpPr>
            <a:spLocks noGrp="1"/>
          </p:cNvSpPr>
          <p:nvPr userDrawn="1">
            <p:ph type="title"/>
          </p:nvPr>
        </p:nvSpPr>
        <p:spPr>
          <a:xfrm>
            <a:off x="755904" y="402336"/>
            <a:ext cx="10668000" cy="838356"/>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idx="1"/>
          </p:nvPr>
        </p:nvSpPr>
        <p:spPr>
          <a:xfrm>
            <a:off x="753535" y="1534160"/>
            <a:ext cx="10678584" cy="4235812"/>
          </a:xfrm>
          <a:prstGeom prst="rect">
            <a:avLst/>
          </a:prstGeom>
        </p:spPr>
        <p:txBody>
          <a:bodyPr/>
          <a:lstStyle>
            <a:lvl1pPr>
              <a:lnSpc>
                <a:spcPts val="2100"/>
              </a:lnSpc>
              <a:defRPr sz="1800">
                <a:solidFill>
                  <a:schemeClr val="tx1"/>
                </a:solidFill>
              </a:defRPr>
            </a:lvl1pPr>
            <a:lvl2pPr>
              <a:lnSpc>
                <a:spcPts val="2100"/>
              </a:lnSpc>
              <a:defRPr sz="1800">
                <a:solidFill>
                  <a:schemeClr val="tx1"/>
                </a:solidFill>
              </a:defRPr>
            </a:lvl2pPr>
            <a:lvl3pPr>
              <a:lnSpc>
                <a:spcPts val="2100"/>
              </a:lnSpc>
              <a:defRPr sz="1800">
                <a:solidFill>
                  <a:schemeClr val="tx1"/>
                </a:solidFill>
              </a:defRPr>
            </a:lvl3pPr>
            <a:lvl4pPr>
              <a:lnSpc>
                <a:spcPts val="2100"/>
              </a:lnSpc>
              <a:defRPr sz="1800">
                <a:solidFill>
                  <a:schemeClr val="tx1"/>
                </a:solidFill>
              </a:defRPr>
            </a:lvl4pPr>
            <a:lvl5pPr>
              <a:lnSpc>
                <a:spcPts val="2100"/>
              </a:lnSpc>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35240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86442524-4E97-4405-8A6B-4E5139FF430D}" type="datetimeFigureOut">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685800" rtl="0" eaLnBrk="1" fontAlgn="base" latinLnBrk="0" hangingPunct="1">
                <a:lnSpc>
                  <a:spcPct val="100000"/>
                </a:lnSpc>
                <a:spcBef>
                  <a:spcPct val="0"/>
                </a:spcBef>
                <a:spcAft>
                  <a:spcPct val="0"/>
                </a:spcAft>
                <a:buClrTx/>
                <a:buSzTx/>
                <a:buFontTx/>
                <a:buNone/>
                <a:tabLst/>
                <a:defRPr/>
              </a:pPr>
              <a:t>10/19/2021</a:t>
            </a:fld>
            <a:endParaRPr kumimoji="0" lang="en-US" sz="18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fld id="{4620A1B0-BD49-4AF7-BDDC-48D129DB2880}" type="slidenum">
              <a:rPr kumimoji="0" lang="en-US" sz="18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35638949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Round Same Side Corner Rectangle 2"/>
          <p:cNvSpPr/>
          <p:nvPr userDrawn="1"/>
        </p:nvSpPr>
        <p:spPr bwMode="auto">
          <a:xfrm>
            <a:off x="148252" y="122737"/>
            <a:ext cx="11921009" cy="1161923"/>
          </a:xfrm>
          <a:prstGeom prst="round2SameRect">
            <a:avLst/>
          </a:prstGeom>
          <a:solidFill>
            <a:srgbClr val="0574AC"/>
          </a:solidFill>
          <a:ln w="12700"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Calibri" panose="020F0502020204030204"/>
              <a:ea typeface="Arial" pitchFamily="-111" charset="-52"/>
              <a:cs typeface="Arial" pitchFamily="-111" charset="-52"/>
            </a:endParaRPr>
          </a:p>
        </p:txBody>
      </p:sp>
      <p:sp>
        <p:nvSpPr>
          <p:cNvPr id="2" name="Title 1"/>
          <p:cNvSpPr>
            <a:spLocks noGrp="1"/>
          </p:cNvSpPr>
          <p:nvPr>
            <p:ph type="title" hasCustomPrompt="1"/>
          </p:nvPr>
        </p:nvSpPr>
        <p:spPr>
          <a:xfrm>
            <a:off x="336449" y="223577"/>
            <a:ext cx="10862735" cy="1061084"/>
          </a:xfrm>
        </p:spPr>
        <p:txBody>
          <a:bodyPr/>
          <a:lstStyle>
            <a:lvl1pPr>
              <a:defRPr>
                <a:solidFill>
                  <a:schemeClr val="bg1"/>
                </a:solidFill>
              </a:defRPr>
            </a:lvl1pPr>
          </a:lstStyle>
          <a:p>
            <a:r>
              <a:rPr lang="en-US" dirty="0"/>
              <a:t>CONTENT PAGE W/ TEXT &amp; TABLE</a:t>
            </a:r>
          </a:p>
        </p:txBody>
      </p:sp>
      <p:sp>
        <p:nvSpPr>
          <p:cNvPr id="4" name="Text Placeholder 2"/>
          <p:cNvSpPr>
            <a:spLocks noGrp="1"/>
          </p:cNvSpPr>
          <p:nvPr>
            <p:ph idx="1"/>
          </p:nvPr>
        </p:nvSpPr>
        <p:spPr>
          <a:xfrm>
            <a:off x="1828800" y="1752600"/>
            <a:ext cx="9753600" cy="4953000"/>
          </a:xfrm>
          <a:prstGeom prst="rect">
            <a:avLst/>
          </a:prstGeom>
        </p:spPr>
        <p:txBody>
          <a:bodyPr vert="horz" lIns="91440" tIns="45720" rIns="91440" bIns="45720" rtlCol="0">
            <a:normAutofit/>
          </a:bodyPr>
          <a:lstStyle>
            <a:lvl1pPr>
              <a:defRPr>
                <a:solidFill>
                  <a:srgbClr val="2B8EBF"/>
                </a:solidFill>
              </a:defRPr>
            </a:lvl1pPr>
            <a:lvl3pPr>
              <a:defRPr b="0" i="0">
                <a:latin typeface="Droid Sans"/>
                <a:cs typeface="Droid Sans"/>
              </a:defRPr>
            </a:lvl3pPr>
            <a:lvl4pPr>
              <a:defRPr b="0" i="0">
                <a:latin typeface="Droid Sans"/>
                <a:cs typeface="Droid Sans"/>
              </a:defRPr>
            </a:lvl4pPr>
            <a:lvl5pPr>
              <a:defRPr b="0" i="0">
                <a:latin typeface="Droid Sans"/>
                <a:cs typeface="Droid Sans"/>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4"/>
            <a:endParaRPr lang="en-US" dirty="0"/>
          </a:p>
        </p:txBody>
      </p:sp>
      <p:sp>
        <p:nvSpPr>
          <p:cNvPr id="6" name="Slide Number Placeholder 7"/>
          <p:cNvSpPr>
            <a:spLocks noGrp="1"/>
          </p:cNvSpPr>
          <p:nvPr>
            <p:ph type="sldNum" sz="quarter" idx="4"/>
          </p:nvPr>
        </p:nvSpPr>
        <p:spPr>
          <a:xfrm>
            <a:off x="514635" y="6255991"/>
            <a:ext cx="513647" cy="152400"/>
          </a:xfrm>
          <a:prstGeom prst="rect">
            <a:avLst/>
          </a:prstGeom>
        </p:spPr>
        <p:txBody>
          <a:bodyPr vert="horz" lIns="0" tIns="0" rIns="0" bIns="0" rtlCol="0" anchor="t" anchorCtr="0"/>
          <a:lstStyle>
            <a:lvl1pPr algn="l">
              <a:defRPr sz="1333" b="1" i="0">
                <a:solidFill>
                  <a:schemeClr val="tx2"/>
                </a:solidFill>
                <a:latin typeface="Calibri"/>
                <a:cs typeface="Calibri"/>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DEFE11F-158B-594E-8BEE-CC26B87FEB38}" type="slidenum">
              <a:rPr kumimoji="0" lang="en-US" sz="1333" b="1" i="0" u="none" strike="noStrike" kern="1200" cap="none" spc="0" normalizeH="0" baseline="0" noProof="0" smtClean="0">
                <a:ln>
                  <a:noFill/>
                </a:ln>
                <a:solidFill>
                  <a:srgbClr val="3B3B3B"/>
                </a:solidFill>
                <a:effectLst/>
                <a:uLnTx/>
                <a:uFillTx/>
                <a:latin typeface="Calibri"/>
                <a:ea typeface="+mn-ea"/>
                <a:cs typeface="Calibri"/>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333" b="1" i="0" u="none" strike="noStrike" kern="1200" cap="none" spc="0" normalizeH="0" baseline="0" noProof="0" dirty="0">
              <a:ln>
                <a:noFill/>
              </a:ln>
              <a:solidFill>
                <a:srgbClr val="3B3B3B"/>
              </a:solidFill>
              <a:effectLst/>
              <a:uLnTx/>
              <a:uFillTx/>
              <a:latin typeface="Calibri"/>
              <a:ea typeface="+mn-ea"/>
              <a:cs typeface="Calibri"/>
            </a:endParaRPr>
          </a:p>
        </p:txBody>
      </p:sp>
    </p:spTree>
    <p:extLst>
      <p:ext uri="{BB962C8B-B14F-4D97-AF65-F5344CB8AC3E}">
        <p14:creationId xmlns:p14="http://schemas.microsoft.com/office/powerpoint/2010/main" val="20449013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2400">
                <a:solidFill>
                  <a:schemeClr val="bg1"/>
                </a:solidFill>
                <a:latin typeface="+mj-lt"/>
                <a:cs typeface="Calibri" panose="020F0502020204030204" pitchFamily="34" charset="0"/>
              </a:defRPr>
            </a:lvl1pPr>
          </a:lstStyle>
          <a:p>
            <a:pPr lvl="0"/>
            <a:endParaRPr lang="en-US" dirty="0"/>
          </a:p>
        </p:txBody>
      </p: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7981616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CONTENT PAGE W/ TEXT &amp; TABLE</a:t>
            </a:r>
          </a:p>
        </p:txBody>
      </p:sp>
      <p:sp>
        <p:nvSpPr>
          <p:cNvPr id="4" name="Text Placeholder 2"/>
          <p:cNvSpPr>
            <a:spLocks noGrp="1"/>
          </p:cNvSpPr>
          <p:nvPr>
            <p:ph idx="1"/>
          </p:nvPr>
        </p:nvSpPr>
        <p:spPr>
          <a:xfrm>
            <a:off x="1828800" y="1752600"/>
            <a:ext cx="9753600" cy="4953000"/>
          </a:xfrm>
          <a:prstGeom prst="rect">
            <a:avLst/>
          </a:prstGeom>
        </p:spPr>
        <p:txBody>
          <a:bodyPr vert="horz" lIns="91440" tIns="45720" rIns="91440" bIns="45720" rtlCol="0">
            <a:normAutofit/>
          </a:bodyPr>
          <a:lstStyle>
            <a:lvl1pPr>
              <a:defRPr>
                <a:solidFill>
                  <a:schemeClr val="accent2"/>
                </a:solidFill>
              </a:defRPr>
            </a:lvl1pPr>
            <a:lvl3pPr>
              <a:defRPr b="0" i="0">
                <a:latin typeface="Droid Sans"/>
                <a:cs typeface="Droid Sans"/>
              </a:defRPr>
            </a:lvl3pPr>
            <a:lvl4pPr>
              <a:defRPr b="0" i="0">
                <a:latin typeface="Droid Sans"/>
                <a:cs typeface="Droid Sans"/>
              </a:defRPr>
            </a:lvl4pPr>
            <a:lvl5pPr>
              <a:defRPr b="0" i="0">
                <a:latin typeface="Droid Sans"/>
                <a:cs typeface="Droid Sans"/>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4"/>
            <a:endParaRPr lang="en-US" dirty="0"/>
          </a:p>
        </p:txBody>
      </p:sp>
      <p:sp>
        <p:nvSpPr>
          <p:cNvPr id="5" name="Subtitle 2"/>
          <p:cNvSpPr>
            <a:spLocks noGrp="1"/>
          </p:cNvSpPr>
          <p:nvPr>
            <p:ph type="subTitle" idx="11" hasCustomPrompt="1"/>
          </p:nvPr>
        </p:nvSpPr>
        <p:spPr>
          <a:xfrm>
            <a:off x="1828800" y="990600"/>
            <a:ext cx="8534400" cy="457200"/>
          </a:xfrm>
        </p:spPr>
        <p:txBody>
          <a:bodyPr>
            <a:normAutofit/>
          </a:bodyPr>
          <a:lstStyle>
            <a:lvl1pPr marL="0" indent="0" algn="l">
              <a:buNone/>
              <a:defRPr sz="2000" cap="none" baseline="0">
                <a:solidFill>
                  <a:schemeClr val="accent3"/>
                </a:solidFill>
                <a:latin typeface="Droid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content page with text and table</a:t>
            </a:r>
          </a:p>
        </p:txBody>
      </p:sp>
      <p:sp>
        <p:nvSpPr>
          <p:cNvPr id="6" name="Content Placeholder 2"/>
          <p:cNvSpPr>
            <a:spLocks noGrp="1"/>
          </p:cNvSpPr>
          <p:nvPr>
            <p:ph idx="12"/>
          </p:nvPr>
        </p:nvSpPr>
        <p:spPr>
          <a:xfrm>
            <a:off x="1828800" y="3352800"/>
            <a:ext cx="9753600" cy="1600200"/>
          </a:xfrm>
        </p:spPr>
        <p:txBody>
          <a:bodyPr>
            <a:normAutofit/>
          </a:bodyPr>
          <a:lstStyle>
            <a:lvl1pPr>
              <a:defRPr sz="2800">
                <a:solidFill>
                  <a:schemeClr val="tx2"/>
                </a:solidFill>
              </a:defRPr>
            </a:lvl1pPr>
            <a:lvl2pPr>
              <a:defRPr sz="2400">
                <a:solidFill>
                  <a:schemeClr val="tx2"/>
                </a:solidFill>
                <a:latin typeface="Droid Serif"/>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endParaRPr lang="en-US" dirty="0"/>
          </a:p>
        </p:txBody>
      </p:sp>
    </p:spTree>
    <p:extLst>
      <p:ext uri="{BB962C8B-B14F-4D97-AF65-F5344CB8AC3E}">
        <p14:creationId xmlns:p14="http://schemas.microsoft.com/office/powerpoint/2010/main" val="38178974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8" name="Content Placeholder 5"/>
          <p:cNvSpPr>
            <a:spLocks noGrp="1"/>
          </p:cNvSpPr>
          <p:nvPr>
            <p:ph sz="quarter" idx="10"/>
          </p:nvPr>
        </p:nvSpPr>
        <p:spPr>
          <a:xfrm>
            <a:off x="1371600" y="304800"/>
            <a:ext cx="9372600" cy="514350"/>
          </a:xfrm>
          <a:prstGeom prst="rect">
            <a:avLst/>
          </a:prstGeom>
        </p:spPr>
        <p:txBody>
          <a:bodyPr/>
          <a:lstStyle>
            <a:lvl1pPr>
              <a:defRPr lang="en-US" sz="3200" dirty="0">
                <a:solidFill>
                  <a:schemeClr val="bg1"/>
                </a:solidFill>
                <a:latin typeface="+mj-lt"/>
                <a:cs typeface="Calibri" panose="020F0502020204030204" pitchFamily="34" charset="0"/>
              </a:defRPr>
            </a:lvl1pPr>
          </a:lstStyle>
          <a:p>
            <a:pPr lvl="0" algn="ctr" defTabSz="685800">
              <a:lnSpc>
                <a:spcPct val="110000"/>
              </a:lnSpc>
              <a:spcBef>
                <a:spcPct val="20000"/>
              </a:spcBef>
              <a:buFontTx/>
            </a:pPr>
            <a:r>
              <a:rPr lang="en-US" dirty="0"/>
              <a:t>Edit Master text styles</a:t>
            </a: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Tree>
    <p:extLst>
      <p:ext uri="{BB962C8B-B14F-4D97-AF65-F5344CB8AC3E}">
        <p14:creationId xmlns:p14="http://schemas.microsoft.com/office/powerpoint/2010/main" val="7868496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F19A75D-ADFC-456E-BFF5-BDC93B896E3F}" type="datetimeFigureOut">
              <a:rPr kumimoji="0" lang="en-GB"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19/10/2021</a:t>
            </a:fld>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F6CBCFA-397A-4A5B-A7B2-18D2BA92557B}" type="slidenum">
              <a:rPr kumimoji="0" lang="en-GB"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88485163"/>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9" name="Title 1"/>
          <p:cNvSpPr>
            <a:spLocks noGrp="1"/>
          </p:cNvSpPr>
          <p:nvPr>
            <p:ph type="title"/>
          </p:nvPr>
        </p:nvSpPr>
        <p:spPr>
          <a:xfrm>
            <a:off x="533400" y="365125"/>
            <a:ext cx="10820400" cy="625475"/>
          </a:xfrm>
          <a:prstGeom prst="rect">
            <a:avLst/>
          </a:prstGeom>
        </p:spPr>
        <p:txBody>
          <a:bodyPr/>
          <a:lstStyle>
            <a:lvl1pPr>
              <a:defRPr sz="2400" b="0" cap="none" baseline="0"/>
            </a:lvl1pPr>
          </a:lstStyle>
          <a:p>
            <a:r>
              <a:rPr lang="en-US" dirty="0"/>
              <a:t>Click to edit Master title style</a:t>
            </a:r>
          </a:p>
        </p:txBody>
      </p:sp>
    </p:spTree>
    <p:extLst>
      <p:ext uri="{BB962C8B-B14F-4D97-AF65-F5344CB8AC3E}">
        <p14:creationId xmlns:p14="http://schemas.microsoft.com/office/powerpoint/2010/main" val="42280777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p:nvPr>
        </p:nvSpPr>
        <p:spPr>
          <a:xfrm>
            <a:off x="609600" y="255629"/>
            <a:ext cx="10058400" cy="640080"/>
          </a:xfrm>
          <a:prstGeom prst="rect">
            <a:avLst/>
          </a:prstGeom>
        </p:spPr>
        <p:txBody>
          <a:bodyPr anchor="ctr" anchorCtr="0"/>
          <a:lstStyle>
            <a:lvl1pPr algn="l">
              <a:defRPr sz="3200">
                <a:solidFill>
                  <a:schemeClr val="bg1">
                    <a:lumMod val="95000"/>
                  </a:schemeClr>
                </a:solidFill>
                <a:latin typeface="Droid Serif"/>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52141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Chart 5"/>
          <p:cNvGraphicFramePr/>
          <p:nvPr/>
        </p:nvGraphicFramePr>
        <p:xfrm>
          <a:off x="2743200" y="1447800"/>
          <a:ext cx="6858000" cy="4809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90618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7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a:p>
            <a:pPr lvl="2"/>
            <a:endParaRPr lang="en-US" dirty="0"/>
          </a:p>
          <a:p>
            <a:pPr lvl="3"/>
            <a:r>
              <a:rPr lang="en-US" dirty="0"/>
              <a:t>	</a:t>
            </a:r>
          </a:p>
        </p:txBody>
      </p:sp>
    </p:spTree>
    <p:extLst>
      <p:ext uri="{BB962C8B-B14F-4D97-AF65-F5344CB8AC3E}">
        <p14:creationId xmlns:p14="http://schemas.microsoft.com/office/powerpoint/2010/main" val="3244877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Page I">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9433560" y="5516880"/>
            <a:ext cx="2606040" cy="126492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81000" y="1512117"/>
            <a:ext cx="4008120" cy="4351338"/>
          </a:xfrm>
        </p:spPr>
        <p:txBody>
          <a:bodyPr/>
          <a:lstStyle>
            <a:lvl1pPr>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1pPr>
            <a:lvl2pPr marL="509588" indent="-274638">
              <a:buFont typeface="Arial" panose="020B0604020202020204" pitchFamily="34" charset="0"/>
              <a:buChar char="‒"/>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2pPr>
            <a:lvl3pPr marL="692150" indent="-234950">
              <a:buFont typeface="Courier New" panose="02070309020205020404" pitchFamily="49" charset="0"/>
              <a:buChar char="o"/>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3pPr>
            <a:lvl4pPr>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9144000" y="6304098"/>
            <a:ext cx="2743200" cy="365125"/>
          </a:xfrm>
          <a:prstGeom prst="rect">
            <a:avLst/>
          </a:prstGeom>
        </p:spPr>
        <p:txBody>
          <a:bodyPr anchor="ctr"/>
          <a:lstStyle>
            <a:lvl1pPr algn="r">
              <a:defRPr sz="1200">
                <a:latin typeface="Arial" panose="020B0604020202020204" pitchFamily="34" charset="0"/>
                <a:ea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D34215-EC74-4960-9730-073D08EAB62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 Placeholder 8"/>
          <p:cNvSpPr>
            <a:spLocks noGrp="1"/>
          </p:cNvSpPr>
          <p:nvPr>
            <p:ph type="body" sz="quarter" idx="13" hasCustomPrompt="1"/>
          </p:nvPr>
        </p:nvSpPr>
        <p:spPr>
          <a:xfrm>
            <a:off x="381000" y="346374"/>
            <a:ext cx="11506200" cy="900246"/>
          </a:xfrm>
        </p:spPr>
        <p:txBody>
          <a:bodyPr vert="horz" wrap="square" lIns="0" tIns="0" rIns="0" bIns="0" rtlCol="0">
            <a:spAutoFit/>
          </a:bodyPr>
          <a:lstStyle>
            <a:lvl1pPr marL="0" indent="0">
              <a:buNone/>
              <a:defRPr lang="en-US" sz="1867" b="0" spc="-7" smtClean="0">
                <a:solidFill>
                  <a:srgbClr val="434343"/>
                </a:solidFill>
                <a:latin typeface="Open Sans"/>
                <a:cs typeface="Open Sans"/>
              </a:defRPr>
            </a:lvl1pPr>
            <a:lvl2pPr>
              <a:defRPr lang="en-US" sz="1800" smtClean="0"/>
            </a:lvl2pPr>
            <a:lvl3pPr marL="914400" indent="-914400">
              <a:buNone/>
              <a:defRPr lang="en-US" sz="4000" b="1" baseline="0" smtClean="0">
                <a:solidFill>
                  <a:srgbClr val="434343"/>
                </a:solidFill>
                <a:latin typeface="Open Sans" panose="020B0606030504020204" pitchFamily="34" charset="0"/>
                <a:ea typeface="Open Sans" panose="020B0606030504020204" pitchFamily="34" charset="0"/>
                <a:cs typeface="Open Sans" panose="020B0606030504020204" pitchFamily="34" charset="0"/>
              </a:defRPr>
            </a:lvl3pPr>
            <a:lvl4pPr>
              <a:defRPr lang="en-US" smtClean="0"/>
            </a:lvl4pPr>
            <a:lvl5pPr>
              <a:defRPr lang="en-US"/>
            </a:lvl5pPr>
          </a:lstStyle>
          <a:p>
            <a:pPr marL="20319" lvl="0">
              <a:lnSpc>
                <a:spcPts val="2180"/>
              </a:lnSpc>
            </a:pPr>
            <a:r>
              <a:rPr lang="en-US" dirty="0"/>
              <a:t>[Section Name]</a:t>
            </a:r>
          </a:p>
          <a:p>
            <a:pPr marL="914400" lvl="2"/>
            <a:r>
              <a:rPr lang="en-US" dirty="0"/>
              <a:t>[Page title]</a:t>
            </a:r>
          </a:p>
        </p:txBody>
      </p:sp>
      <p:pic>
        <p:nvPicPr>
          <p:cNvPr id="10" name="Picture 9"/>
          <p:cNvPicPr>
            <a:picLocks noChangeAspect="1"/>
          </p:cNvPicPr>
          <p:nvPr userDrawn="1"/>
        </p:nvPicPr>
        <p:blipFill>
          <a:blip r:embed="rId2"/>
          <a:stretch>
            <a:fillRect/>
          </a:stretch>
        </p:blipFill>
        <p:spPr>
          <a:xfrm rot="8442925">
            <a:off x="10900900" y="-2063332"/>
            <a:ext cx="2077377" cy="3505269"/>
          </a:xfrm>
          <a:prstGeom prst="rect">
            <a:avLst/>
          </a:prstGeom>
        </p:spPr>
      </p:pic>
    </p:spTree>
    <p:extLst>
      <p:ext uri="{BB962C8B-B14F-4D97-AF65-F5344CB8AC3E}">
        <p14:creationId xmlns:p14="http://schemas.microsoft.com/office/powerpoint/2010/main" val="40577801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p:nvPr>
        </p:nvSpPr>
        <p:spPr>
          <a:xfrm>
            <a:off x="616635" y="236312"/>
            <a:ext cx="10058400" cy="640080"/>
          </a:xfrm>
          <a:prstGeom prst="rect">
            <a:avLst/>
          </a:prstGeom>
        </p:spPr>
        <p:txBody>
          <a:bodyPr/>
          <a:lstStyle>
            <a:lvl1pPr algn="l">
              <a:defRPr sz="4000">
                <a:solidFill>
                  <a:schemeClr val="bg1">
                    <a:lumMod val="95000"/>
                  </a:schemeClr>
                </a:solidFill>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Tree>
    <p:extLst>
      <p:ext uri="{BB962C8B-B14F-4D97-AF65-F5344CB8AC3E}">
        <p14:creationId xmlns:p14="http://schemas.microsoft.com/office/powerpoint/2010/main" val="1942952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Confidential – Do Not Distribute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Slide Number Placeholder 5"/>
          <p:cNvSpPr>
            <a:spLocks noGrp="1"/>
          </p:cNvSpPr>
          <p:nvPr>
            <p:ph type="sldNum"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E4D9A0B-7C25-D443-ADC2-D4927AD78000}" type="slidenum">
              <a:rPr kumimoji="0" lang="en-US" sz="1800" b="0" i="0" u="none" strike="noStrike" kern="1200" cap="none" spc="0" normalizeH="0" baseline="0" noProof="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699321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3104" y="1"/>
            <a:ext cx="10363200" cy="1292844"/>
          </a:xfrm>
        </p:spPr>
        <p:txBody>
          <a:bodyPr/>
          <a:lstStyle/>
          <a:p>
            <a:r>
              <a:rPr lang="en-CA"/>
              <a:t>Click to edit Master title style</a:t>
            </a:r>
            <a:endParaRPr lang="en-US" dirty="0"/>
          </a:p>
        </p:txBody>
      </p:sp>
      <p:sp>
        <p:nvSpPr>
          <p:cNvPr id="3" name="Subtitle 2"/>
          <p:cNvSpPr>
            <a:spLocks noGrp="1"/>
          </p:cNvSpPr>
          <p:nvPr>
            <p:ph type="subTitle" idx="1"/>
          </p:nvPr>
        </p:nvSpPr>
        <p:spPr>
          <a:xfrm>
            <a:off x="273104" y="1010611"/>
            <a:ext cx="9448800" cy="1752600"/>
          </a:xfrm>
        </p:spPr>
        <p:txBody>
          <a:bodyPr>
            <a:normAutofit/>
          </a:bodyPr>
          <a:lstStyle>
            <a:lvl1pPr marL="0" indent="0" algn="l">
              <a:buNone/>
              <a:defRPr sz="2667" b="1">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Confidential – Do Not Distribute </a:t>
            </a: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Slide Number Placeholder 5"/>
          <p:cNvSpPr>
            <a:spLocks noGrp="1"/>
          </p:cNvSpPr>
          <p:nvPr>
            <p:ph type="sldNum"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DC70F99-5D3B-7743-8DC2-AE25B39A9AF3}" type="slidenum">
              <a:rPr kumimoji="0" lang="en-US" sz="1800" b="0" i="0" u="none" strike="noStrike" kern="1200" cap="none" spc="0" normalizeH="0" baseline="0" noProof="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326891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32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152400"/>
            <a:ext cx="1075946" cy="902210"/>
          </a:xfrm>
          <a:prstGeom prst="rect">
            <a:avLst/>
          </a:prstGeom>
        </p:spPr>
      </p:pic>
      <p:sp>
        <p:nvSpPr>
          <p:cNvPr id="8" name="Rectangle 7"/>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41106323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OD 1">
    <p:spTree>
      <p:nvGrpSpPr>
        <p:cNvPr id="1" name=""/>
        <p:cNvGrpSpPr/>
        <p:nvPr/>
      </p:nvGrpSpPr>
      <p:grpSpPr>
        <a:xfrm>
          <a:off x="0" y="0"/>
          <a:ext cx="0" cy="0"/>
          <a:chOff x="0" y="0"/>
          <a:chExt cx="0" cy="0"/>
        </a:xfrm>
      </p:grpSpPr>
      <p:sp>
        <p:nvSpPr>
          <p:cNvPr id="9" name="Round Same Side Corner Rectangle 8"/>
          <p:cNvSpPr/>
          <p:nvPr userDrawn="1"/>
        </p:nvSpPr>
        <p:spPr>
          <a:xfrm>
            <a:off x="0" y="1"/>
            <a:ext cx="12192000" cy="1142999"/>
          </a:xfrm>
          <a:prstGeom prst="round2SameRect">
            <a:avLst>
              <a:gd name="adj1" fmla="val 0"/>
              <a:gd name="adj2" fmla="val 37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p:nvPr>
        </p:nvSpPr>
        <p:spPr>
          <a:xfrm>
            <a:off x="609600" y="259590"/>
            <a:ext cx="10058400" cy="640080"/>
          </a:xfrm>
          <a:prstGeom prst="rect">
            <a:avLst/>
          </a:prstGeom>
        </p:spPr>
        <p:txBody>
          <a:bodyPr anchor="ctr" anchorCtr="0"/>
          <a:lstStyle>
            <a:lvl1pPr algn="l">
              <a:defRPr sz="3200">
                <a:solidFill>
                  <a:schemeClr val="bg1">
                    <a:lumMod val="95000"/>
                  </a:schemeClr>
                </a:solidFill>
                <a:latin typeface="Droid Serif"/>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33171"/>
            <a:ext cx="762000" cy="676658"/>
          </a:xfrm>
          <a:prstGeom prst="rect">
            <a:avLst/>
          </a:prstGeom>
        </p:spPr>
      </p:pic>
      <p:cxnSp>
        <p:nvCxnSpPr>
          <p:cNvPr id="8" name="Straight Connector 7"/>
          <p:cNvCxnSpPr/>
          <p:nvPr userDrawn="1"/>
        </p:nvCxnSpPr>
        <p:spPr>
          <a:xfrm>
            <a:off x="0" y="1143000"/>
            <a:ext cx="12192000" cy="0"/>
          </a:xfrm>
          <a:prstGeom prst="line">
            <a:avLst/>
          </a:prstGeom>
          <a:ln w="38100">
            <a:solidFill>
              <a:srgbClr val="EE3224"/>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1" name="Content Placeholder 8"/>
          <p:cNvSpPr>
            <a:spLocks noGrp="1"/>
          </p:cNvSpPr>
          <p:nvPr>
            <p:ph sz="quarter" idx="10"/>
          </p:nvPr>
        </p:nvSpPr>
        <p:spPr>
          <a:xfrm>
            <a:off x="609600" y="1371600"/>
            <a:ext cx="10439400"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9069960"/>
      </p:ext>
    </p:extLst>
  </p:cSld>
  <p:clrMapOvr>
    <a:masterClrMapping/>
  </p:clrMapOvr>
  <p:extLst>
    <p:ext uri="{DCECCB84-F9BA-43D5-87BE-67443E8EF086}">
      <p15:sldGuideLst xmlns:p15="http://schemas.microsoft.com/office/powerpoint/2012/main">
        <p15:guide id="1" orient="horz" pos="864">
          <p15:clr>
            <a:srgbClr val="FBAE40"/>
          </p15:clr>
        </p15:guide>
        <p15:guide id="2" pos="3840">
          <p15:clr>
            <a:srgbClr val="FBAE40"/>
          </p15:clr>
        </p15:guide>
        <p15:guide id="3" pos="384">
          <p15:clr>
            <a:srgbClr val="FBAE40"/>
          </p15:clr>
        </p15:guide>
        <p15:guide id="4" orient="horz" pos="360">
          <p15:clr>
            <a:srgbClr val="FBAE40"/>
          </p15:clr>
        </p15:guide>
        <p15:guide id="5" pos="751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O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66791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9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a:p>
            <a:pPr lvl="2"/>
            <a:endParaRPr lang="en-US" dirty="0"/>
          </a:p>
          <a:p>
            <a:pPr lvl="3"/>
            <a:r>
              <a:rPr lang="en-US" dirty="0"/>
              <a:t>	</a:t>
            </a:r>
          </a:p>
        </p:txBody>
      </p:sp>
    </p:spTree>
    <p:extLst>
      <p:ext uri="{BB962C8B-B14F-4D97-AF65-F5344CB8AC3E}">
        <p14:creationId xmlns:p14="http://schemas.microsoft.com/office/powerpoint/2010/main" val="34528159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56611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3628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6" name="Title 1"/>
          <p:cNvSpPr>
            <a:spLocks noGrp="1"/>
          </p:cNvSpPr>
          <p:nvPr>
            <p:ph type="title"/>
          </p:nvPr>
        </p:nvSpPr>
        <p:spPr>
          <a:xfrm>
            <a:off x="755904" y="402336"/>
            <a:ext cx="10668000" cy="838356"/>
          </a:xfrm>
          <a:prstGeom prst="rect">
            <a:avLst/>
          </a:prstGeom>
        </p:spPr>
        <p:txBody>
          <a:bodyPr/>
          <a:lstStyle>
            <a:lvl1pPr>
              <a:defRPr sz="2800" b="0" cap="none"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89540255"/>
      </p:ext>
    </p:extLst>
  </p:cSld>
  <p:clrMapOvr>
    <a:masterClrMapping/>
  </p:clrMapOvr>
  <p:hf hd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Arial" pitchFamily="-111" charset="-52"/>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Arial" pitchFamily="-111" charset="-52"/>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cs typeface="Arial" pitchFamily="-111" charset="-52"/>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6462466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ctr" defTabSz="457200" rtl="0" eaLnBrk="0" fontAlgn="auto" latinLnBrk="0" hangingPunct="0">
              <a:lnSpc>
                <a:spcPct val="100000"/>
              </a:lnSpc>
              <a:spcBef>
                <a:spcPts val="0"/>
              </a:spcBef>
              <a:spcAft>
                <a:spcPts val="100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lnSpc>
                <a:spcPct val="100000"/>
              </a:lnSpc>
              <a:buFontTx/>
              <a:buNone/>
              <a:defRPr>
                <a:latin typeface="Calibri" panose="020F0502020204030204" pitchFamily="34" charset="0"/>
                <a:cs typeface="Calibri" panose="020F0502020204030204" pitchFamily="34" charset="0"/>
              </a:defRPr>
            </a:lvl1pPr>
            <a:lvl2pPr marL="688182" indent="-285750">
              <a:lnSpc>
                <a:spcPct val="100000"/>
              </a:lnSpc>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lnSpc>
                <a:spcPct val="100000"/>
              </a:lnSpc>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59822034"/>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a:off x="0" y="921052"/>
            <a:ext cx="12192000" cy="0"/>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2"/>
            <a:ext cx="12192000" cy="914398"/>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ctr" defTabSz="457200" rtl="0" eaLnBrk="0" fontAlgn="auto" latinLnBrk="0" hangingPunct="0">
              <a:lnSpc>
                <a:spcPct val="100000"/>
              </a:lnSpc>
              <a:spcBef>
                <a:spcPts val="0"/>
              </a:spcBef>
              <a:spcAft>
                <a:spcPts val="100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609600" y="140325"/>
            <a:ext cx="10058400" cy="640080"/>
          </a:xfrm>
          <a:prstGeom prst="rect">
            <a:avLst/>
          </a:prstGeom>
        </p:spPr>
        <p:txBody>
          <a:bodyPr anchor="ctr" anchorCtr="0"/>
          <a:lstStyle>
            <a:lvl1pPr algn="l">
              <a:defRPr sz="3200" b="0" cap="none">
                <a:solidFill>
                  <a:schemeClr val="bg1">
                    <a:lumMod val="95000"/>
                  </a:schemeClr>
                </a:solidFill>
                <a:latin typeface="+mj-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7276" y="122599"/>
            <a:ext cx="762000" cy="676658"/>
          </a:xfrm>
          <a:prstGeom prst="rect">
            <a:avLst/>
          </a:prstGeom>
        </p:spPr>
      </p:pic>
    </p:spTree>
    <p:extLst>
      <p:ext uri="{BB962C8B-B14F-4D97-AF65-F5344CB8AC3E}">
        <p14:creationId xmlns:p14="http://schemas.microsoft.com/office/powerpoint/2010/main" val="1817540096"/>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PPROVED 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7720795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52256906"/>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349103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4703015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lnSpc>
                <a:spcPct val="100000"/>
              </a:lnSpc>
              <a:buFontTx/>
              <a:buNone/>
              <a:defRPr>
                <a:latin typeface="Calibri" panose="020F0502020204030204" pitchFamily="34" charset="0"/>
                <a:cs typeface="Calibri" panose="020F0502020204030204" pitchFamily="34" charset="0"/>
              </a:defRPr>
            </a:lvl1pPr>
            <a:lvl2pPr marL="688182" indent="-285750">
              <a:lnSpc>
                <a:spcPct val="100000"/>
              </a:lnSpc>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lnSpc>
                <a:spcPct val="100000"/>
              </a:lnSpc>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55067045"/>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cSld name="6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p:nvPicPr>
        <p:blipFill>
          <a:blip r:embed="rId2"/>
          <a:stretch>
            <a:fillRect/>
          </a:stretch>
        </p:blipFill>
        <p:spPr>
          <a:xfrm>
            <a:off x="11049000" y="217994"/>
            <a:ext cx="838200" cy="676715"/>
          </a:xfrm>
          <a:prstGeom prst="rect">
            <a:avLst/>
          </a:prstGeom>
        </p:spPr>
      </p:pic>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81000" y="340925"/>
            <a:ext cx="10439400" cy="649675"/>
          </a:xfrm>
          <a:prstGeom prst="rect">
            <a:avLst/>
          </a:prstGeom>
        </p:spPr>
        <p:txBody>
          <a:bodyPr/>
          <a:lstStyle>
            <a:lvl1pPr algn="l">
              <a:defRPr sz="24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0439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1756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31083837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Large Fo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 (Large Fonts)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lide Number Placeholder 10"/>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1FD316-713D-4ED1-ADFD-72C1E45E04F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4">
            <a:extLst>
              <a:ext uri="{FF2B5EF4-FFF2-40B4-BE49-F238E27FC236}">
                <a16:creationId xmlns:a16="http://schemas.microsoft.com/office/drawing/2014/main" id="{5772492D-FADA-4811-B232-9F4D0A973265}"/>
              </a:ext>
            </a:extLst>
          </p:cNvPr>
          <p:cNvSpPr txBox="1">
            <a:spLocks/>
          </p:cNvSpPr>
          <p:nvPr userDrawn="1"/>
        </p:nvSpPr>
        <p:spPr>
          <a:xfrm>
            <a:off x="508000" y="6586057"/>
            <a:ext cx="4978400" cy="228600"/>
          </a:xfrm>
          <a:prstGeom prst="rect">
            <a:avLst/>
          </a:prstGeom>
        </p:spPr>
        <p:txBody>
          <a:bodyPr vert="horz" lIns="91440" tIns="45720" rIns="91440" bIns="45720" rtlCol="0" anchor="t"/>
          <a:lstStyle>
            <a:defPPr>
              <a:defRPr lang="en-US"/>
            </a:defPPr>
            <a:lvl1pPr marL="0" algn="l" defTabSz="914400" rtl="0" eaLnBrk="1" latinLnBrk="0" hangingPunct="1">
              <a:defRPr sz="800" kern="1200">
                <a:solidFill>
                  <a:srgbClr val="455560"/>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55560"/>
                </a:solidFill>
                <a:effectLst/>
                <a:uLnTx/>
                <a:uFillTx/>
                <a:latin typeface="Arial" pitchFamily="34" charset="0"/>
                <a:ea typeface="+mn-ea"/>
                <a:cs typeface="Arial" pitchFamily="34" charset="0"/>
              </a:rPr>
              <a:t>Kroll, a division of Duff &amp; Phelps - @krollwire  - Private and Confidential</a:t>
            </a:r>
          </a:p>
        </p:txBody>
      </p:sp>
    </p:spTree>
    <p:extLst>
      <p:ext uri="{BB962C8B-B14F-4D97-AF65-F5344CB8AC3E}">
        <p14:creationId xmlns:p14="http://schemas.microsoft.com/office/powerpoint/2010/main" val="41866629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with Subtitle (Medium Fo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271943"/>
            <a:ext cx="11176000" cy="579152"/>
          </a:xfrm>
        </p:spPr>
        <p:txBody>
          <a:bodyPr>
            <a:normAutofit/>
          </a:bodyPr>
          <a:lstStyle>
            <a:lvl1pPr>
              <a:defRPr sz="2400" baseline="0"/>
            </a:lvl1pPr>
          </a:lstStyle>
          <a:p>
            <a:r>
              <a:rPr lang="en-US"/>
              <a:t>Title With Subtitle (Medium Fonts)</a:t>
            </a:r>
          </a:p>
        </p:txBody>
      </p:sp>
      <p:sp>
        <p:nvSpPr>
          <p:cNvPr id="3" name="Content Placeholder 2"/>
          <p:cNvSpPr>
            <a:spLocks noGrp="1"/>
          </p:cNvSpPr>
          <p:nvPr>
            <p:ph idx="1"/>
          </p:nvPr>
        </p:nvSpPr>
        <p:spPr/>
        <p:txBody>
          <a:bodyPr>
            <a:normAutofit/>
          </a:bodyPr>
          <a:lstStyle>
            <a:lvl1pPr marL="228600" indent="-228600">
              <a:defRPr sz="1600"/>
            </a:lvl1pPr>
            <a:lvl2pPr marL="457200" indent="-228600">
              <a:defRPr sz="1600"/>
            </a:lvl2pPr>
            <a:lvl3pPr marL="685800">
              <a:defRPr sz="1600"/>
            </a:lvl3pPr>
          </a:lstStyle>
          <a:p>
            <a:pPr lvl="0"/>
            <a:r>
              <a:rPr lang="en-US"/>
              <a:t>Click to edit Master text styles</a:t>
            </a:r>
          </a:p>
          <a:p>
            <a:pPr lvl="1"/>
            <a:r>
              <a:rPr lang="en-US"/>
              <a:t>Second level</a:t>
            </a:r>
          </a:p>
          <a:p>
            <a:pPr lvl="2"/>
            <a:r>
              <a:rPr lang="en-US"/>
              <a:t>Third level</a:t>
            </a:r>
          </a:p>
        </p:txBody>
      </p:sp>
      <p:sp>
        <p:nvSpPr>
          <p:cNvPr id="12" name="Text Placeholder 11"/>
          <p:cNvSpPr>
            <a:spLocks noGrp="1"/>
          </p:cNvSpPr>
          <p:nvPr>
            <p:ph type="body" sz="quarter" idx="10" hasCustomPrompt="1"/>
          </p:nvPr>
        </p:nvSpPr>
        <p:spPr>
          <a:xfrm>
            <a:off x="491874" y="935037"/>
            <a:ext cx="11190112" cy="591308"/>
          </a:xfrm>
        </p:spPr>
        <p:txBody>
          <a:bodyPr>
            <a:noAutofit/>
          </a:bodyPr>
          <a:lstStyle>
            <a:lvl1pPr marL="0" marR="0" indent="-342900" algn="l" defTabSz="914400" rtl="0" eaLnBrk="1" fontAlgn="auto" latinLnBrk="0" hangingPunct="1">
              <a:lnSpc>
                <a:spcPts val="1600"/>
              </a:lnSpc>
              <a:spcBef>
                <a:spcPct val="20000"/>
              </a:spcBef>
              <a:spcAft>
                <a:spcPts val="0"/>
              </a:spcAft>
              <a:buClrTx/>
              <a:buSzTx/>
              <a:buFont typeface="Arial" pitchFamily="34" charset="0"/>
              <a:buNone/>
              <a:tabLst/>
              <a:defRPr sz="1100" baseline="0"/>
            </a:lvl1pPr>
            <a:lvl2pPr>
              <a:buNone/>
              <a:defRPr sz="1200"/>
            </a:lvl2pPr>
            <a:lvl3pPr>
              <a:buNone/>
              <a:defRPr sz="1200"/>
            </a:lvl3pPr>
            <a:lvl4pPr>
              <a:buNone/>
              <a:defRPr sz="1200"/>
            </a:lvl4pPr>
            <a:lvl5pPr>
              <a:buNone/>
              <a:defRPr sz="1200"/>
            </a:lvl5pPr>
          </a:lstStyle>
          <a:p>
            <a:pPr>
              <a:lnSpc>
                <a:spcPts val="1600"/>
              </a:lnSpc>
            </a:pPr>
            <a:r>
              <a:rPr lang="en-US" sz="1200"/>
              <a:t>The subtitle goes here and can be up to three lines long. </a:t>
            </a:r>
            <a:r>
              <a:rPr lang="en-US" sz="1200" err="1"/>
              <a:t>Lorem</a:t>
            </a:r>
            <a:r>
              <a:rPr lang="en-US" sz="1200"/>
              <a:t> </a:t>
            </a:r>
            <a:r>
              <a:rPr lang="en-US" sz="1200" err="1"/>
              <a:t>ipsum</a:t>
            </a:r>
            <a:r>
              <a:rPr lang="en-US" sz="1200"/>
              <a:t> dolor sit </a:t>
            </a:r>
            <a:r>
              <a:rPr lang="en-US" sz="1200" err="1"/>
              <a:t>amet</a:t>
            </a:r>
            <a:r>
              <a:rPr lang="en-US" sz="1200"/>
              <a:t>, </a:t>
            </a:r>
            <a:r>
              <a:rPr lang="en-US" sz="1200" err="1"/>
              <a:t>consectetuer</a:t>
            </a:r>
            <a:r>
              <a:rPr lang="en-US" sz="1200"/>
              <a:t> </a:t>
            </a:r>
            <a:r>
              <a:rPr lang="en-US" sz="1200" err="1"/>
              <a:t>adipiscing</a:t>
            </a:r>
            <a:r>
              <a:rPr lang="en-US" sz="1200"/>
              <a:t> </a:t>
            </a:r>
            <a:r>
              <a:rPr lang="en-US" sz="1200" err="1"/>
              <a:t>elit</a:t>
            </a:r>
            <a:r>
              <a:rPr lang="en-US" sz="1200"/>
              <a:t>. </a:t>
            </a:r>
            <a:r>
              <a:rPr lang="en-US" sz="1200" err="1"/>
              <a:t>Vestibulum</a:t>
            </a:r>
            <a:r>
              <a:rPr lang="en-US" sz="1200"/>
              <a:t> ante </a:t>
            </a:r>
            <a:r>
              <a:rPr lang="en-US" sz="1200" err="1"/>
              <a:t>ipsum</a:t>
            </a:r>
            <a:r>
              <a:rPr lang="en-US" sz="1200"/>
              <a:t> </a:t>
            </a:r>
            <a:r>
              <a:rPr lang="en-US" sz="1200" err="1"/>
              <a:t>primis</a:t>
            </a:r>
            <a:r>
              <a:rPr lang="en-US" sz="1200"/>
              <a:t> in </a:t>
            </a:r>
            <a:r>
              <a:rPr lang="en-US" sz="1200" err="1"/>
              <a:t>faucibus</a:t>
            </a:r>
            <a:r>
              <a:rPr lang="en-US" sz="1200"/>
              <a:t> </a:t>
            </a:r>
            <a:r>
              <a:rPr lang="en-US" sz="1200" err="1"/>
              <a:t>orci</a:t>
            </a:r>
            <a:r>
              <a:rPr lang="en-US" sz="1200"/>
              <a:t> </a:t>
            </a:r>
            <a:r>
              <a:rPr lang="en-US" sz="1200" err="1"/>
              <a:t>luctus</a:t>
            </a:r>
            <a:r>
              <a:rPr lang="en-US" sz="1200"/>
              <a:t> et </a:t>
            </a:r>
            <a:r>
              <a:rPr lang="en-US" sz="1200" err="1"/>
              <a:t>ultrices</a:t>
            </a:r>
            <a:r>
              <a:rPr lang="en-US" sz="1200"/>
              <a:t> </a:t>
            </a:r>
            <a:r>
              <a:rPr lang="en-US" sz="1200" err="1"/>
              <a:t>posuere</a:t>
            </a:r>
            <a:r>
              <a:rPr lang="en-US" sz="1200"/>
              <a:t> </a:t>
            </a:r>
            <a:r>
              <a:rPr lang="en-US" sz="1200" err="1"/>
              <a:t>cubilia</a:t>
            </a:r>
            <a:r>
              <a:rPr lang="en-US" sz="1200"/>
              <a:t> </a:t>
            </a:r>
            <a:r>
              <a:rPr lang="en-US" sz="1200" err="1"/>
              <a:t>Curae</a:t>
            </a:r>
            <a:r>
              <a:rPr lang="en-US" sz="1200"/>
              <a:t>; </a:t>
            </a:r>
            <a:r>
              <a:rPr lang="en-US" sz="1200" err="1"/>
              <a:t>Phasellus</a:t>
            </a:r>
            <a:r>
              <a:rPr lang="en-US" sz="1200"/>
              <a:t> </a:t>
            </a:r>
            <a:r>
              <a:rPr lang="en-US" sz="1200" err="1"/>
              <a:t>ut</a:t>
            </a:r>
            <a:r>
              <a:rPr lang="en-US" sz="1200"/>
              <a:t> </a:t>
            </a:r>
            <a:r>
              <a:rPr lang="en-US" sz="1200" err="1"/>
              <a:t>velit</a:t>
            </a:r>
            <a:r>
              <a:rPr lang="en-US" sz="1200"/>
              <a:t> in </a:t>
            </a:r>
            <a:r>
              <a:rPr lang="en-US" sz="1200" err="1"/>
              <a:t>ligula</a:t>
            </a:r>
            <a:r>
              <a:rPr lang="en-US" sz="1200"/>
              <a:t> </a:t>
            </a:r>
            <a:r>
              <a:rPr lang="en-US" sz="1200" err="1"/>
              <a:t>mattis</a:t>
            </a:r>
            <a:r>
              <a:rPr lang="en-US" sz="1200"/>
              <a:t> </a:t>
            </a:r>
            <a:r>
              <a:rPr lang="en-US" sz="1200" err="1"/>
              <a:t>hendrerit</a:t>
            </a:r>
            <a:r>
              <a:rPr lang="en-US" sz="1200"/>
              <a:t>. </a:t>
            </a:r>
            <a:r>
              <a:rPr lang="en-US" sz="1200" err="1"/>
              <a:t>Nulla</a:t>
            </a:r>
            <a:r>
              <a:rPr lang="en-US" sz="1200"/>
              <a:t> </a:t>
            </a:r>
            <a:r>
              <a:rPr lang="en-US" sz="1200" err="1"/>
              <a:t>facilisi</a:t>
            </a:r>
            <a:r>
              <a:rPr lang="en-US" sz="1200"/>
              <a:t>. </a:t>
            </a:r>
            <a:r>
              <a:rPr lang="en-US" sz="1200" err="1"/>
              <a:t>Morbi</a:t>
            </a:r>
            <a:r>
              <a:rPr lang="en-US" sz="1200"/>
              <a:t> at </a:t>
            </a:r>
            <a:r>
              <a:rPr lang="en-US" sz="1200" err="1"/>
              <a:t>massa</a:t>
            </a:r>
            <a:r>
              <a:rPr lang="en-US" sz="1200"/>
              <a:t>. </a:t>
            </a:r>
            <a:r>
              <a:rPr lang="en-US" sz="1200" err="1"/>
              <a:t>Praesent</a:t>
            </a:r>
            <a:r>
              <a:rPr lang="en-US" sz="1200"/>
              <a:t> </a:t>
            </a:r>
            <a:r>
              <a:rPr lang="en-US" sz="1200" err="1"/>
              <a:t>accumsan</a:t>
            </a:r>
            <a:r>
              <a:rPr lang="en-US" sz="1200"/>
              <a:t>, </a:t>
            </a:r>
            <a:r>
              <a:rPr lang="en-US" sz="1200" err="1"/>
              <a:t>enim</a:t>
            </a:r>
            <a:r>
              <a:rPr lang="en-US" sz="1200"/>
              <a:t> at </a:t>
            </a:r>
            <a:r>
              <a:rPr lang="en-US" sz="1200" err="1"/>
              <a:t>bibendum</a:t>
            </a:r>
            <a:r>
              <a:rPr lang="en-US" sz="1200"/>
              <a:t> </a:t>
            </a:r>
            <a:r>
              <a:rPr lang="en-US" sz="1200" err="1"/>
              <a:t>rhoncus</a:t>
            </a:r>
            <a:r>
              <a:rPr lang="en-US" sz="1200"/>
              <a:t>, </a:t>
            </a:r>
            <a:r>
              <a:rPr lang="en-US" sz="1200" err="1"/>
              <a:t>erat</a:t>
            </a:r>
            <a:r>
              <a:rPr lang="en-US" sz="1200"/>
              <a:t> </a:t>
            </a:r>
            <a:r>
              <a:rPr lang="en-US" sz="1200" err="1"/>
              <a:t>diam</a:t>
            </a:r>
            <a:r>
              <a:rPr lang="en-US" sz="1200"/>
              <a:t> </a:t>
            </a:r>
            <a:r>
              <a:rPr lang="en-US" sz="1200" err="1"/>
              <a:t>congue</a:t>
            </a:r>
            <a:r>
              <a:rPr lang="en-US" sz="1200"/>
              <a:t> </a:t>
            </a:r>
            <a:r>
              <a:rPr lang="en-US" sz="1200" err="1"/>
              <a:t>est</a:t>
            </a:r>
            <a:r>
              <a:rPr lang="en-US" sz="1200"/>
              <a:t>, </a:t>
            </a:r>
            <a:r>
              <a:rPr lang="en-US" sz="1200" err="1"/>
              <a:t>nec</a:t>
            </a:r>
            <a:r>
              <a:rPr lang="en-US" sz="1200"/>
              <a:t> </a:t>
            </a:r>
            <a:r>
              <a:rPr lang="en-US" sz="1200" err="1"/>
              <a:t>faucibus</a:t>
            </a:r>
            <a:r>
              <a:rPr lang="en-US" sz="1200"/>
              <a:t> </a:t>
            </a:r>
            <a:r>
              <a:rPr lang="en-US" sz="1200" err="1"/>
              <a:t>augue</a:t>
            </a:r>
            <a:r>
              <a:rPr lang="en-US" sz="1200"/>
              <a:t> </a:t>
            </a:r>
            <a:r>
              <a:rPr lang="en-US" sz="1200" err="1"/>
              <a:t>diam</a:t>
            </a:r>
            <a:r>
              <a:rPr lang="en-US" sz="1200"/>
              <a:t> a ante.  </a:t>
            </a:r>
          </a:p>
        </p:txBody>
      </p:sp>
      <p:sp>
        <p:nvSpPr>
          <p:cNvPr id="11" name="Footer Placeholder 4">
            <a:extLst>
              <a:ext uri="{FF2B5EF4-FFF2-40B4-BE49-F238E27FC236}">
                <a16:creationId xmlns:a16="http://schemas.microsoft.com/office/drawing/2014/main" id="{4E5CA766-007E-49C9-BBEA-610C661277C6}"/>
              </a:ext>
            </a:extLst>
          </p:cNvPr>
          <p:cNvSpPr>
            <a:spLocks noGrp="1"/>
          </p:cNvSpPr>
          <p:nvPr>
            <p:ph type="ftr" sz="quarter" idx="11"/>
          </p:nvPr>
        </p:nvSpPr>
        <p:spPr>
          <a:xfrm>
            <a:off x="508002" y="6576067"/>
            <a:ext cx="4978400" cy="228600"/>
          </a:xfrm>
          <a:prstGeom prst="rect">
            <a:avLst/>
          </a:prstGeom>
        </p:spPr>
        <p:txBody>
          <a:bodyPr/>
          <a:lstStyle>
            <a:lvl1pPr>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Slide Number Placeholder 5">
            <a:extLst>
              <a:ext uri="{FF2B5EF4-FFF2-40B4-BE49-F238E27FC236}">
                <a16:creationId xmlns:a16="http://schemas.microsoft.com/office/drawing/2014/main" id="{3D16A042-751E-42F5-B53E-AB4D192A76F1}"/>
              </a:ext>
            </a:extLst>
          </p:cNvPr>
          <p:cNvSpPr>
            <a:spLocks noGrp="1"/>
          </p:cNvSpPr>
          <p:nvPr>
            <p:ph type="sldNum" sz="quarter" idx="12"/>
          </p:nvPr>
        </p:nvSpPr>
        <p:spPr>
          <a:xfrm>
            <a:off x="10464800" y="6576067"/>
            <a:ext cx="1219200" cy="228600"/>
          </a:xfrm>
          <a:prstGeom prst="rect">
            <a:avLst/>
          </a:prstGeom>
        </p:spPr>
        <p:txBody>
          <a:bodyPr/>
          <a:lstStyle>
            <a:lvl1pPr>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1FD316-713D-4ED1-ADFD-72C1E45E04F4}"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1295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701"/>
            </a:lvl1pPr>
          </a:lstStyle>
          <a:p>
            <a:r>
              <a:rPr lang="en-US"/>
              <a:t>Click to edit Master title style</a:t>
            </a:r>
          </a:p>
        </p:txBody>
      </p:sp>
      <p:sp>
        <p:nvSpPr>
          <p:cNvPr id="5" name="Footer Placeholder 4">
            <a:extLst>
              <a:ext uri="{FF2B5EF4-FFF2-40B4-BE49-F238E27FC236}">
                <a16:creationId xmlns:a16="http://schemas.microsoft.com/office/drawing/2014/main" id="{52F8A281-50A2-4952-83F9-AEDE13AD3943}"/>
              </a:ext>
            </a:extLst>
          </p:cNvPr>
          <p:cNvSpPr>
            <a:spLocks noGrp="1"/>
          </p:cNvSpPr>
          <p:nvPr>
            <p:ph type="ftr" sz="quarter" idx="11"/>
          </p:nvPr>
        </p:nvSpPr>
        <p:spPr>
          <a:xfrm>
            <a:off x="508002" y="6576067"/>
            <a:ext cx="4978400" cy="228600"/>
          </a:xfrm>
          <a:prstGeom prst="rect">
            <a:avLst/>
          </a:prstGeom>
        </p:spPr>
        <p:txBody>
          <a:bodyPr/>
          <a:lstStyle>
            <a:lvl1pPr>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FD0AA2-66AB-4EDA-96AF-80F1A6BF738D}"/>
              </a:ext>
            </a:extLst>
          </p:cNvPr>
          <p:cNvSpPr>
            <a:spLocks noGrp="1"/>
          </p:cNvSpPr>
          <p:nvPr>
            <p:ph type="sldNum" sz="quarter" idx="12"/>
          </p:nvPr>
        </p:nvSpPr>
        <p:spPr>
          <a:xfrm>
            <a:off x="10464800" y="6576067"/>
            <a:ext cx="1219200" cy="228600"/>
          </a:xfrm>
          <a:prstGeom prst="rect">
            <a:avLst/>
          </a:prstGeom>
        </p:spPr>
        <p:txBody>
          <a:bodyPr/>
          <a:lstStyle>
            <a:lvl1pPr>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1FD316-713D-4ED1-ADFD-72C1E45E04F4}"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1081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448" y="347473"/>
            <a:ext cx="11143488" cy="484631"/>
          </a:xfrm>
          <a:prstGeom prst="rect">
            <a:avLst/>
          </a:prstGeom>
        </p:spPr>
        <p:txBody>
          <a:bodyPr/>
          <a:lstStyle>
            <a:lvl1pPr marL="0" indent="0">
              <a:defRPr/>
            </a:lvl1pPr>
          </a:lstStyle>
          <a:p>
            <a:r>
              <a:rPr lang="en-US"/>
              <a:t>Click to Add Title</a:t>
            </a:r>
          </a:p>
        </p:txBody>
      </p:sp>
      <p:sp>
        <p:nvSpPr>
          <p:cNvPr id="3" name="Content Placeholder 2"/>
          <p:cNvSpPr>
            <a:spLocks noGrp="1"/>
          </p:cNvSpPr>
          <p:nvPr>
            <p:ph idx="1" hasCustomPrompt="1"/>
          </p:nvPr>
        </p:nvSpPr>
        <p:spPr>
          <a:xfrm>
            <a:off x="536448" y="1444753"/>
            <a:ext cx="10972800" cy="4525963"/>
          </a:xfrm>
          <a:prstGeom prst="rect">
            <a:avLst/>
          </a:prstGeom>
        </p:spPr>
        <p:txBody>
          <a:bodyPr/>
          <a:lstStyle/>
          <a:p>
            <a:pPr lvl="0"/>
            <a:r>
              <a:rPr lang="en-US"/>
              <a:t>Level One Bullet</a:t>
            </a:r>
          </a:p>
          <a:p>
            <a:pPr lvl="1"/>
            <a:r>
              <a:rPr lang="en-US"/>
              <a:t>Level Two Bullet</a:t>
            </a:r>
          </a:p>
          <a:p>
            <a:pPr lvl="2"/>
            <a:r>
              <a:rPr lang="en-US"/>
              <a:t>Level Three Bullet</a:t>
            </a:r>
          </a:p>
        </p:txBody>
      </p:sp>
      <p:sp>
        <p:nvSpPr>
          <p:cNvPr id="11" name="Text Placeholder 10"/>
          <p:cNvSpPr>
            <a:spLocks noGrp="1"/>
          </p:cNvSpPr>
          <p:nvPr>
            <p:ph type="body" sz="quarter" idx="14" hasCustomPrompt="1"/>
          </p:nvPr>
        </p:nvSpPr>
        <p:spPr>
          <a:xfrm>
            <a:off x="531284" y="889000"/>
            <a:ext cx="11143488" cy="355600"/>
          </a:xfrm>
        </p:spPr>
        <p:txBody>
          <a:bodyPr>
            <a:noAutofit/>
          </a:bodyPr>
          <a:lstStyle>
            <a:lvl1pPr marL="0" indent="0">
              <a:buFontTx/>
              <a:buNone/>
              <a:defRPr sz="1800" b="1">
                <a:solidFill>
                  <a:schemeClr val="accent3"/>
                </a:solidFill>
              </a:defRPr>
            </a:lvl1pPr>
            <a:lvl2pPr marL="460375" indent="0">
              <a:buFontTx/>
              <a:buNone/>
              <a:defRPr sz="1800" b="1">
                <a:solidFill>
                  <a:schemeClr val="accent3"/>
                </a:solidFill>
              </a:defRPr>
            </a:lvl2pPr>
            <a:lvl3pPr marL="911225" indent="0">
              <a:buFontTx/>
              <a:buNone/>
              <a:defRPr sz="1800" b="1">
                <a:solidFill>
                  <a:schemeClr val="accent3"/>
                </a:solidFill>
              </a:defRPr>
            </a:lvl3pPr>
            <a:lvl4pPr marL="1371600" indent="0">
              <a:buFontTx/>
              <a:buNone/>
              <a:defRPr sz="1800" b="1">
                <a:solidFill>
                  <a:schemeClr val="accent3"/>
                </a:solidFill>
              </a:defRPr>
            </a:lvl4pPr>
            <a:lvl5pPr marL="1828800" indent="0">
              <a:buFontTx/>
              <a:buNone/>
              <a:defRPr sz="1800" b="1">
                <a:solidFill>
                  <a:schemeClr val="accent3"/>
                </a:solidFill>
              </a:defRPr>
            </a:lvl5pPr>
          </a:lstStyle>
          <a:p>
            <a:pPr lvl="0"/>
            <a:r>
              <a:rPr lang="en-US"/>
              <a:t>Click to Add Subtitle</a:t>
            </a:r>
          </a:p>
        </p:txBody>
      </p:sp>
      <p:sp>
        <p:nvSpPr>
          <p:cNvPr id="5" name="Footer Placeholder 4">
            <a:extLst>
              <a:ext uri="{FF2B5EF4-FFF2-40B4-BE49-F238E27FC236}">
                <a16:creationId xmlns:a16="http://schemas.microsoft.com/office/drawing/2014/main" id="{103CDD26-9F8D-4E6C-8AEB-AEFE25DE02E4}"/>
              </a:ext>
            </a:extLst>
          </p:cNvPr>
          <p:cNvSpPr>
            <a:spLocks noGrp="1"/>
          </p:cNvSpPr>
          <p:nvPr>
            <p:ph type="ftr" sz="quarter" idx="11"/>
          </p:nvPr>
        </p:nvSpPr>
        <p:spPr>
          <a:xfrm>
            <a:off x="508002" y="6576067"/>
            <a:ext cx="4978400" cy="228600"/>
          </a:xfrm>
          <a:prstGeom prst="rect">
            <a:avLst/>
          </a:prstGeom>
        </p:spPr>
        <p:txBody>
          <a:bodyPr/>
          <a:lstStyle>
            <a:lvl1pPr>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EF44899-5CDB-426B-A257-A5D0F9F3DA97}"/>
              </a:ext>
            </a:extLst>
          </p:cNvPr>
          <p:cNvSpPr>
            <a:spLocks noGrp="1"/>
          </p:cNvSpPr>
          <p:nvPr>
            <p:ph type="sldNum" sz="quarter" idx="12"/>
          </p:nvPr>
        </p:nvSpPr>
        <p:spPr>
          <a:xfrm>
            <a:off x="10464800" y="6576067"/>
            <a:ext cx="1219200" cy="228600"/>
          </a:xfrm>
          <a:prstGeom prst="rect">
            <a:avLst/>
          </a:prstGeom>
        </p:spPr>
        <p:txBody>
          <a:bodyPr/>
          <a:lstStyle>
            <a:lvl1pPr>
              <a:defRPr sz="8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01FD316-713D-4ED1-ADFD-72C1E45E04F4}" type="slidenum">
              <a:rPr kumimoji="0" lang="en-US" sz="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27981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PPROVED 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0873052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82780363"/>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a:off x="0" y="921052"/>
            <a:ext cx="12192000" cy="0"/>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2"/>
            <a:ext cx="12192000" cy="914398"/>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609600" y="140325"/>
            <a:ext cx="10058400" cy="640080"/>
          </a:xfrm>
          <a:prstGeom prst="rect">
            <a:avLst/>
          </a:prstGeom>
        </p:spPr>
        <p:txBody>
          <a:bodyPr anchor="ctr" anchorCtr="0"/>
          <a:lstStyle>
            <a:lvl1pPr algn="l">
              <a:defRPr sz="3200" b="0" cap="none">
                <a:solidFill>
                  <a:schemeClr val="bg1">
                    <a:lumMod val="95000"/>
                  </a:schemeClr>
                </a:solidFill>
                <a:latin typeface="+mj-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7276" y="122599"/>
            <a:ext cx="762000" cy="676658"/>
          </a:xfrm>
          <a:prstGeom prst="rect">
            <a:avLst/>
          </a:prstGeom>
        </p:spPr>
      </p:pic>
    </p:spTree>
    <p:extLst>
      <p:ext uri="{BB962C8B-B14F-4D97-AF65-F5344CB8AC3E}">
        <p14:creationId xmlns:p14="http://schemas.microsoft.com/office/powerpoint/2010/main" val="1644023911"/>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PPROVED 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1218360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75196732"/>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a:off x="0" y="921052"/>
            <a:ext cx="12192000" cy="0"/>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2"/>
            <a:ext cx="12192000" cy="914398"/>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609600" y="140325"/>
            <a:ext cx="10058400" cy="640080"/>
          </a:xfrm>
          <a:prstGeom prst="rect">
            <a:avLst/>
          </a:prstGeom>
        </p:spPr>
        <p:txBody>
          <a:bodyPr anchor="ctr" anchorCtr="0"/>
          <a:lstStyle>
            <a:lvl1pPr algn="l">
              <a:defRPr sz="3200" b="0" cap="none">
                <a:solidFill>
                  <a:schemeClr val="bg1">
                    <a:lumMod val="95000"/>
                  </a:schemeClr>
                </a:solidFill>
                <a:latin typeface="+mj-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7276" y="122599"/>
            <a:ext cx="762000" cy="676658"/>
          </a:xfrm>
          <a:prstGeom prst="rect">
            <a:avLst/>
          </a:prstGeom>
        </p:spPr>
      </p:pic>
    </p:spTree>
    <p:extLst>
      <p:ext uri="{BB962C8B-B14F-4D97-AF65-F5344CB8AC3E}">
        <p14:creationId xmlns:p14="http://schemas.microsoft.com/office/powerpoint/2010/main" val="3278384223"/>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743453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22345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029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4445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18336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Chart 5"/>
          <p:cNvGraphicFramePr/>
          <p:nvPr/>
        </p:nvGraphicFramePr>
        <p:xfrm>
          <a:off x="2743200" y="1447800"/>
          <a:ext cx="6858000" cy="4809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931605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668216" y="1600200"/>
            <a:ext cx="10972800" cy="4876800"/>
          </a:xfrm>
          <a:prstGeom prst="rect">
            <a:avLst/>
          </a:prstGeom>
          <a:noFill/>
          <a:ln>
            <a:noFill/>
          </a:ln>
        </p:spPr>
        <p:txBody>
          <a:bodyPr/>
          <a:lstStyle>
            <a:lvl1pPr marL="0" indent="0" algn="ctr">
              <a:buFontTx/>
              <a:buNone/>
              <a:defRPr sz="3200">
                <a:solidFill>
                  <a:srgbClr val="C00000"/>
                </a:solidFill>
                <a:latin typeface="+mj-lt"/>
                <a:cs typeface="Calibri" panose="020F0502020204030204" pitchFamily="34" charset="0"/>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912948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659297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12718769"/>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16789283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7066454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2"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24959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2"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416180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0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602132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41088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48457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lean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2345701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6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7" name="Slide Number Placeholder 5"/>
          <p:cNvSpPr>
            <a:spLocks noGrp="1"/>
          </p:cNvSpPr>
          <p:nvPr>
            <p:ph type="sldNum" sz="quarter" idx="12"/>
          </p:nvPr>
        </p:nvSpPr>
        <p:spPr>
          <a:xfrm>
            <a:off x="9144000" y="6304098"/>
            <a:ext cx="2743200" cy="365125"/>
          </a:xfrm>
          <a:prstGeom prst="rect">
            <a:avLst/>
          </a:prstGeom>
        </p:spPr>
        <p:txBody>
          <a:bodyPr anchor="ctr"/>
          <a:lstStyle>
            <a:lvl1pPr algn="r">
              <a:defRPr sz="1200">
                <a:latin typeface="Arial" panose="020B0604020202020204" pitchFamily="34" charset="0"/>
                <a:ea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D34215-EC74-4960-9730-073D08EAB62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9476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02829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93054016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Tree>
    <p:extLst>
      <p:ext uri="{BB962C8B-B14F-4D97-AF65-F5344CB8AC3E}">
        <p14:creationId xmlns:p14="http://schemas.microsoft.com/office/powerpoint/2010/main" val="365049083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3839112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1" hasCustomPrompt="1"/>
          </p:nvPr>
        </p:nvSpPr>
        <p:spPr>
          <a:xfrm>
            <a:off x="1066800" y="2438400"/>
            <a:ext cx="10591800" cy="3048000"/>
          </a:xfrm>
          <a:prstGeom prst="rect">
            <a:avLst/>
          </a:prstGeom>
        </p:spPr>
        <p:txBody>
          <a:bodyPr/>
          <a:lstStyle>
            <a:lvl1pPr marL="0" indent="0" algn="ctr">
              <a:buNone/>
              <a:defRPr sz="6600" b="1"/>
            </a:lvl1pPr>
          </a:lstStyle>
          <a:p>
            <a:pPr lvl="0"/>
            <a:r>
              <a:rPr lang="en-US" dirty="0"/>
              <a:t>Section</a:t>
            </a:r>
          </a:p>
        </p:txBody>
      </p:sp>
      <p:sp>
        <p:nvSpPr>
          <p:cNvPr id="9" name="TextBox 8"/>
          <p:cNvSpPr txBox="1"/>
          <p:nvPr userDrawn="1"/>
        </p:nvSpPr>
        <p:spPr>
          <a:xfrm>
            <a:off x="457200" y="321982"/>
            <a:ext cx="1021080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Slide Title</a:t>
            </a:r>
          </a:p>
        </p:txBody>
      </p:sp>
    </p:spTree>
    <p:extLst>
      <p:ext uri="{BB962C8B-B14F-4D97-AF65-F5344CB8AC3E}">
        <p14:creationId xmlns:p14="http://schemas.microsoft.com/office/powerpoint/2010/main" val="42025412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74802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3200">
                <a:solidFill>
                  <a:schemeClr val="bg1"/>
                </a:solidFill>
                <a:latin typeface="+mj-lt"/>
                <a:cs typeface="Calibri" panose="020F0502020204030204" pitchFamily="34" charset="0"/>
              </a:defRPr>
            </a:lvl1pPr>
          </a:lstStyle>
          <a:p>
            <a:pPr lvl="0"/>
            <a:r>
              <a:rPr lang="en-US"/>
              <a:t>Edit Master text styles</a:t>
            </a:r>
          </a:p>
        </p:txBody>
      </p:sp>
      <p:sp>
        <p:nvSpPr>
          <p:cNvPr id="7" name="Content Placeholder 6"/>
          <p:cNvSpPr>
            <a:spLocks noGrp="1"/>
          </p:cNvSpPr>
          <p:nvPr>
            <p:ph sz="quarter" idx="11"/>
          </p:nvPr>
        </p:nvSpPr>
        <p:spPr>
          <a:xfrm>
            <a:off x="457200" y="1371600"/>
            <a:ext cx="115062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69276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lean Layout">
    <p:spTree>
      <p:nvGrpSpPr>
        <p:cNvPr id="1" name=""/>
        <p:cNvGrpSpPr/>
        <p:nvPr/>
      </p:nvGrpSpPr>
      <p:grpSpPr>
        <a:xfrm>
          <a:off x="0" y="0"/>
          <a:ext cx="0" cy="0"/>
          <a:chOff x="0" y="0"/>
          <a:chExt cx="0" cy="0"/>
        </a:xfrm>
      </p:grpSpPr>
      <p:sp>
        <p:nvSpPr>
          <p:cNvPr id="3" name="Round Same Side Corner Rectangle 2"/>
          <p:cNvSpPr/>
          <p:nvPr userDrawn="1"/>
        </p:nvSpPr>
        <p:spPr>
          <a:xfrm>
            <a:off x="0" y="1"/>
            <a:ext cx="12192000" cy="304799"/>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5" name="Straight Connector 4"/>
          <p:cNvCxnSpPr/>
          <p:nvPr userDrawn="1"/>
        </p:nvCxnSpPr>
        <p:spPr>
          <a:xfrm flipV="1">
            <a:off x="0" y="304800"/>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20686201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Key Takeaways">
    <p:bg>
      <p:bgPr>
        <a:solidFill>
          <a:schemeClr val="bg2"/>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512065" y="6312536"/>
            <a:ext cx="362940" cy="246937"/>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2CB907E-C602-C34B-93F7-CA9E40714286}" type="slidenum">
              <a:rPr kumimoji="0" lang="en-US"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r>
              <a:rPr kumimoji="0" lang="en-US" sz="1800" b="0" i="0" u="none" strike="noStrike" kern="1200" cap="none" spc="0" normalizeH="0" baseline="0" noProof="0" dirty="0">
                <a:ln>
                  <a:noFill/>
                </a:ln>
                <a:solidFill>
                  <a:prstClr val="black"/>
                </a:solidFill>
                <a:effectLst/>
                <a:uLnTx/>
                <a:uFillTx/>
                <a:latin typeface="Arial" charset="0"/>
                <a:ea typeface="+mn-ea"/>
                <a:cs typeface="+mn-cs"/>
              </a:rPr>
              <a:t> </a:t>
            </a:r>
          </a:p>
        </p:txBody>
      </p:sp>
      <p:sp>
        <p:nvSpPr>
          <p:cNvPr id="9" name="Rounded Rectangle 8"/>
          <p:cNvSpPr/>
          <p:nvPr userDrawn="1"/>
        </p:nvSpPr>
        <p:spPr>
          <a:xfrm>
            <a:off x="304800" y="1117735"/>
            <a:ext cx="11582400" cy="4824278"/>
          </a:xfrm>
          <a:prstGeom prst="roundRect">
            <a:avLst>
              <a:gd name="adj" fmla="val 222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 Same Side Corner Rectangle 10"/>
          <p:cNvSpPr/>
          <p:nvPr userDrawn="1"/>
        </p:nvSpPr>
        <p:spPr>
          <a:xfrm>
            <a:off x="304801" y="228736"/>
            <a:ext cx="11582400" cy="1112703"/>
          </a:xfrm>
          <a:prstGeom prst="round2SameRect">
            <a:avLst>
              <a:gd name="adj1" fmla="val 11559"/>
              <a:gd name="adj2" fmla="val 0"/>
            </a:avLst>
          </a:prstGeom>
          <a:gradFill flip="none" rotWithShape="1">
            <a:gsLst>
              <a:gs pos="0">
                <a:srgbClr val="E33830">
                  <a:shade val="30000"/>
                  <a:satMod val="115000"/>
                </a:srgbClr>
              </a:gs>
              <a:gs pos="50000">
                <a:srgbClr val="E33830">
                  <a:shade val="67500"/>
                  <a:satMod val="115000"/>
                </a:srgbClr>
              </a:gs>
              <a:gs pos="100000">
                <a:srgbClr val="E3383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914400" rtl="0" eaLnBrk="1" fontAlgn="base" latinLnBrk="0" hangingPunct="1">
              <a:lnSpc>
                <a:spcPct val="100000"/>
              </a:lnSpc>
              <a:spcBef>
                <a:spcPct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charset="0"/>
              <a:ea typeface="Calibri"/>
              <a:cs typeface="Calibri"/>
            </a:endParaRPr>
          </a:p>
        </p:txBody>
      </p:sp>
      <p:sp>
        <p:nvSpPr>
          <p:cNvPr id="2" name="Title 1"/>
          <p:cNvSpPr>
            <a:spLocks noGrp="1"/>
          </p:cNvSpPr>
          <p:nvPr userDrawn="1">
            <p:ph type="title"/>
          </p:nvPr>
        </p:nvSpPr>
        <p:spPr>
          <a:xfrm>
            <a:off x="755904" y="402336"/>
            <a:ext cx="10668000" cy="838356"/>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idx="1"/>
          </p:nvPr>
        </p:nvSpPr>
        <p:spPr>
          <a:xfrm>
            <a:off x="753535" y="1534160"/>
            <a:ext cx="10678584" cy="4235812"/>
          </a:xfrm>
          <a:prstGeom prst="rect">
            <a:avLst/>
          </a:prstGeom>
        </p:spPr>
        <p:txBody>
          <a:bodyPr/>
          <a:lstStyle>
            <a:lvl1pPr>
              <a:lnSpc>
                <a:spcPts val="2100"/>
              </a:lnSpc>
              <a:defRPr sz="1800">
                <a:solidFill>
                  <a:schemeClr val="tx1"/>
                </a:solidFill>
              </a:defRPr>
            </a:lvl1pPr>
            <a:lvl2pPr>
              <a:lnSpc>
                <a:spcPts val="2100"/>
              </a:lnSpc>
              <a:defRPr sz="1800">
                <a:solidFill>
                  <a:schemeClr val="tx1"/>
                </a:solidFill>
              </a:defRPr>
            </a:lvl2pPr>
            <a:lvl3pPr>
              <a:lnSpc>
                <a:spcPts val="2100"/>
              </a:lnSpc>
              <a:defRPr sz="1800">
                <a:solidFill>
                  <a:schemeClr val="tx1"/>
                </a:solidFill>
              </a:defRPr>
            </a:lvl3pPr>
            <a:lvl4pPr>
              <a:lnSpc>
                <a:spcPts val="2100"/>
              </a:lnSpc>
              <a:defRPr sz="1800">
                <a:solidFill>
                  <a:schemeClr val="tx1"/>
                </a:solidFill>
              </a:defRPr>
            </a:lvl4pPr>
            <a:lvl5pPr>
              <a:lnSpc>
                <a:spcPts val="2100"/>
              </a:lnSpc>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182944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3" name="Round Same Side Corner Rectangle 2"/>
          <p:cNvSpPr/>
          <p:nvPr userDrawn="1"/>
        </p:nvSpPr>
        <p:spPr bwMode="auto">
          <a:xfrm>
            <a:off x="148252" y="122737"/>
            <a:ext cx="11921009" cy="1161923"/>
          </a:xfrm>
          <a:prstGeom prst="round2SameRect">
            <a:avLst/>
          </a:prstGeom>
          <a:solidFill>
            <a:srgbClr val="0574AC"/>
          </a:solidFill>
          <a:ln w="12700"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noAutofit/>
          </a:bodyPr>
          <a:lstStyle/>
          <a:p>
            <a:pPr marL="0" marR="0" lvl="0" indent="0" algn="l" defTabSz="1219170" rtl="0" eaLnBrk="0" fontAlgn="base" latinLnBrk="0" hangingPunct="0">
              <a:lnSpc>
                <a:spcPct val="100000"/>
              </a:lnSpc>
              <a:spcBef>
                <a:spcPct val="50000"/>
              </a:spcBef>
              <a:spcAft>
                <a:spcPct val="0"/>
              </a:spcAft>
              <a:buClrTx/>
              <a:buSzTx/>
              <a:buFontTx/>
              <a:buNone/>
              <a:tabLst/>
              <a:defRPr/>
            </a:pPr>
            <a:endParaRPr kumimoji="0" lang="en-US" sz="2133" b="1" i="0" u="none" strike="noStrike" kern="1200" cap="none" spc="0" normalizeH="0" baseline="0" noProof="0" dirty="0">
              <a:ln>
                <a:noFill/>
              </a:ln>
              <a:solidFill>
                <a:prstClr val="white"/>
              </a:solidFill>
              <a:effectLst/>
              <a:uLnTx/>
              <a:uFillTx/>
              <a:latin typeface="Calibri" panose="020F0502020204030204"/>
              <a:ea typeface="Arial" pitchFamily="-111" charset="-52"/>
              <a:cs typeface="Arial" pitchFamily="-111" charset="-52"/>
            </a:endParaRPr>
          </a:p>
        </p:txBody>
      </p:sp>
      <p:sp>
        <p:nvSpPr>
          <p:cNvPr id="2" name="Title 1"/>
          <p:cNvSpPr>
            <a:spLocks noGrp="1"/>
          </p:cNvSpPr>
          <p:nvPr>
            <p:ph type="title" hasCustomPrompt="1"/>
          </p:nvPr>
        </p:nvSpPr>
        <p:spPr>
          <a:xfrm>
            <a:off x="336449" y="223577"/>
            <a:ext cx="10862735" cy="1061084"/>
          </a:xfrm>
        </p:spPr>
        <p:txBody>
          <a:bodyPr/>
          <a:lstStyle>
            <a:lvl1pPr>
              <a:defRPr>
                <a:solidFill>
                  <a:schemeClr val="bg1"/>
                </a:solidFill>
              </a:defRPr>
            </a:lvl1pPr>
          </a:lstStyle>
          <a:p>
            <a:r>
              <a:rPr lang="en-US" dirty="0"/>
              <a:t>CONTENT PAGE W/ TEXT &amp; TABLE</a:t>
            </a:r>
          </a:p>
        </p:txBody>
      </p:sp>
      <p:sp>
        <p:nvSpPr>
          <p:cNvPr id="4" name="Text Placeholder 2"/>
          <p:cNvSpPr>
            <a:spLocks noGrp="1"/>
          </p:cNvSpPr>
          <p:nvPr>
            <p:ph idx="1"/>
          </p:nvPr>
        </p:nvSpPr>
        <p:spPr>
          <a:xfrm>
            <a:off x="1828800" y="1752600"/>
            <a:ext cx="9753600" cy="4953000"/>
          </a:xfrm>
          <a:prstGeom prst="rect">
            <a:avLst/>
          </a:prstGeom>
        </p:spPr>
        <p:txBody>
          <a:bodyPr vert="horz" lIns="91440" tIns="45720" rIns="91440" bIns="45720" rtlCol="0">
            <a:normAutofit/>
          </a:bodyPr>
          <a:lstStyle>
            <a:lvl1pPr>
              <a:defRPr>
                <a:solidFill>
                  <a:srgbClr val="2B8EBF"/>
                </a:solidFill>
              </a:defRPr>
            </a:lvl1pPr>
            <a:lvl3pPr>
              <a:defRPr b="0" i="0">
                <a:latin typeface="Droid Sans"/>
                <a:cs typeface="Droid Sans"/>
              </a:defRPr>
            </a:lvl3pPr>
            <a:lvl4pPr>
              <a:defRPr b="0" i="0">
                <a:latin typeface="Droid Sans"/>
                <a:cs typeface="Droid Sans"/>
              </a:defRPr>
            </a:lvl4pPr>
            <a:lvl5pPr>
              <a:defRPr b="0" i="0">
                <a:latin typeface="Droid Sans"/>
                <a:cs typeface="Droid Sans"/>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4"/>
            <a:endParaRPr lang="en-US" dirty="0"/>
          </a:p>
        </p:txBody>
      </p:sp>
      <p:sp>
        <p:nvSpPr>
          <p:cNvPr id="6" name="Slide Number Placeholder 7"/>
          <p:cNvSpPr>
            <a:spLocks noGrp="1"/>
          </p:cNvSpPr>
          <p:nvPr>
            <p:ph type="sldNum" sz="quarter" idx="4"/>
          </p:nvPr>
        </p:nvSpPr>
        <p:spPr>
          <a:xfrm>
            <a:off x="514635" y="6255991"/>
            <a:ext cx="513647" cy="152400"/>
          </a:xfrm>
          <a:prstGeom prst="rect">
            <a:avLst/>
          </a:prstGeom>
        </p:spPr>
        <p:txBody>
          <a:bodyPr vert="horz" lIns="0" tIns="0" rIns="0" bIns="0" rtlCol="0" anchor="t" anchorCtr="0"/>
          <a:lstStyle>
            <a:lvl1pPr algn="l">
              <a:defRPr sz="1333" b="1" i="0">
                <a:solidFill>
                  <a:schemeClr val="tx2"/>
                </a:solidFill>
                <a:latin typeface="Calibri"/>
                <a:cs typeface="Calibri"/>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DEFE11F-158B-594E-8BEE-CC26B87FEB38}" type="slidenum">
              <a:rPr kumimoji="0" lang="en-US" sz="1333" b="1" i="0" u="none" strike="noStrike" kern="1200" cap="none" spc="0" normalizeH="0" baseline="0" noProof="0" smtClean="0">
                <a:ln>
                  <a:noFill/>
                </a:ln>
                <a:solidFill>
                  <a:srgbClr val="3B3B3B"/>
                </a:solidFill>
                <a:effectLst/>
                <a:uLnTx/>
                <a:uFillTx/>
                <a:latin typeface="Calibri"/>
                <a:ea typeface="+mn-ea"/>
                <a:cs typeface="Calibri"/>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333" b="1" i="0" u="none" strike="noStrike" kern="1200" cap="none" spc="0" normalizeH="0" baseline="0" noProof="0" dirty="0">
              <a:ln>
                <a:noFill/>
              </a:ln>
              <a:solidFill>
                <a:srgbClr val="3B3B3B"/>
              </a:solidFill>
              <a:effectLst/>
              <a:uLnTx/>
              <a:uFillTx/>
              <a:latin typeface="Calibri"/>
              <a:ea typeface="+mn-ea"/>
              <a:cs typeface="Calibri"/>
            </a:endParaRPr>
          </a:p>
        </p:txBody>
      </p:sp>
    </p:spTree>
    <p:extLst>
      <p:ext uri="{BB962C8B-B14F-4D97-AF65-F5344CB8AC3E}">
        <p14:creationId xmlns:p14="http://schemas.microsoft.com/office/powerpoint/2010/main" val="27485966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224683" cy="1143000"/>
          </a:xfrm>
        </p:spPr>
        <p:txBody>
          <a:bodyPr/>
          <a:lstStyle>
            <a:lvl1pPr>
              <a:defRPr/>
            </a:lvl1pPr>
          </a:lstStyle>
          <a:p>
            <a:r>
              <a:rPr lang="en-US" dirty="0"/>
              <a:t>Click to edit Master title style</a:t>
            </a:r>
          </a:p>
        </p:txBody>
      </p:sp>
      <p:sp>
        <p:nvSpPr>
          <p:cNvPr id="4" name="Content Placeholder 3"/>
          <p:cNvSpPr>
            <a:spLocks noGrp="1"/>
          </p:cNvSpPr>
          <p:nvPr>
            <p:ph sz="half" idx="2"/>
          </p:nvPr>
        </p:nvSpPr>
        <p:spPr>
          <a:xfrm>
            <a:off x="609600" y="1707718"/>
            <a:ext cx="10972800" cy="4418445"/>
          </a:xfrm>
        </p:spPr>
        <p:txBody>
          <a:bodyPr>
            <a:normAutofit/>
          </a:bodyPr>
          <a:lstStyle>
            <a:lvl1pPr>
              <a:defRPr sz="3200"/>
            </a:lvl1pPr>
            <a:lvl2pPr>
              <a:defRPr sz="2800"/>
            </a:lvl2pPr>
            <a:lvl3pPr>
              <a:defRPr sz="24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DBC1278-8349-7C47-8FC6-E35079CFB5A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lvl1pPr>
              <a:defRPr sz="900"/>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t>Company Confidential – Do Not Distribute</a:t>
            </a: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0DF57-00CC-904C-BF24-7458172F5BB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2" name="Picture 11" descr="SOD_Logo_ver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58400" y="304801"/>
            <a:ext cx="1524000" cy="980171"/>
          </a:xfrm>
          <a:prstGeom prst="rect">
            <a:avLst/>
          </a:prstGeom>
        </p:spPr>
      </p:pic>
      <p:cxnSp>
        <p:nvCxnSpPr>
          <p:cNvPr id="13" name="Straight Connector 12"/>
          <p:cNvCxnSpPr/>
          <p:nvPr userDrawn="1"/>
        </p:nvCxnSpPr>
        <p:spPr>
          <a:xfrm>
            <a:off x="0" y="1417638"/>
            <a:ext cx="12192000" cy="15442"/>
          </a:xfrm>
          <a:prstGeom prst="line">
            <a:avLst/>
          </a:prstGeom>
          <a:ln w="444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41768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AD1D5D9-138A-DD44-89C9-68E9FE38A79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EB41D02-C694-E44F-BEC9-F3D9EE6B314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6327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CONTENT PAGE W/ TEXT &amp; TABLE</a:t>
            </a:r>
          </a:p>
        </p:txBody>
      </p:sp>
      <p:sp>
        <p:nvSpPr>
          <p:cNvPr id="4" name="Text Placeholder 2"/>
          <p:cNvSpPr>
            <a:spLocks noGrp="1"/>
          </p:cNvSpPr>
          <p:nvPr>
            <p:ph idx="1"/>
          </p:nvPr>
        </p:nvSpPr>
        <p:spPr>
          <a:xfrm>
            <a:off x="1828800" y="1752600"/>
            <a:ext cx="9753600" cy="4953000"/>
          </a:xfrm>
          <a:prstGeom prst="rect">
            <a:avLst/>
          </a:prstGeom>
        </p:spPr>
        <p:txBody>
          <a:bodyPr vert="horz" lIns="91440" tIns="45720" rIns="91440" bIns="45720" rtlCol="0">
            <a:normAutofit/>
          </a:bodyPr>
          <a:lstStyle>
            <a:lvl1pPr>
              <a:defRPr>
                <a:solidFill>
                  <a:schemeClr val="accent2"/>
                </a:solidFill>
              </a:defRPr>
            </a:lvl1pPr>
            <a:lvl3pPr>
              <a:defRPr b="0" i="0">
                <a:latin typeface="Droid Sans"/>
                <a:cs typeface="Droid Sans"/>
              </a:defRPr>
            </a:lvl3pPr>
            <a:lvl4pPr>
              <a:defRPr b="0" i="0">
                <a:latin typeface="Droid Sans"/>
                <a:cs typeface="Droid Sans"/>
              </a:defRPr>
            </a:lvl4pPr>
            <a:lvl5pPr>
              <a:defRPr b="0" i="0">
                <a:latin typeface="Droid Sans"/>
                <a:cs typeface="Droid Sans"/>
              </a:defRPr>
            </a:lvl5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4"/>
            <a:endParaRPr lang="en-US" dirty="0"/>
          </a:p>
        </p:txBody>
      </p:sp>
      <p:sp>
        <p:nvSpPr>
          <p:cNvPr id="5" name="Subtitle 2"/>
          <p:cNvSpPr>
            <a:spLocks noGrp="1"/>
          </p:cNvSpPr>
          <p:nvPr>
            <p:ph type="subTitle" idx="11" hasCustomPrompt="1"/>
          </p:nvPr>
        </p:nvSpPr>
        <p:spPr>
          <a:xfrm>
            <a:off x="1828800" y="990600"/>
            <a:ext cx="8534400" cy="457200"/>
          </a:xfrm>
        </p:spPr>
        <p:txBody>
          <a:bodyPr>
            <a:normAutofit/>
          </a:bodyPr>
          <a:lstStyle>
            <a:lvl1pPr marL="0" indent="0" algn="l">
              <a:buNone/>
              <a:defRPr sz="2000" cap="none" baseline="0">
                <a:solidFill>
                  <a:schemeClr val="accent3"/>
                </a:solidFill>
                <a:latin typeface="Droid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content page with text and table</a:t>
            </a:r>
          </a:p>
        </p:txBody>
      </p:sp>
      <p:sp>
        <p:nvSpPr>
          <p:cNvPr id="6" name="Content Placeholder 2"/>
          <p:cNvSpPr>
            <a:spLocks noGrp="1"/>
          </p:cNvSpPr>
          <p:nvPr>
            <p:ph idx="12"/>
          </p:nvPr>
        </p:nvSpPr>
        <p:spPr>
          <a:xfrm>
            <a:off x="1828800" y="3352800"/>
            <a:ext cx="9753600" cy="1600200"/>
          </a:xfrm>
        </p:spPr>
        <p:txBody>
          <a:bodyPr>
            <a:normAutofit/>
          </a:bodyPr>
          <a:lstStyle>
            <a:lvl1pPr>
              <a:defRPr sz="2800">
                <a:solidFill>
                  <a:schemeClr val="tx2"/>
                </a:solidFill>
              </a:defRPr>
            </a:lvl1pPr>
            <a:lvl2pPr>
              <a:defRPr sz="2400">
                <a:solidFill>
                  <a:schemeClr val="tx2"/>
                </a:solidFill>
                <a:latin typeface="Droid Serif"/>
              </a:defRPr>
            </a:lvl2pPr>
            <a:lvl3pPr>
              <a:defRPr sz="2000">
                <a:solidFill>
                  <a:schemeClr val="tx2"/>
                </a:solidFill>
              </a:defRPr>
            </a:lvl3pPr>
            <a:lvl4pPr>
              <a:defRPr sz="1800">
                <a:solidFill>
                  <a:schemeClr val="tx2"/>
                </a:solidFill>
              </a:defRPr>
            </a:lvl4pPr>
            <a:lvl5pPr>
              <a:defRPr sz="1800">
                <a:solidFill>
                  <a:schemeClr val="tx2"/>
                </a:solidFill>
              </a:defRPr>
            </a:lvl5pPr>
          </a:lstStyle>
          <a:p>
            <a:pPr lvl="0"/>
            <a:endParaRPr lang="en-US" dirty="0"/>
          </a:p>
        </p:txBody>
      </p:sp>
    </p:spTree>
    <p:extLst>
      <p:ext uri="{BB962C8B-B14F-4D97-AF65-F5344CB8AC3E}">
        <p14:creationId xmlns:p14="http://schemas.microsoft.com/office/powerpoint/2010/main" val="4117412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8" name="Content Placeholder 5"/>
          <p:cNvSpPr>
            <a:spLocks noGrp="1"/>
          </p:cNvSpPr>
          <p:nvPr>
            <p:ph sz="quarter" idx="10"/>
          </p:nvPr>
        </p:nvSpPr>
        <p:spPr>
          <a:xfrm>
            <a:off x="1371600" y="304800"/>
            <a:ext cx="9372600" cy="514350"/>
          </a:xfrm>
          <a:prstGeom prst="rect">
            <a:avLst/>
          </a:prstGeom>
        </p:spPr>
        <p:txBody>
          <a:bodyPr/>
          <a:lstStyle>
            <a:lvl1pPr>
              <a:defRPr lang="en-US" sz="3200" dirty="0">
                <a:solidFill>
                  <a:schemeClr val="bg1"/>
                </a:solidFill>
                <a:latin typeface="+mj-lt"/>
                <a:cs typeface="Calibri" panose="020F0502020204030204" pitchFamily="34" charset="0"/>
              </a:defRPr>
            </a:lvl1pPr>
          </a:lstStyle>
          <a:p>
            <a:pPr lvl="0" algn="ctr" defTabSz="685800">
              <a:lnSpc>
                <a:spcPct val="110000"/>
              </a:lnSpc>
              <a:spcBef>
                <a:spcPct val="20000"/>
              </a:spcBef>
              <a:buFontTx/>
            </a:pPr>
            <a:r>
              <a:rPr lang="en-US" dirty="0"/>
              <a:t>Edit Master text styles</a:t>
            </a: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Tree>
    <p:extLst>
      <p:ext uri="{BB962C8B-B14F-4D97-AF65-F5344CB8AC3E}">
        <p14:creationId xmlns:p14="http://schemas.microsoft.com/office/powerpoint/2010/main" val="28198988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cSld name="Two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F19A75D-ADFC-456E-BFF5-BDC93B896E3F}" type="datetimeFigureOut">
              <a:rPr kumimoji="0" lang="en-GB"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19/10/2021</a:t>
            </a:fld>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F6CBCFA-397A-4A5B-A7B2-18D2BA92557B}" type="slidenum">
              <a:rPr kumimoji="0" lang="en-GB"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85064594"/>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40925"/>
            <a:ext cx="10972800" cy="649675"/>
          </a:xfrm>
          <a:prstGeom prst="rect">
            <a:avLst/>
          </a:prstGeom>
        </p:spPr>
        <p:txBody>
          <a:bodyPr/>
          <a:lstStyle>
            <a:lvl1pPr algn="l">
              <a:defRPr sz="2400" b="0" cap="none" baseline="0"/>
            </a:lvl1pPr>
          </a:lstStyle>
          <a:p>
            <a:r>
              <a:rPr lang="en-US" dirty="0"/>
              <a:t>Click to edit Master title style</a:t>
            </a:r>
          </a:p>
        </p:txBody>
      </p:sp>
      <p:sp>
        <p:nvSpPr>
          <p:cNvPr id="5"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Security On-Demand All Rights Reserved</a:t>
            </a:r>
          </a:p>
        </p:txBody>
      </p:sp>
    </p:spTree>
    <p:extLst>
      <p:ext uri="{BB962C8B-B14F-4D97-AF65-F5344CB8AC3E}">
        <p14:creationId xmlns:p14="http://schemas.microsoft.com/office/powerpoint/2010/main" val="409312311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521260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7001976-57E6-45C9-B68B-7E0224C2E91D}" type="datetime1">
              <a:rPr kumimoji="0" lang="en-US"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10/19/2021</a:t>
            </a:fld>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www.company.com</a:t>
            </a: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359CE1-427A-4115-8DB0-02DAF1B17F16}" type="slidenum">
              <a:rPr kumimoji="0" lang="en-US"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3" name="Group 32"/>
          <p:cNvGrpSpPr/>
          <p:nvPr/>
        </p:nvGrpSpPr>
        <p:grpSpPr>
          <a:xfrm>
            <a:off x="279" y="-104200"/>
            <a:ext cx="1008443" cy="686966"/>
            <a:chOff x="-4483" y="-128010"/>
            <a:chExt cx="1008443" cy="686966"/>
          </a:xfrm>
        </p:grpSpPr>
        <p:sp>
          <p:nvSpPr>
            <p:cNvPr id="34" name="Rectangle 6"/>
            <p:cNvSpPr/>
            <p:nvPr/>
          </p:nvSpPr>
          <p:spPr>
            <a:xfrm>
              <a:off x="-4483" y="-25245"/>
              <a:ext cx="783415" cy="584201"/>
            </a:xfrm>
            <a:custGeom>
              <a:avLst/>
              <a:gdLst>
                <a:gd name="connsiteX0" fmla="*/ 0 w 783415"/>
                <a:gd name="connsiteY0" fmla="*/ 0 h 584201"/>
                <a:gd name="connsiteX1" fmla="*/ 783415 w 783415"/>
                <a:gd name="connsiteY1" fmla="*/ 0 h 584201"/>
                <a:gd name="connsiteX2" fmla="*/ 783415 w 783415"/>
                <a:gd name="connsiteY2" fmla="*/ 584201 h 584201"/>
                <a:gd name="connsiteX3" fmla="*/ 0 w 783415"/>
                <a:gd name="connsiteY3" fmla="*/ 584201 h 584201"/>
                <a:gd name="connsiteX4" fmla="*/ 0 w 783415"/>
                <a:gd name="connsiteY4" fmla="*/ 0 h 584201"/>
                <a:gd name="connsiteX0" fmla="*/ 0 w 783415"/>
                <a:gd name="connsiteY0" fmla="*/ 0 h 584201"/>
                <a:gd name="connsiteX1" fmla="*/ 783415 w 783415"/>
                <a:gd name="connsiteY1" fmla="*/ 0 h 584201"/>
                <a:gd name="connsiteX2" fmla="*/ 783415 w 783415"/>
                <a:gd name="connsiteY2" fmla="*/ 584201 h 584201"/>
                <a:gd name="connsiteX3" fmla="*/ 266950 w 783415"/>
                <a:gd name="connsiteY3" fmla="*/ 584201 h 584201"/>
                <a:gd name="connsiteX4" fmla="*/ 0 w 783415"/>
                <a:gd name="connsiteY4" fmla="*/ 584201 h 584201"/>
                <a:gd name="connsiteX5" fmla="*/ 0 w 783415"/>
                <a:gd name="connsiteY5" fmla="*/ 0 h 584201"/>
                <a:gd name="connsiteX0" fmla="*/ 0 w 783415"/>
                <a:gd name="connsiteY0" fmla="*/ 0 h 584201"/>
                <a:gd name="connsiteX1" fmla="*/ 783415 w 783415"/>
                <a:gd name="connsiteY1" fmla="*/ 0 h 584201"/>
                <a:gd name="connsiteX2" fmla="*/ 266950 w 783415"/>
                <a:gd name="connsiteY2" fmla="*/ 584201 h 584201"/>
                <a:gd name="connsiteX3" fmla="*/ 0 w 783415"/>
                <a:gd name="connsiteY3" fmla="*/ 584201 h 584201"/>
                <a:gd name="connsiteX4" fmla="*/ 0 w 783415"/>
                <a:gd name="connsiteY4" fmla="*/ 0 h 584201"/>
                <a:gd name="connsiteX0" fmla="*/ 0 w 783415"/>
                <a:gd name="connsiteY0" fmla="*/ 0 h 584201"/>
                <a:gd name="connsiteX1" fmla="*/ 783415 w 783415"/>
                <a:gd name="connsiteY1" fmla="*/ 0 h 584201"/>
                <a:gd name="connsiteX2" fmla="*/ 301133 w 783415"/>
                <a:gd name="connsiteY2" fmla="*/ 584201 h 584201"/>
                <a:gd name="connsiteX3" fmla="*/ 0 w 783415"/>
                <a:gd name="connsiteY3" fmla="*/ 584201 h 584201"/>
                <a:gd name="connsiteX4" fmla="*/ 0 w 783415"/>
                <a:gd name="connsiteY4" fmla="*/ 0 h 5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15" h="584201">
                  <a:moveTo>
                    <a:pt x="0" y="0"/>
                  </a:moveTo>
                  <a:lnTo>
                    <a:pt x="783415" y="0"/>
                  </a:lnTo>
                  <a:lnTo>
                    <a:pt x="301133" y="584201"/>
                  </a:lnTo>
                  <a:lnTo>
                    <a:pt x="0" y="58420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5" name="Rectangle 7"/>
            <p:cNvSpPr/>
            <p:nvPr/>
          </p:nvSpPr>
          <p:spPr>
            <a:xfrm rot="7084288">
              <a:off x="573658" y="8134"/>
              <a:ext cx="566446" cy="294158"/>
            </a:xfrm>
            <a:custGeom>
              <a:avLst/>
              <a:gdLst>
                <a:gd name="connsiteX0" fmla="*/ 0 w 465034"/>
                <a:gd name="connsiteY0" fmla="*/ 0 h 164727"/>
                <a:gd name="connsiteX1" fmla="*/ 465034 w 465034"/>
                <a:gd name="connsiteY1" fmla="*/ 0 h 164727"/>
                <a:gd name="connsiteX2" fmla="*/ 465034 w 465034"/>
                <a:gd name="connsiteY2" fmla="*/ 164727 h 164727"/>
                <a:gd name="connsiteX3" fmla="*/ 0 w 465034"/>
                <a:gd name="connsiteY3" fmla="*/ 164727 h 164727"/>
                <a:gd name="connsiteX4" fmla="*/ 0 w 465034"/>
                <a:gd name="connsiteY4" fmla="*/ 0 h 164727"/>
                <a:gd name="connsiteX0" fmla="*/ 0 w 481142"/>
                <a:gd name="connsiteY0" fmla="*/ 0 h 250593"/>
                <a:gd name="connsiteX1" fmla="*/ 465034 w 481142"/>
                <a:gd name="connsiteY1" fmla="*/ 0 h 250593"/>
                <a:gd name="connsiteX2" fmla="*/ 481142 w 481142"/>
                <a:gd name="connsiteY2" fmla="*/ 250593 h 250593"/>
                <a:gd name="connsiteX3" fmla="*/ 0 w 481142"/>
                <a:gd name="connsiteY3" fmla="*/ 164727 h 250593"/>
                <a:gd name="connsiteX4" fmla="*/ 0 w 481142"/>
                <a:gd name="connsiteY4" fmla="*/ 0 h 250593"/>
                <a:gd name="connsiteX0" fmla="*/ 0 w 481142"/>
                <a:gd name="connsiteY0" fmla="*/ 0 h 250593"/>
                <a:gd name="connsiteX1" fmla="*/ 398778 w 481142"/>
                <a:gd name="connsiteY1" fmla="*/ 73117 h 250593"/>
                <a:gd name="connsiteX2" fmla="*/ 481142 w 481142"/>
                <a:gd name="connsiteY2" fmla="*/ 250593 h 250593"/>
                <a:gd name="connsiteX3" fmla="*/ 0 w 481142"/>
                <a:gd name="connsiteY3" fmla="*/ 164727 h 250593"/>
                <a:gd name="connsiteX4" fmla="*/ 0 w 481142"/>
                <a:gd name="connsiteY4" fmla="*/ 0 h 250593"/>
                <a:gd name="connsiteX0" fmla="*/ 0 w 545575"/>
                <a:gd name="connsiteY0" fmla="*/ 0 h 270204"/>
                <a:gd name="connsiteX1" fmla="*/ 463211 w 545575"/>
                <a:gd name="connsiteY1" fmla="*/ 92728 h 270204"/>
                <a:gd name="connsiteX2" fmla="*/ 545575 w 545575"/>
                <a:gd name="connsiteY2" fmla="*/ 270204 h 270204"/>
                <a:gd name="connsiteX3" fmla="*/ 64433 w 545575"/>
                <a:gd name="connsiteY3" fmla="*/ 184338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50998 w 545575"/>
                <a:gd name="connsiteY3" fmla="*/ 194846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11778 w 545575"/>
                <a:gd name="connsiteY3" fmla="*/ 202270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7576 w 545575"/>
                <a:gd name="connsiteY3" fmla="*/ 204511 h 270204"/>
                <a:gd name="connsiteX4" fmla="*/ 0 w 545575"/>
                <a:gd name="connsiteY4" fmla="*/ 0 h 270204"/>
                <a:gd name="connsiteX0" fmla="*/ 0 w 554118"/>
                <a:gd name="connsiteY0" fmla="*/ 0 h 271045"/>
                <a:gd name="connsiteX1" fmla="*/ 463211 w 554118"/>
                <a:gd name="connsiteY1" fmla="*/ 92728 h 271045"/>
                <a:gd name="connsiteX2" fmla="*/ 554118 w 554118"/>
                <a:gd name="connsiteY2" fmla="*/ 271045 h 271045"/>
                <a:gd name="connsiteX3" fmla="*/ 107576 w 554118"/>
                <a:gd name="connsiteY3" fmla="*/ 204511 h 271045"/>
                <a:gd name="connsiteX4" fmla="*/ 0 w 554118"/>
                <a:gd name="connsiteY4" fmla="*/ 0 h 271045"/>
                <a:gd name="connsiteX0" fmla="*/ 0 w 554118"/>
                <a:gd name="connsiteY0" fmla="*/ 0 h 271045"/>
                <a:gd name="connsiteX1" fmla="*/ 463072 w 554118"/>
                <a:gd name="connsiteY1" fmla="*/ 87404 h 271045"/>
                <a:gd name="connsiteX2" fmla="*/ 554118 w 554118"/>
                <a:gd name="connsiteY2" fmla="*/ 271045 h 271045"/>
                <a:gd name="connsiteX3" fmla="*/ 107576 w 554118"/>
                <a:gd name="connsiteY3" fmla="*/ 204511 h 271045"/>
                <a:gd name="connsiteX4" fmla="*/ 0 w 554118"/>
                <a:gd name="connsiteY4" fmla="*/ 0 h 271045"/>
                <a:gd name="connsiteX0" fmla="*/ 0 w 554118"/>
                <a:gd name="connsiteY0" fmla="*/ 0 h 271045"/>
                <a:gd name="connsiteX1" fmla="*/ 451867 w 554118"/>
                <a:gd name="connsiteY1" fmla="*/ 66395 h 271045"/>
                <a:gd name="connsiteX2" fmla="*/ 554118 w 554118"/>
                <a:gd name="connsiteY2" fmla="*/ 271045 h 271045"/>
                <a:gd name="connsiteX3" fmla="*/ 107576 w 554118"/>
                <a:gd name="connsiteY3" fmla="*/ 204511 h 271045"/>
                <a:gd name="connsiteX4" fmla="*/ 0 w 554118"/>
                <a:gd name="connsiteY4" fmla="*/ 0 h 271045"/>
                <a:gd name="connsiteX0" fmla="*/ 0 w 554118"/>
                <a:gd name="connsiteY0" fmla="*/ 0 h 271045"/>
                <a:gd name="connsiteX1" fmla="*/ 445562 w 554118"/>
                <a:gd name="connsiteY1" fmla="*/ 69757 h 271045"/>
                <a:gd name="connsiteX2" fmla="*/ 554118 w 554118"/>
                <a:gd name="connsiteY2" fmla="*/ 271045 h 271045"/>
                <a:gd name="connsiteX3" fmla="*/ 107576 w 554118"/>
                <a:gd name="connsiteY3" fmla="*/ 204511 h 271045"/>
                <a:gd name="connsiteX4" fmla="*/ 0 w 554118"/>
                <a:gd name="connsiteY4" fmla="*/ 0 h 271045"/>
                <a:gd name="connsiteX0" fmla="*/ 0 w 556780"/>
                <a:gd name="connsiteY0" fmla="*/ 0 h 291215"/>
                <a:gd name="connsiteX1" fmla="*/ 445562 w 556780"/>
                <a:gd name="connsiteY1" fmla="*/ 69757 h 291215"/>
                <a:gd name="connsiteX2" fmla="*/ 556780 w 556780"/>
                <a:gd name="connsiteY2" fmla="*/ 291215 h 291215"/>
                <a:gd name="connsiteX3" fmla="*/ 107576 w 556780"/>
                <a:gd name="connsiteY3" fmla="*/ 204511 h 291215"/>
                <a:gd name="connsiteX4" fmla="*/ 0 w 556780"/>
                <a:gd name="connsiteY4" fmla="*/ 0 h 291215"/>
                <a:gd name="connsiteX0" fmla="*/ 0 w 556780"/>
                <a:gd name="connsiteY0" fmla="*/ 0 h 291215"/>
                <a:gd name="connsiteX1" fmla="*/ 459990 w 556780"/>
                <a:gd name="connsiteY1" fmla="*/ 91749 h 291215"/>
                <a:gd name="connsiteX2" fmla="*/ 556780 w 556780"/>
                <a:gd name="connsiteY2" fmla="*/ 291215 h 291215"/>
                <a:gd name="connsiteX3" fmla="*/ 107576 w 556780"/>
                <a:gd name="connsiteY3" fmla="*/ 204511 h 291215"/>
                <a:gd name="connsiteX4" fmla="*/ 0 w 556780"/>
                <a:gd name="connsiteY4" fmla="*/ 0 h 291215"/>
                <a:gd name="connsiteX0" fmla="*/ 0 w 556780"/>
                <a:gd name="connsiteY0" fmla="*/ 0 h 291215"/>
                <a:gd name="connsiteX1" fmla="*/ 455508 w 556780"/>
                <a:gd name="connsiteY1" fmla="*/ 83345 h 291215"/>
                <a:gd name="connsiteX2" fmla="*/ 556780 w 556780"/>
                <a:gd name="connsiteY2" fmla="*/ 291215 h 291215"/>
                <a:gd name="connsiteX3" fmla="*/ 107576 w 556780"/>
                <a:gd name="connsiteY3" fmla="*/ 204511 h 291215"/>
                <a:gd name="connsiteX4" fmla="*/ 0 w 556780"/>
                <a:gd name="connsiteY4" fmla="*/ 0 h 291215"/>
                <a:gd name="connsiteX0" fmla="*/ 0 w 560982"/>
                <a:gd name="connsiteY0" fmla="*/ 0 h 288974"/>
                <a:gd name="connsiteX1" fmla="*/ 455508 w 560982"/>
                <a:gd name="connsiteY1" fmla="*/ 83345 h 288974"/>
                <a:gd name="connsiteX2" fmla="*/ 560982 w 560982"/>
                <a:gd name="connsiteY2" fmla="*/ 288974 h 288974"/>
                <a:gd name="connsiteX3" fmla="*/ 107576 w 560982"/>
                <a:gd name="connsiteY3" fmla="*/ 204511 h 288974"/>
                <a:gd name="connsiteX4" fmla="*/ 0 w 560982"/>
                <a:gd name="connsiteY4" fmla="*/ 0 h 288974"/>
                <a:gd name="connsiteX0" fmla="*/ 0 w 563223"/>
                <a:gd name="connsiteY0" fmla="*/ 0 h 293177"/>
                <a:gd name="connsiteX1" fmla="*/ 455508 w 563223"/>
                <a:gd name="connsiteY1" fmla="*/ 83345 h 293177"/>
                <a:gd name="connsiteX2" fmla="*/ 563223 w 563223"/>
                <a:gd name="connsiteY2" fmla="*/ 293177 h 293177"/>
                <a:gd name="connsiteX3" fmla="*/ 107576 w 563223"/>
                <a:gd name="connsiteY3" fmla="*/ 204511 h 293177"/>
                <a:gd name="connsiteX4" fmla="*/ 0 w 563223"/>
                <a:gd name="connsiteY4" fmla="*/ 0 h 293177"/>
                <a:gd name="connsiteX0" fmla="*/ 0 w 566446"/>
                <a:gd name="connsiteY0" fmla="*/ 0 h 294158"/>
                <a:gd name="connsiteX1" fmla="*/ 455508 w 566446"/>
                <a:gd name="connsiteY1" fmla="*/ 83345 h 294158"/>
                <a:gd name="connsiteX2" fmla="*/ 566446 w 566446"/>
                <a:gd name="connsiteY2" fmla="*/ 294158 h 294158"/>
                <a:gd name="connsiteX3" fmla="*/ 107576 w 566446"/>
                <a:gd name="connsiteY3" fmla="*/ 204511 h 294158"/>
                <a:gd name="connsiteX4" fmla="*/ 0 w 566446"/>
                <a:gd name="connsiteY4" fmla="*/ 0 h 294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446" h="294158">
                  <a:moveTo>
                    <a:pt x="0" y="0"/>
                  </a:moveTo>
                  <a:lnTo>
                    <a:pt x="455508" y="83345"/>
                  </a:lnTo>
                  <a:lnTo>
                    <a:pt x="566446" y="294158"/>
                  </a:lnTo>
                  <a:lnTo>
                    <a:pt x="107576" y="204511"/>
                  </a:lnTo>
                  <a:lnTo>
                    <a:pt x="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sp>
        <p:nvSpPr>
          <p:cNvPr id="46" name="Picture Placeholder 45"/>
          <p:cNvSpPr>
            <a:spLocks noGrp="1"/>
          </p:cNvSpPr>
          <p:nvPr>
            <p:ph type="pic" sz="quarter" idx="13"/>
          </p:nvPr>
        </p:nvSpPr>
        <p:spPr>
          <a:xfrm>
            <a:off x="959615" y="2144354"/>
            <a:ext cx="2112094" cy="2112092"/>
          </a:xfrm>
          <a:custGeom>
            <a:avLst/>
            <a:gdLst>
              <a:gd name="connsiteX0" fmla="*/ 1056047 w 2112094"/>
              <a:gd name="connsiteY0" fmla="*/ 0 h 2112092"/>
              <a:gd name="connsiteX1" fmla="*/ 1137827 w 2112094"/>
              <a:gd name="connsiteY1" fmla="*/ 33876 h 2112092"/>
              <a:gd name="connsiteX2" fmla="*/ 2078218 w 2112094"/>
              <a:gd name="connsiteY2" fmla="*/ 974266 h 2112092"/>
              <a:gd name="connsiteX3" fmla="*/ 2078218 w 2112094"/>
              <a:gd name="connsiteY3" fmla="*/ 1137827 h 2112092"/>
              <a:gd name="connsiteX4" fmla="*/ 1137827 w 2112094"/>
              <a:gd name="connsiteY4" fmla="*/ 2078216 h 2112092"/>
              <a:gd name="connsiteX5" fmla="*/ 974266 w 2112094"/>
              <a:gd name="connsiteY5" fmla="*/ 2078216 h 2112092"/>
              <a:gd name="connsiteX6" fmla="*/ 33875 w 2112094"/>
              <a:gd name="connsiteY6" fmla="*/ 1137827 h 2112092"/>
              <a:gd name="connsiteX7" fmla="*/ 33875 w 2112094"/>
              <a:gd name="connsiteY7" fmla="*/ 974266 h 2112092"/>
              <a:gd name="connsiteX8" fmla="*/ 974266 w 2112094"/>
              <a:gd name="connsiteY8" fmla="*/ 33876 h 2112092"/>
              <a:gd name="connsiteX9" fmla="*/ 1056047 w 2112094"/>
              <a:gd name="connsiteY9" fmla="*/ 0 h 21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2094" h="2112092">
                <a:moveTo>
                  <a:pt x="1056047" y="0"/>
                </a:moveTo>
                <a:cubicBezTo>
                  <a:pt x="1085645" y="0"/>
                  <a:pt x="1115245" y="11292"/>
                  <a:pt x="1137827" y="33876"/>
                </a:cubicBezTo>
                <a:lnTo>
                  <a:pt x="2078218" y="974266"/>
                </a:lnTo>
                <a:cubicBezTo>
                  <a:pt x="2123386" y="1019432"/>
                  <a:pt x="2123386" y="1092661"/>
                  <a:pt x="2078218" y="1137827"/>
                </a:cubicBezTo>
                <a:lnTo>
                  <a:pt x="1137827" y="2078216"/>
                </a:lnTo>
                <a:cubicBezTo>
                  <a:pt x="1092661" y="2123384"/>
                  <a:pt x="1019432" y="2123384"/>
                  <a:pt x="974266" y="2078216"/>
                </a:cubicBezTo>
                <a:lnTo>
                  <a:pt x="33875" y="1137827"/>
                </a:lnTo>
                <a:cubicBezTo>
                  <a:pt x="-11291" y="1092661"/>
                  <a:pt x="-11291" y="1019432"/>
                  <a:pt x="33875" y="974266"/>
                </a:cubicBezTo>
                <a:lnTo>
                  <a:pt x="974266" y="33876"/>
                </a:lnTo>
                <a:cubicBezTo>
                  <a:pt x="996850" y="11292"/>
                  <a:pt x="1026448" y="0"/>
                  <a:pt x="1056047" y="0"/>
                </a:cubicBezTo>
                <a:close/>
              </a:path>
            </a:pathLst>
          </a:custGeom>
        </p:spPr>
        <p:txBody>
          <a:bodyPr wrap="square">
            <a:noAutofit/>
          </a:bodyPr>
          <a:lstStyle>
            <a:lvl1pPr>
              <a:defRPr sz="1200"/>
            </a:lvl1pPr>
          </a:lstStyle>
          <a:p>
            <a:endParaRPr lang="en-US"/>
          </a:p>
        </p:txBody>
      </p:sp>
      <p:sp>
        <p:nvSpPr>
          <p:cNvPr id="47" name="Picture Placeholder 46"/>
          <p:cNvSpPr>
            <a:spLocks noGrp="1"/>
          </p:cNvSpPr>
          <p:nvPr>
            <p:ph type="pic" sz="quarter" idx="14"/>
          </p:nvPr>
        </p:nvSpPr>
        <p:spPr>
          <a:xfrm>
            <a:off x="3685559" y="2144354"/>
            <a:ext cx="2112094" cy="2112092"/>
          </a:xfrm>
          <a:custGeom>
            <a:avLst/>
            <a:gdLst>
              <a:gd name="connsiteX0" fmla="*/ 1056047 w 2112094"/>
              <a:gd name="connsiteY0" fmla="*/ 0 h 2112092"/>
              <a:gd name="connsiteX1" fmla="*/ 1137827 w 2112094"/>
              <a:gd name="connsiteY1" fmla="*/ 33876 h 2112092"/>
              <a:gd name="connsiteX2" fmla="*/ 2078218 w 2112094"/>
              <a:gd name="connsiteY2" fmla="*/ 974266 h 2112092"/>
              <a:gd name="connsiteX3" fmla="*/ 2078218 w 2112094"/>
              <a:gd name="connsiteY3" fmla="*/ 1137827 h 2112092"/>
              <a:gd name="connsiteX4" fmla="*/ 1137827 w 2112094"/>
              <a:gd name="connsiteY4" fmla="*/ 2078216 h 2112092"/>
              <a:gd name="connsiteX5" fmla="*/ 974266 w 2112094"/>
              <a:gd name="connsiteY5" fmla="*/ 2078216 h 2112092"/>
              <a:gd name="connsiteX6" fmla="*/ 33875 w 2112094"/>
              <a:gd name="connsiteY6" fmla="*/ 1137827 h 2112092"/>
              <a:gd name="connsiteX7" fmla="*/ 33875 w 2112094"/>
              <a:gd name="connsiteY7" fmla="*/ 974266 h 2112092"/>
              <a:gd name="connsiteX8" fmla="*/ 974266 w 2112094"/>
              <a:gd name="connsiteY8" fmla="*/ 33876 h 2112092"/>
              <a:gd name="connsiteX9" fmla="*/ 1056047 w 2112094"/>
              <a:gd name="connsiteY9" fmla="*/ 0 h 21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2094" h="2112092">
                <a:moveTo>
                  <a:pt x="1056047" y="0"/>
                </a:moveTo>
                <a:cubicBezTo>
                  <a:pt x="1085645" y="0"/>
                  <a:pt x="1115245" y="11292"/>
                  <a:pt x="1137827" y="33876"/>
                </a:cubicBezTo>
                <a:lnTo>
                  <a:pt x="2078218" y="974266"/>
                </a:lnTo>
                <a:cubicBezTo>
                  <a:pt x="2123386" y="1019432"/>
                  <a:pt x="2123386" y="1092661"/>
                  <a:pt x="2078218" y="1137827"/>
                </a:cubicBezTo>
                <a:lnTo>
                  <a:pt x="1137827" y="2078216"/>
                </a:lnTo>
                <a:cubicBezTo>
                  <a:pt x="1092661" y="2123384"/>
                  <a:pt x="1019432" y="2123384"/>
                  <a:pt x="974266" y="2078216"/>
                </a:cubicBezTo>
                <a:lnTo>
                  <a:pt x="33875" y="1137827"/>
                </a:lnTo>
                <a:cubicBezTo>
                  <a:pt x="-11291" y="1092661"/>
                  <a:pt x="-11291" y="1019432"/>
                  <a:pt x="33875" y="974266"/>
                </a:cubicBezTo>
                <a:lnTo>
                  <a:pt x="974266" y="33876"/>
                </a:lnTo>
                <a:cubicBezTo>
                  <a:pt x="996850" y="11292"/>
                  <a:pt x="1026448" y="0"/>
                  <a:pt x="1056047" y="0"/>
                </a:cubicBezTo>
                <a:close/>
              </a:path>
            </a:pathLst>
          </a:custGeom>
        </p:spPr>
        <p:txBody>
          <a:bodyPr wrap="square">
            <a:noAutofit/>
          </a:bodyPr>
          <a:lstStyle>
            <a:lvl1pPr>
              <a:defRPr sz="1200"/>
            </a:lvl1pPr>
          </a:lstStyle>
          <a:p>
            <a:endParaRPr lang="en-US"/>
          </a:p>
        </p:txBody>
      </p:sp>
      <p:sp>
        <p:nvSpPr>
          <p:cNvPr id="48" name="Picture Placeholder 47"/>
          <p:cNvSpPr>
            <a:spLocks noGrp="1"/>
          </p:cNvSpPr>
          <p:nvPr>
            <p:ph type="pic" sz="quarter" idx="15"/>
          </p:nvPr>
        </p:nvSpPr>
        <p:spPr>
          <a:xfrm>
            <a:off x="6411503" y="2144354"/>
            <a:ext cx="2112094" cy="2112092"/>
          </a:xfrm>
          <a:custGeom>
            <a:avLst/>
            <a:gdLst>
              <a:gd name="connsiteX0" fmla="*/ 1056047 w 2112094"/>
              <a:gd name="connsiteY0" fmla="*/ 0 h 2112092"/>
              <a:gd name="connsiteX1" fmla="*/ 1137827 w 2112094"/>
              <a:gd name="connsiteY1" fmla="*/ 33876 h 2112092"/>
              <a:gd name="connsiteX2" fmla="*/ 2078218 w 2112094"/>
              <a:gd name="connsiteY2" fmla="*/ 974266 h 2112092"/>
              <a:gd name="connsiteX3" fmla="*/ 2078218 w 2112094"/>
              <a:gd name="connsiteY3" fmla="*/ 1137827 h 2112092"/>
              <a:gd name="connsiteX4" fmla="*/ 1137827 w 2112094"/>
              <a:gd name="connsiteY4" fmla="*/ 2078216 h 2112092"/>
              <a:gd name="connsiteX5" fmla="*/ 974266 w 2112094"/>
              <a:gd name="connsiteY5" fmla="*/ 2078216 h 2112092"/>
              <a:gd name="connsiteX6" fmla="*/ 33875 w 2112094"/>
              <a:gd name="connsiteY6" fmla="*/ 1137827 h 2112092"/>
              <a:gd name="connsiteX7" fmla="*/ 33875 w 2112094"/>
              <a:gd name="connsiteY7" fmla="*/ 974266 h 2112092"/>
              <a:gd name="connsiteX8" fmla="*/ 974266 w 2112094"/>
              <a:gd name="connsiteY8" fmla="*/ 33876 h 2112092"/>
              <a:gd name="connsiteX9" fmla="*/ 1056047 w 2112094"/>
              <a:gd name="connsiteY9" fmla="*/ 0 h 21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2094" h="2112092">
                <a:moveTo>
                  <a:pt x="1056047" y="0"/>
                </a:moveTo>
                <a:cubicBezTo>
                  <a:pt x="1085645" y="0"/>
                  <a:pt x="1115245" y="11292"/>
                  <a:pt x="1137827" y="33876"/>
                </a:cubicBezTo>
                <a:lnTo>
                  <a:pt x="2078218" y="974266"/>
                </a:lnTo>
                <a:cubicBezTo>
                  <a:pt x="2123386" y="1019432"/>
                  <a:pt x="2123386" y="1092661"/>
                  <a:pt x="2078218" y="1137827"/>
                </a:cubicBezTo>
                <a:lnTo>
                  <a:pt x="1137827" y="2078216"/>
                </a:lnTo>
                <a:cubicBezTo>
                  <a:pt x="1092661" y="2123384"/>
                  <a:pt x="1019432" y="2123384"/>
                  <a:pt x="974266" y="2078216"/>
                </a:cubicBezTo>
                <a:lnTo>
                  <a:pt x="33875" y="1137827"/>
                </a:lnTo>
                <a:cubicBezTo>
                  <a:pt x="-11291" y="1092661"/>
                  <a:pt x="-11291" y="1019432"/>
                  <a:pt x="33875" y="974266"/>
                </a:cubicBezTo>
                <a:lnTo>
                  <a:pt x="974266" y="33876"/>
                </a:lnTo>
                <a:cubicBezTo>
                  <a:pt x="996850" y="11292"/>
                  <a:pt x="1026448" y="0"/>
                  <a:pt x="1056047" y="0"/>
                </a:cubicBezTo>
                <a:close/>
              </a:path>
            </a:pathLst>
          </a:custGeom>
        </p:spPr>
        <p:txBody>
          <a:bodyPr wrap="square">
            <a:noAutofit/>
          </a:bodyPr>
          <a:lstStyle>
            <a:lvl1pPr>
              <a:defRPr sz="1200"/>
            </a:lvl1pPr>
          </a:lstStyle>
          <a:p>
            <a:endParaRPr lang="en-US"/>
          </a:p>
        </p:txBody>
      </p:sp>
      <p:sp>
        <p:nvSpPr>
          <p:cNvPr id="49" name="Picture Placeholder 48"/>
          <p:cNvSpPr>
            <a:spLocks noGrp="1"/>
          </p:cNvSpPr>
          <p:nvPr>
            <p:ph type="pic" sz="quarter" idx="16"/>
          </p:nvPr>
        </p:nvSpPr>
        <p:spPr>
          <a:xfrm>
            <a:off x="9137447" y="2144354"/>
            <a:ext cx="2112094" cy="2112092"/>
          </a:xfrm>
          <a:custGeom>
            <a:avLst/>
            <a:gdLst>
              <a:gd name="connsiteX0" fmla="*/ 1056047 w 2112094"/>
              <a:gd name="connsiteY0" fmla="*/ 0 h 2112092"/>
              <a:gd name="connsiteX1" fmla="*/ 1137827 w 2112094"/>
              <a:gd name="connsiteY1" fmla="*/ 33876 h 2112092"/>
              <a:gd name="connsiteX2" fmla="*/ 2078218 w 2112094"/>
              <a:gd name="connsiteY2" fmla="*/ 974266 h 2112092"/>
              <a:gd name="connsiteX3" fmla="*/ 2078218 w 2112094"/>
              <a:gd name="connsiteY3" fmla="*/ 1137827 h 2112092"/>
              <a:gd name="connsiteX4" fmla="*/ 1137827 w 2112094"/>
              <a:gd name="connsiteY4" fmla="*/ 2078216 h 2112092"/>
              <a:gd name="connsiteX5" fmla="*/ 974266 w 2112094"/>
              <a:gd name="connsiteY5" fmla="*/ 2078216 h 2112092"/>
              <a:gd name="connsiteX6" fmla="*/ 33875 w 2112094"/>
              <a:gd name="connsiteY6" fmla="*/ 1137827 h 2112092"/>
              <a:gd name="connsiteX7" fmla="*/ 33875 w 2112094"/>
              <a:gd name="connsiteY7" fmla="*/ 974266 h 2112092"/>
              <a:gd name="connsiteX8" fmla="*/ 974266 w 2112094"/>
              <a:gd name="connsiteY8" fmla="*/ 33876 h 2112092"/>
              <a:gd name="connsiteX9" fmla="*/ 1056047 w 2112094"/>
              <a:gd name="connsiteY9" fmla="*/ 0 h 211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2094" h="2112092">
                <a:moveTo>
                  <a:pt x="1056047" y="0"/>
                </a:moveTo>
                <a:cubicBezTo>
                  <a:pt x="1085645" y="0"/>
                  <a:pt x="1115245" y="11292"/>
                  <a:pt x="1137827" y="33876"/>
                </a:cubicBezTo>
                <a:lnTo>
                  <a:pt x="2078218" y="974266"/>
                </a:lnTo>
                <a:cubicBezTo>
                  <a:pt x="2123386" y="1019432"/>
                  <a:pt x="2123386" y="1092661"/>
                  <a:pt x="2078218" y="1137827"/>
                </a:cubicBezTo>
                <a:lnTo>
                  <a:pt x="1137827" y="2078216"/>
                </a:lnTo>
                <a:cubicBezTo>
                  <a:pt x="1092661" y="2123384"/>
                  <a:pt x="1019432" y="2123384"/>
                  <a:pt x="974266" y="2078216"/>
                </a:cubicBezTo>
                <a:lnTo>
                  <a:pt x="33875" y="1137827"/>
                </a:lnTo>
                <a:cubicBezTo>
                  <a:pt x="-11291" y="1092661"/>
                  <a:pt x="-11291" y="1019432"/>
                  <a:pt x="33875" y="974266"/>
                </a:cubicBezTo>
                <a:lnTo>
                  <a:pt x="974266" y="33876"/>
                </a:lnTo>
                <a:cubicBezTo>
                  <a:pt x="996850" y="11292"/>
                  <a:pt x="1026448" y="0"/>
                  <a:pt x="1056047" y="0"/>
                </a:cubicBezTo>
                <a:close/>
              </a:path>
            </a:pathLst>
          </a:custGeom>
        </p:spPr>
        <p:txBody>
          <a:bodyPr wrap="square">
            <a:noAutofit/>
          </a:bodyPr>
          <a:lstStyle>
            <a:lvl1pPr>
              <a:defRPr sz="1200"/>
            </a:lvl1pPr>
          </a:lstStyle>
          <a:p>
            <a:endParaRPr lang="en-US"/>
          </a:p>
        </p:txBody>
      </p:sp>
      <p:sp>
        <p:nvSpPr>
          <p:cNvPr id="50" name="Title Placeholder 1"/>
          <p:cNvSpPr>
            <a:spLocks noGrp="1"/>
          </p:cNvSpPr>
          <p:nvPr>
            <p:ph type="title"/>
          </p:nvPr>
        </p:nvSpPr>
        <p:spPr>
          <a:xfrm>
            <a:off x="979971" y="84840"/>
            <a:ext cx="10376259" cy="54990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655214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7001976-57E6-45C9-B68B-7E0224C2E91D}" type="datetime1">
              <a:rPr kumimoji="0" lang="en-US"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10/19/2021</a:t>
            </a:fld>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charset="0"/>
                <a:ea typeface="+mn-ea"/>
                <a:cs typeface="+mn-cs"/>
              </a:rPr>
              <a:t>www.company.com</a:t>
            </a: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359CE1-427A-4115-8DB0-02DAF1B17F16}" type="slidenum">
              <a:rPr kumimoji="0" lang="en-US" sz="18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nvGrpSpPr>
          <p:cNvPr id="33" name="Group 32"/>
          <p:cNvGrpSpPr/>
          <p:nvPr/>
        </p:nvGrpSpPr>
        <p:grpSpPr>
          <a:xfrm>
            <a:off x="279" y="-104200"/>
            <a:ext cx="1008443" cy="686966"/>
            <a:chOff x="-4483" y="-128010"/>
            <a:chExt cx="1008443" cy="686966"/>
          </a:xfrm>
        </p:grpSpPr>
        <p:sp>
          <p:nvSpPr>
            <p:cNvPr id="34" name="Rectangle 6"/>
            <p:cNvSpPr/>
            <p:nvPr/>
          </p:nvSpPr>
          <p:spPr>
            <a:xfrm>
              <a:off x="-4483" y="-25245"/>
              <a:ext cx="783415" cy="584201"/>
            </a:xfrm>
            <a:custGeom>
              <a:avLst/>
              <a:gdLst>
                <a:gd name="connsiteX0" fmla="*/ 0 w 783415"/>
                <a:gd name="connsiteY0" fmla="*/ 0 h 584201"/>
                <a:gd name="connsiteX1" fmla="*/ 783415 w 783415"/>
                <a:gd name="connsiteY1" fmla="*/ 0 h 584201"/>
                <a:gd name="connsiteX2" fmla="*/ 783415 w 783415"/>
                <a:gd name="connsiteY2" fmla="*/ 584201 h 584201"/>
                <a:gd name="connsiteX3" fmla="*/ 0 w 783415"/>
                <a:gd name="connsiteY3" fmla="*/ 584201 h 584201"/>
                <a:gd name="connsiteX4" fmla="*/ 0 w 783415"/>
                <a:gd name="connsiteY4" fmla="*/ 0 h 584201"/>
                <a:gd name="connsiteX0" fmla="*/ 0 w 783415"/>
                <a:gd name="connsiteY0" fmla="*/ 0 h 584201"/>
                <a:gd name="connsiteX1" fmla="*/ 783415 w 783415"/>
                <a:gd name="connsiteY1" fmla="*/ 0 h 584201"/>
                <a:gd name="connsiteX2" fmla="*/ 783415 w 783415"/>
                <a:gd name="connsiteY2" fmla="*/ 584201 h 584201"/>
                <a:gd name="connsiteX3" fmla="*/ 266950 w 783415"/>
                <a:gd name="connsiteY3" fmla="*/ 584201 h 584201"/>
                <a:gd name="connsiteX4" fmla="*/ 0 w 783415"/>
                <a:gd name="connsiteY4" fmla="*/ 584201 h 584201"/>
                <a:gd name="connsiteX5" fmla="*/ 0 w 783415"/>
                <a:gd name="connsiteY5" fmla="*/ 0 h 584201"/>
                <a:gd name="connsiteX0" fmla="*/ 0 w 783415"/>
                <a:gd name="connsiteY0" fmla="*/ 0 h 584201"/>
                <a:gd name="connsiteX1" fmla="*/ 783415 w 783415"/>
                <a:gd name="connsiteY1" fmla="*/ 0 h 584201"/>
                <a:gd name="connsiteX2" fmla="*/ 266950 w 783415"/>
                <a:gd name="connsiteY2" fmla="*/ 584201 h 584201"/>
                <a:gd name="connsiteX3" fmla="*/ 0 w 783415"/>
                <a:gd name="connsiteY3" fmla="*/ 584201 h 584201"/>
                <a:gd name="connsiteX4" fmla="*/ 0 w 783415"/>
                <a:gd name="connsiteY4" fmla="*/ 0 h 584201"/>
                <a:gd name="connsiteX0" fmla="*/ 0 w 783415"/>
                <a:gd name="connsiteY0" fmla="*/ 0 h 584201"/>
                <a:gd name="connsiteX1" fmla="*/ 783415 w 783415"/>
                <a:gd name="connsiteY1" fmla="*/ 0 h 584201"/>
                <a:gd name="connsiteX2" fmla="*/ 301133 w 783415"/>
                <a:gd name="connsiteY2" fmla="*/ 584201 h 584201"/>
                <a:gd name="connsiteX3" fmla="*/ 0 w 783415"/>
                <a:gd name="connsiteY3" fmla="*/ 584201 h 584201"/>
                <a:gd name="connsiteX4" fmla="*/ 0 w 783415"/>
                <a:gd name="connsiteY4" fmla="*/ 0 h 584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415" h="584201">
                  <a:moveTo>
                    <a:pt x="0" y="0"/>
                  </a:moveTo>
                  <a:lnTo>
                    <a:pt x="783415" y="0"/>
                  </a:lnTo>
                  <a:lnTo>
                    <a:pt x="301133" y="584201"/>
                  </a:lnTo>
                  <a:lnTo>
                    <a:pt x="0" y="584201"/>
                  </a:lnTo>
                  <a:lnTo>
                    <a:pt x="0"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5" name="Rectangle 7"/>
            <p:cNvSpPr/>
            <p:nvPr/>
          </p:nvSpPr>
          <p:spPr>
            <a:xfrm rot="7084288">
              <a:off x="573658" y="8134"/>
              <a:ext cx="566446" cy="294158"/>
            </a:xfrm>
            <a:custGeom>
              <a:avLst/>
              <a:gdLst>
                <a:gd name="connsiteX0" fmla="*/ 0 w 465034"/>
                <a:gd name="connsiteY0" fmla="*/ 0 h 164727"/>
                <a:gd name="connsiteX1" fmla="*/ 465034 w 465034"/>
                <a:gd name="connsiteY1" fmla="*/ 0 h 164727"/>
                <a:gd name="connsiteX2" fmla="*/ 465034 w 465034"/>
                <a:gd name="connsiteY2" fmla="*/ 164727 h 164727"/>
                <a:gd name="connsiteX3" fmla="*/ 0 w 465034"/>
                <a:gd name="connsiteY3" fmla="*/ 164727 h 164727"/>
                <a:gd name="connsiteX4" fmla="*/ 0 w 465034"/>
                <a:gd name="connsiteY4" fmla="*/ 0 h 164727"/>
                <a:gd name="connsiteX0" fmla="*/ 0 w 481142"/>
                <a:gd name="connsiteY0" fmla="*/ 0 h 250593"/>
                <a:gd name="connsiteX1" fmla="*/ 465034 w 481142"/>
                <a:gd name="connsiteY1" fmla="*/ 0 h 250593"/>
                <a:gd name="connsiteX2" fmla="*/ 481142 w 481142"/>
                <a:gd name="connsiteY2" fmla="*/ 250593 h 250593"/>
                <a:gd name="connsiteX3" fmla="*/ 0 w 481142"/>
                <a:gd name="connsiteY3" fmla="*/ 164727 h 250593"/>
                <a:gd name="connsiteX4" fmla="*/ 0 w 481142"/>
                <a:gd name="connsiteY4" fmla="*/ 0 h 250593"/>
                <a:gd name="connsiteX0" fmla="*/ 0 w 481142"/>
                <a:gd name="connsiteY0" fmla="*/ 0 h 250593"/>
                <a:gd name="connsiteX1" fmla="*/ 398778 w 481142"/>
                <a:gd name="connsiteY1" fmla="*/ 73117 h 250593"/>
                <a:gd name="connsiteX2" fmla="*/ 481142 w 481142"/>
                <a:gd name="connsiteY2" fmla="*/ 250593 h 250593"/>
                <a:gd name="connsiteX3" fmla="*/ 0 w 481142"/>
                <a:gd name="connsiteY3" fmla="*/ 164727 h 250593"/>
                <a:gd name="connsiteX4" fmla="*/ 0 w 481142"/>
                <a:gd name="connsiteY4" fmla="*/ 0 h 250593"/>
                <a:gd name="connsiteX0" fmla="*/ 0 w 545575"/>
                <a:gd name="connsiteY0" fmla="*/ 0 h 270204"/>
                <a:gd name="connsiteX1" fmla="*/ 463211 w 545575"/>
                <a:gd name="connsiteY1" fmla="*/ 92728 h 270204"/>
                <a:gd name="connsiteX2" fmla="*/ 545575 w 545575"/>
                <a:gd name="connsiteY2" fmla="*/ 270204 h 270204"/>
                <a:gd name="connsiteX3" fmla="*/ 64433 w 545575"/>
                <a:gd name="connsiteY3" fmla="*/ 184338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50998 w 545575"/>
                <a:gd name="connsiteY3" fmla="*/ 194846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11778 w 545575"/>
                <a:gd name="connsiteY3" fmla="*/ 202270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9677 w 545575"/>
                <a:gd name="connsiteY3" fmla="*/ 203391 h 270204"/>
                <a:gd name="connsiteX4" fmla="*/ 0 w 545575"/>
                <a:gd name="connsiteY4" fmla="*/ 0 h 270204"/>
                <a:gd name="connsiteX0" fmla="*/ 0 w 545575"/>
                <a:gd name="connsiteY0" fmla="*/ 0 h 270204"/>
                <a:gd name="connsiteX1" fmla="*/ 463211 w 545575"/>
                <a:gd name="connsiteY1" fmla="*/ 92728 h 270204"/>
                <a:gd name="connsiteX2" fmla="*/ 545575 w 545575"/>
                <a:gd name="connsiteY2" fmla="*/ 270204 h 270204"/>
                <a:gd name="connsiteX3" fmla="*/ 107576 w 545575"/>
                <a:gd name="connsiteY3" fmla="*/ 204511 h 270204"/>
                <a:gd name="connsiteX4" fmla="*/ 0 w 545575"/>
                <a:gd name="connsiteY4" fmla="*/ 0 h 270204"/>
                <a:gd name="connsiteX0" fmla="*/ 0 w 554118"/>
                <a:gd name="connsiteY0" fmla="*/ 0 h 271045"/>
                <a:gd name="connsiteX1" fmla="*/ 463211 w 554118"/>
                <a:gd name="connsiteY1" fmla="*/ 92728 h 271045"/>
                <a:gd name="connsiteX2" fmla="*/ 554118 w 554118"/>
                <a:gd name="connsiteY2" fmla="*/ 271045 h 271045"/>
                <a:gd name="connsiteX3" fmla="*/ 107576 w 554118"/>
                <a:gd name="connsiteY3" fmla="*/ 204511 h 271045"/>
                <a:gd name="connsiteX4" fmla="*/ 0 w 554118"/>
                <a:gd name="connsiteY4" fmla="*/ 0 h 271045"/>
                <a:gd name="connsiteX0" fmla="*/ 0 w 554118"/>
                <a:gd name="connsiteY0" fmla="*/ 0 h 271045"/>
                <a:gd name="connsiteX1" fmla="*/ 463072 w 554118"/>
                <a:gd name="connsiteY1" fmla="*/ 87404 h 271045"/>
                <a:gd name="connsiteX2" fmla="*/ 554118 w 554118"/>
                <a:gd name="connsiteY2" fmla="*/ 271045 h 271045"/>
                <a:gd name="connsiteX3" fmla="*/ 107576 w 554118"/>
                <a:gd name="connsiteY3" fmla="*/ 204511 h 271045"/>
                <a:gd name="connsiteX4" fmla="*/ 0 w 554118"/>
                <a:gd name="connsiteY4" fmla="*/ 0 h 271045"/>
                <a:gd name="connsiteX0" fmla="*/ 0 w 554118"/>
                <a:gd name="connsiteY0" fmla="*/ 0 h 271045"/>
                <a:gd name="connsiteX1" fmla="*/ 451867 w 554118"/>
                <a:gd name="connsiteY1" fmla="*/ 66395 h 271045"/>
                <a:gd name="connsiteX2" fmla="*/ 554118 w 554118"/>
                <a:gd name="connsiteY2" fmla="*/ 271045 h 271045"/>
                <a:gd name="connsiteX3" fmla="*/ 107576 w 554118"/>
                <a:gd name="connsiteY3" fmla="*/ 204511 h 271045"/>
                <a:gd name="connsiteX4" fmla="*/ 0 w 554118"/>
                <a:gd name="connsiteY4" fmla="*/ 0 h 271045"/>
                <a:gd name="connsiteX0" fmla="*/ 0 w 554118"/>
                <a:gd name="connsiteY0" fmla="*/ 0 h 271045"/>
                <a:gd name="connsiteX1" fmla="*/ 445562 w 554118"/>
                <a:gd name="connsiteY1" fmla="*/ 69757 h 271045"/>
                <a:gd name="connsiteX2" fmla="*/ 554118 w 554118"/>
                <a:gd name="connsiteY2" fmla="*/ 271045 h 271045"/>
                <a:gd name="connsiteX3" fmla="*/ 107576 w 554118"/>
                <a:gd name="connsiteY3" fmla="*/ 204511 h 271045"/>
                <a:gd name="connsiteX4" fmla="*/ 0 w 554118"/>
                <a:gd name="connsiteY4" fmla="*/ 0 h 271045"/>
                <a:gd name="connsiteX0" fmla="*/ 0 w 556780"/>
                <a:gd name="connsiteY0" fmla="*/ 0 h 291215"/>
                <a:gd name="connsiteX1" fmla="*/ 445562 w 556780"/>
                <a:gd name="connsiteY1" fmla="*/ 69757 h 291215"/>
                <a:gd name="connsiteX2" fmla="*/ 556780 w 556780"/>
                <a:gd name="connsiteY2" fmla="*/ 291215 h 291215"/>
                <a:gd name="connsiteX3" fmla="*/ 107576 w 556780"/>
                <a:gd name="connsiteY3" fmla="*/ 204511 h 291215"/>
                <a:gd name="connsiteX4" fmla="*/ 0 w 556780"/>
                <a:gd name="connsiteY4" fmla="*/ 0 h 291215"/>
                <a:gd name="connsiteX0" fmla="*/ 0 w 556780"/>
                <a:gd name="connsiteY0" fmla="*/ 0 h 291215"/>
                <a:gd name="connsiteX1" fmla="*/ 459990 w 556780"/>
                <a:gd name="connsiteY1" fmla="*/ 91749 h 291215"/>
                <a:gd name="connsiteX2" fmla="*/ 556780 w 556780"/>
                <a:gd name="connsiteY2" fmla="*/ 291215 h 291215"/>
                <a:gd name="connsiteX3" fmla="*/ 107576 w 556780"/>
                <a:gd name="connsiteY3" fmla="*/ 204511 h 291215"/>
                <a:gd name="connsiteX4" fmla="*/ 0 w 556780"/>
                <a:gd name="connsiteY4" fmla="*/ 0 h 291215"/>
                <a:gd name="connsiteX0" fmla="*/ 0 w 556780"/>
                <a:gd name="connsiteY0" fmla="*/ 0 h 291215"/>
                <a:gd name="connsiteX1" fmla="*/ 455508 w 556780"/>
                <a:gd name="connsiteY1" fmla="*/ 83345 h 291215"/>
                <a:gd name="connsiteX2" fmla="*/ 556780 w 556780"/>
                <a:gd name="connsiteY2" fmla="*/ 291215 h 291215"/>
                <a:gd name="connsiteX3" fmla="*/ 107576 w 556780"/>
                <a:gd name="connsiteY3" fmla="*/ 204511 h 291215"/>
                <a:gd name="connsiteX4" fmla="*/ 0 w 556780"/>
                <a:gd name="connsiteY4" fmla="*/ 0 h 291215"/>
                <a:gd name="connsiteX0" fmla="*/ 0 w 560982"/>
                <a:gd name="connsiteY0" fmla="*/ 0 h 288974"/>
                <a:gd name="connsiteX1" fmla="*/ 455508 w 560982"/>
                <a:gd name="connsiteY1" fmla="*/ 83345 h 288974"/>
                <a:gd name="connsiteX2" fmla="*/ 560982 w 560982"/>
                <a:gd name="connsiteY2" fmla="*/ 288974 h 288974"/>
                <a:gd name="connsiteX3" fmla="*/ 107576 w 560982"/>
                <a:gd name="connsiteY3" fmla="*/ 204511 h 288974"/>
                <a:gd name="connsiteX4" fmla="*/ 0 w 560982"/>
                <a:gd name="connsiteY4" fmla="*/ 0 h 288974"/>
                <a:gd name="connsiteX0" fmla="*/ 0 w 563223"/>
                <a:gd name="connsiteY0" fmla="*/ 0 h 293177"/>
                <a:gd name="connsiteX1" fmla="*/ 455508 w 563223"/>
                <a:gd name="connsiteY1" fmla="*/ 83345 h 293177"/>
                <a:gd name="connsiteX2" fmla="*/ 563223 w 563223"/>
                <a:gd name="connsiteY2" fmla="*/ 293177 h 293177"/>
                <a:gd name="connsiteX3" fmla="*/ 107576 w 563223"/>
                <a:gd name="connsiteY3" fmla="*/ 204511 h 293177"/>
                <a:gd name="connsiteX4" fmla="*/ 0 w 563223"/>
                <a:gd name="connsiteY4" fmla="*/ 0 h 293177"/>
                <a:gd name="connsiteX0" fmla="*/ 0 w 566446"/>
                <a:gd name="connsiteY0" fmla="*/ 0 h 294158"/>
                <a:gd name="connsiteX1" fmla="*/ 455508 w 566446"/>
                <a:gd name="connsiteY1" fmla="*/ 83345 h 294158"/>
                <a:gd name="connsiteX2" fmla="*/ 566446 w 566446"/>
                <a:gd name="connsiteY2" fmla="*/ 294158 h 294158"/>
                <a:gd name="connsiteX3" fmla="*/ 107576 w 566446"/>
                <a:gd name="connsiteY3" fmla="*/ 204511 h 294158"/>
                <a:gd name="connsiteX4" fmla="*/ 0 w 566446"/>
                <a:gd name="connsiteY4" fmla="*/ 0 h 294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446" h="294158">
                  <a:moveTo>
                    <a:pt x="0" y="0"/>
                  </a:moveTo>
                  <a:lnTo>
                    <a:pt x="455508" y="83345"/>
                  </a:lnTo>
                  <a:lnTo>
                    <a:pt x="566446" y="294158"/>
                  </a:lnTo>
                  <a:lnTo>
                    <a:pt x="107576" y="204511"/>
                  </a:lnTo>
                  <a:lnTo>
                    <a:pt x="0" y="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grpSp>
      <p:sp>
        <p:nvSpPr>
          <p:cNvPr id="50" name="Title Placeholder 1"/>
          <p:cNvSpPr>
            <a:spLocks noGrp="1"/>
          </p:cNvSpPr>
          <p:nvPr>
            <p:ph type="title"/>
          </p:nvPr>
        </p:nvSpPr>
        <p:spPr>
          <a:xfrm>
            <a:off x="979971" y="84840"/>
            <a:ext cx="10376259" cy="549906"/>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183411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cSld name="Title and Content">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0" y="-102743"/>
            <a:ext cx="12192000" cy="1602769"/>
            <a:chOff x="0" y="-102743"/>
            <a:chExt cx="12192000" cy="1602769"/>
          </a:xfrm>
        </p:grpSpPr>
        <p:sp>
          <p:nvSpPr>
            <p:cNvPr id="4" name="Rectangle 3"/>
            <p:cNvSpPr/>
            <p:nvPr userDrawn="1"/>
          </p:nvSpPr>
          <p:spPr>
            <a:xfrm>
              <a:off x="0" y="-1"/>
              <a:ext cx="12192000" cy="1500027"/>
            </a:xfrm>
            <a:prstGeom prst="rect">
              <a:avLst/>
            </a:prstGeom>
            <a:solidFill>
              <a:srgbClr val="213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Infocyte-header-home.png"/>
            <p:cNvPicPr>
              <a:picLocks noChangeAspect="1"/>
            </p:cNvPicPr>
            <p:nvPr userDrawn="1"/>
          </p:nvPicPr>
          <p:blipFill rotWithShape="1">
            <a:blip r:embed="rId2" cstate="print">
              <a:alphaModFix amt="50000"/>
            </a:blip>
            <a:srcRect t="53249" b="26402"/>
            <a:stretch/>
          </p:blipFill>
          <p:spPr>
            <a:xfrm>
              <a:off x="1359128" y="-102743"/>
              <a:ext cx="8980584" cy="1520577"/>
            </a:xfrm>
            <a:prstGeom prst="rect">
              <a:avLst/>
            </a:prstGeom>
          </p:spPr>
        </p:pic>
      </p:grpSp>
      <p:sp>
        <p:nvSpPr>
          <p:cNvPr id="2" name="Title 1"/>
          <p:cNvSpPr>
            <a:spLocks noGrp="1"/>
          </p:cNvSpPr>
          <p:nvPr>
            <p:ph type="title"/>
          </p:nvPr>
        </p:nvSpPr>
        <p:spPr/>
        <p:txBody>
          <a:bodyPr/>
          <a:lstStyle>
            <a:lvl1pPr algn="ctr">
              <a:defRPr cap="all" baseline="0">
                <a:solidFill>
                  <a:schemeClr val="bg1"/>
                </a:solidFill>
                <a:latin typeface="+mj-lt"/>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InfocyteLogo-Dec2015.png">
            <a:extLst>
              <a:ext uri="{FF2B5EF4-FFF2-40B4-BE49-F238E27FC236}">
                <a16:creationId xmlns:a16="http://schemas.microsoft.com/office/drawing/2014/main" id="{DF5A5CC2-9E84-47AE-A7F7-A910DE08E6E5}"/>
              </a:ext>
            </a:extLst>
          </p:cNvPr>
          <p:cNvPicPr/>
          <p:nvPr userDrawn="1"/>
        </p:nvPicPr>
        <p:blipFill>
          <a:blip r:embed="rId3" cstate="print"/>
          <a:stretch>
            <a:fillRect/>
          </a:stretch>
        </p:blipFill>
        <p:spPr>
          <a:xfrm>
            <a:off x="10402186" y="6219465"/>
            <a:ext cx="1180214" cy="363897"/>
          </a:xfrm>
          <a:prstGeom prst="rect">
            <a:avLst/>
          </a:prstGeom>
        </p:spPr>
      </p:pic>
    </p:spTree>
    <p:extLst>
      <p:ext uri="{BB962C8B-B14F-4D97-AF65-F5344CB8AC3E}">
        <p14:creationId xmlns:p14="http://schemas.microsoft.com/office/powerpoint/2010/main" val="838010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9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a:p>
            <a:pPr lvl="2"/>
            <a:endParaRPr lang="en-US" dirty="0"/>
          </a:p>
          <a:p>
            <a:pPr lvl="3"/>
            <a:r>
              <a:rPr lang="en-US" dirty="0"/>
              <a:t>	</a:t>
            </a:r>
          </a:p>
        </p:txBody>
      </p:sp>
    </p:spTree>
    <p:extLst>
      <p:ext uri="{BB962C8B-B14F-4D97-AF65-F5344CB8AC3E}">
        <p14:creationId xmlns:p14="http://schemas.microsoft.com/office/powerpoint/2010/main" val="29165897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3C9DB-3EB6-4914-989E-2F190B8789E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C6682-EBB1-44A0-8E12-1F020E68C5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54181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93351959"/>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algn="ctr" defTabSz="457200" fontAlgn="auto">
              <a:spcBef>
                <a:spcPts val="0"/>
              </a:spcBef>
              <a:spcAft>
                <a:spcPts val="0"/>
              </a:spcAft>
              <a:defRPr/>
            </a:pPr>
            <a:r>
              <a:rPr lang="en-US" sz="1050" dirty="0">
                <a:solidFill>
                  <a:prstClr val="white"/>
                </a:solidFill>
                <a:latin typeface="+mj-lt"/>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latin typeface="+mn-lt"/>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n-US" sz="1600" dirty="0"/>
          </a:p>
        </p:txBody>
      </p:sp>
    </p:spTree>
    <p:extLst>
      <p:ext uri="{BB962C8B-B14F-4D97-AF65-F5344CB8AC3E}">
        <p14:creationId xmlns:p14="http://schemas.microsoft.com/office/powerpoint/2010/main" val="25482267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09541806"/>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939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53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14535884"/>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lean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354014123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4255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8582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71308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5466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384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407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01655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200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046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6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p:nvPicPr>
        <p:blipFill>
          <a:blip r:embed="rId2"/>
          <a:stretch>
            <a:fillRect/>
          </a:stretch>
        </p:blipFill>
        <p:spPr>
          <a:xfrm>
            <a:off x="11049000" y="217994"/>
            <a:ext cx="838200" cy="676715"/>
          </a:xfrm>
          <a:prstGeom prst="rect">
            <a:avLst/>
          </a:prstGeom>
        </p:spPr>
      </p:pic>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81000" y="340925"/>
            <a:ext cx="10439400" cy="649675"/>
          </a:xfrm>
          <a:prstGeom prst="rect">
            <a:avLst/>
          </a:prstGeom>
        </p:spPr>
        <p:txBody>
          <a:bodyPr/>
          <a:lstStyle>
            <a:lvl1pPr algn="l">
              <a:defRPr sz="24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0439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Security On-Demand All Rights Reserved</a:t>
            </a:r>
          </a:p>
        </p:txBody>
      </p:sp>
    </p:spTree>
    <p:extLst>
      <p:ext uri="{BB962C8B-B14F-4D97-AF65-F5344CB8AC3E}">
        <p14:creationId xmlns:p14="http://schemas.microsoft.com/office/powerpoint/2010/main" val="1483768818"/>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3200">
                <a:solidFill>
                  <a:schemeClr val="bg1"/>
                </a:solidFill>
                <a:latin typeface="+mj-lt"/>
                <a:cs typeface="Calibri" panose="020F0502020204030204" pitchFamily="34" charset="0"/>
              </a:defRPr>
            </a:lvl1pPr>
          </a:lstStyle>
          <a:p>
            <a:pPr lvl="0"/>
            <a:r>
              <a:rPr lang="en-US"/>
              <a:t>Edit Master text styles</a:t>
            </a:r>
          </a:p>
        </p:txBody>
      </p:sp>
      <p:sp>
        <p:nvSpPr>
          <p:cNvPr id="7" name="Content Placeholder 6"/>
          <p:cNvSpPr>
            <a:spLocks noGrp="1"/>
          </p:cNvSpPr>
          <p:nvPr>
            <p:ph sz="quarter" idx="11"/>
          </p:nvPr>
        </p:nvSpPr>
        <p:spPr>
          <a:xfrm>
            <a:off x="457200" y="1371600"/>
            <a:ext cx="115062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198134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TT Title Slide">
    <p:spTree>
      <p:nvGrpSpPr>
        <p:cNvPr id="1" name=""/>
        <p:cNvGrpSpPr/>
        <p:nvPr/>
      </p:nvGrpSpPr>
      <p:grpSpPr>
        <a:xfrm>
          <a:off x="0" y="0"/>
          <a:ext cx="0" cy="0"/>
          <a:chOff x="0" y="0"/>
          <a:chExt cx="0" cy="0"/>
        </a:xfrm>
      </p:grpSpPr>
      <p:pic>
        <p:nvPicPr>
          <p:cNvPr id="3" name="Picture 2" descr="GNOC 14.jpg"/>
          <p:cNvPicPr>
            <a:picLocks noChangeAspect="1"/>
          </p:cNvPicPr>
          <p:nvPr userDrawn="1"/>
        </p:nvPicPr>
        <p:blipFill rotWithShape="1">
          <a:blip r:embed="rId2">
            <a:extLst>
              <a:ext uri="{28A0092B-C50C-407E-A947-70E740481C1C}">
                <a14:useLocalDpi xmlns:a14="http://schemas.microsoft.com/office/drawing/2010/main" val="0"/>
              </a:ext>
            </a:extLst>
          </a:blip>
          <a:srcRect l="13848" t="15743" r="11255"/>
          <a:stretch/>
        </p:blipFill>
        <p:spPr>
          <a:xfrm>
            <a:off x="1" y="0"/>
            <a:ext cx="12192000" cy="6858000"/>
          </a:xfrm>
          <a:prstGeom prst="rect">
            <a:avLst/>
          </a:prstGeom>
        </p:spPr>
      </p:pic>
      <p:sp>
        <p:nvSpPr>
          <p:cNvPr id="2" name="Title 1"/>
          <p:cNvSpPr>
            <a:spLocks noGrp="1"/>
          </p:cNvSpPr>
          <p:nvPr>
            <p:ph type="title"/>
          </p:nvPr>
        </p:nvSpPr>
        <p:spPr>
          <a:xfrm>
            <a:off x="5142345" y="3999346"/>
            <a:ext cx="7049655" cy="1099128"/>
          </a:xfrm>
          <a:prstGeom prst="rect">
            <a:avLst/>
          </a:prstGeom>
        </p:spPr>
        <p:txBody>
          <a:bodyPr anchor="b"/>
          <a:lstStyle>
            <a:lvl1pPr>
              <a:defRPr sz="2800">
                <a:solidFill>
                  <a:schemeClr val="bg1"/>
                </a:solidFill>
              </a:defRPr>
            </a:lvl1pPr>
          </a:lstStyle>
          <a:p>
            <a:r>
              <a:rPr lang="en-US" dirty="0"/>
              <a:t>Click to edit Master title style</a:t>
            </a:r>
          </a:p>
        </p:txBody>
      </p:sp>
      <p:sp>
        <p:nvSpPr>
          <p:cNvPr id="4" name="TextBox 3"/>
          <p:cNvSpPr txBox="1"/>
          <p:nvPr userDrawn="1"/>
        </p:nvSpPr>
        <p:spPr>
          <a:xfrm>
            <a:off x="516469" y="6355086"/>
            <a:ext cx="4686300" cy="276999"/>
          </a:xfrm>
          <a:prstGeom prst="rect">
            <a:avLst/>
          </a:prstGeom>
          <a:noFill/>
        </p:spPr>
        <p:txBody>
          <a:bodyPr wrap="square" lIns="0" tIns="0" rIns="0" bIns="0" rtlCol="0" anchor="t" anchorCtr="0">
            <a:spAutoFit/>
          </a:bodyPr>
          <a:lstStyle/>
          <a:p>
            <a:pPr defTabSz="457200" eaLnBrk="0" fontAlgn="auto" hangingPunct="0">
              <a:spcBef>
                <a:spcPts val="0"/>
              </a:spcBef>
              <a:spcAft>
                <a:spcPts val="0"/>
              </a:spcAft>
            </a:pPr>
            <a:r>
              <a:rPr lang="en-US" sz="600" dirty="0">
                <a:solidFill>
                  <a:prstClr val="white"/>
                </a:solidFill>
                <a:latin typeface="Calibri"/>
                <a:cs typeface="Calibri"/>
              </a:rPr>
              <a:t>© AT&amp;T Intellectual Property. All rights reserved. AT&amp;T, the AT&amp;T logo and all other AT&amp;T </a:t>
            </a:r>
            <a:br>
              <a:rPr lang="en-US" sz="600" dirty="0">
                <a:solidFill>
                  <a:prstClr val="white"/>
                </a:solidFill>
                <a:latin typeface="Calibri"/>
                <a:cs typeface="Calibri"/>
              </a:rPr>
            </a:br>
            <a:r>
              <a:rPr lang="en-US" sz="600" dirty="0">
                <a:solidFill>
                  <a:prstClr val="white"/>
                </a:solidFill>
                <a:latin typeface="Calibri"/>
                <a:cs typeface="Calibri"/>
              </a:rPr>
              <a:t>marks contained herein are trademarks of AT&amp;T Intellectual Property and/or AT&amp;T affiliated </a:t>
            </a:r>
            <a:br>
              <a:rPr lang="en-US" sz="600" dirty="0">
                <a:solidFill>
                  <a:prstClr val="white"/>
                </a:solidFill>
                <a:latin typeface="Calibri"/>
                <a:cs typeface="Calibri"/>
              </a:rPr>
            </a:br>
            <a:r>
              <a:rPr lang="en-US" sz="600" dirty="0">
                <a:solidFill>
                  <a:prstClr val="white"/>
                </a:solidFill>
                <a:latin typeface="Calibri"/>
                <a:cs typeface="Calibri"/>
              </a:rPr>
              <a:t>companies. All other marks contained herein are the property of their respective owners.</a:t>
            </a:r>
          </a:p>
        </p:txBody>
      </p:sp>
      <p:sp>
        <p:nvSpPr>
          <p:cNvPr id="5" name="Title 1"/>
          <p:cNvSpPr txBox="1">
            <a:spLocks/>
          </p:cNvSpPr>
          <p:nvPr userDrawn="1"/>
        </p:nvSpPr>
        <p:spPr>
          <a:xfrm>
            <a:off x="5146969" y="5260099"/>
            <a:ext cx="7049655" cy="1099128"/>
          </a:xfrm>
          <a:prstGeom prst="rect">
            <a:avLst/>
          </a:prstGeom>
        </p:spPr>
        <p:txBody>
          <a:bodyPr anchor="t"/>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n-US" sz="1800" dirty="0"/>
              <a:t>Click to edit Master title style</a:t>
            </a:r>
          </a:p>
        </p:txBody>
      </p:sp>
    </p:spTree>
    <p:extLst>
      <p:ext uri="{BB962C8B-B14F-4D97-AF65-F5344CB8AC3E}">
        <p14:creationId xmlns:p14="http://schemas.microsoft.com/office/powerpoint/2010/main" val="15485268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TT 1">
    <p:spTree>
      <p:nvGrpSpPr>
        <p:cNvPr id="1" name=""/>
        <p:cNvGrpSpPr/>
        <p:nvPr/>
      </p:nvGrpSpPr>
      <p:grpSpPr>
        <a:xfrm>
          <a:off x="0" y="0"/>
          <a:ext cx="0" cy="0"/>
          <a:chOff x="0" y="0"/>
          <a:chExt cx="0" cy="0"/>
        </a:xfrm>
      </p:grpSpPr>
      <p:sp>
        <p:nvSpPr>
          <p:cNvPr id="8" name="Round Same Side Corner Rectangle 7"/>
          <p:cNvSpPr/>
          <p:nvPr userDrawn="1"/>
        </p:nvSpPr>
        <p:spPr>
          <a:xfrm>
            <a:off x="0" y="1"/>
            <a:ext cx="12192000" cy="11127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itle 1"/>
          <p:cNvSpPr>
            <a:spLocks noGrp="1"/>
          </p:cNvSpPr>
          <p:nvPr>
            <p:ph type="title"/>
          </p:nvPr>
        </p:nvSpPr>
        <p:spPr>
          <a:xfrm>
            <a:off x="626529" y="292757"/>
            <a:ext cx="10058400" cy="502920"/>
          </a:xfrm>
          <a:prstGeom prst="rect">
            <a:avLst/>
          </a:prstGeom>
        </p:spPr>
        <p:txBody>
          <a:bodyPr/>
          <a:lstStyle>
            <a:lvl1pPr algn="l">
              <a:defRPr sz="4000">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14781207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C00000"/>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152400"/>
            <a:ext cx="1075946" cy="902210"/>
          </a:xfrm>
          <a:prstGeom prst="rect">
            <a:avLst/>
          </a:prstGeom>
        </p:spPr>
      </p:pic>
      <p:sp>
        <p:nvSpPr>
          <p:cNvPr id="8" name="Rectangle 7"/>
          <p:cNvSpPr/>
          <p:nvPr userDrawn="1"/>
        </p:nvSpPr>
        <p:spPr>
          <a:xfrm>
            <a:off x="986367" y="6569859"/>
            <a:ext cx="7506624" cy="261610"/>
          </a:xfrm>
          <a:prstGeom prst="rect">
            <a:avLst/>
          </a:prstGeom>
        </p:spPr>
        <p:txBody>
          <a:bodyPr wrap="square">
            <a:spAutoFit/>
          </a:bodyPr>
          <a:lstStyle/>
          <a:p>
            <a:pPr defTabSz="457200" fontAlgn="auto">
              <a:spcBef>
                <a:spcPts val="0"/>
              </a:spcBef>
              <a:spcAft>
                <a:spcPts val="0"/>
              </a:spcAft>
              <a:defRPr/>
            </a:pPr>
            <a:r>
              <a:rPr lang="en-US" sz="1050" dirty="0">
                <a:solidFill>
                  <a:prstClr val="white"/>
                </a:solidFill>
                <a:latin typeface="+mj-lt"/>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n-US" sz="1600" dirty="0"/>
          </a:p>
        </p:txBody>
      </p:sp>
    </p:spTree>
    <p:extLst>
      <p:ext uri="{BB962C8B-B14F-4D97-AF65-F5344CB8AC3E}">
        <p14:creationId xmlns:p14="http://schemas.microsoft.com/office/powerpoint/2010/main" val="6009138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71611"/>
            <a:ext cx="2943225" cy="1200150"/>
          </a:xfrm>
          <a:prstGeom prst="rect">
            <a:avLst/>
          </a:prstGeom>
        </p:spPr>
      </p:pic>
      <p:sp>
        <p:nvSpPr>
          <p:cNvPr id="2" name="Title 1"/>
          <p:cNvSpPr>
            <a:spLocks noGrp="1"/>
          </p:cNvSpPr>
          <p:nvPr>
            <p:ph type="title"/>
          </p:nvPr>
        </p:nvSpPr>
        <p:spPr>
          <a:xfrm>
            <a:off x="2943228" y="206609"/>
            <a:ext cx="7461161" cy="588584"/>
          </a:xfrm>
          <a:prstGeom prst="rect">
            <a:avLst/>
          </a:prstGeom>
        </p:spPr>
        <p:txBody>
          <a:bodyPr/>
          <a:lstStyle>
            <a:lvl1pPr algn="ctr">
              <a:defRPr sz="3200" b="0" u="none">
                <a:solidFill>
                  <a:schemeClr val="accent5">
                    <a:lumMod val="75000"/>
                  </a:schemeClr>
                </a:solidFill>
                <a:effectLst>
                  <a:outerShdw blurRad="38100" dist="38100" dir="2700000" algn="tl">
                    <a:srgbClr val="000000">
                      <a:alpha val="43137"/>
                    </a:srgbClr>
                  </a:outerShdw>
                </a:effectLst>
                <a:latin typeface="+mj-lt"/>
                <a:cs typeface="Arial" panose="020B0604020202020204" pitchFamily="34" charset="0"/>
              </a:defRPr>
            </a:lvl1pPr>
          </a:lstStyle>
          <a:p>
            <a:r>
              <a:rPr lang="en-US" dirty="0"/>
              <a:t>Click to edit Master title style</a:t>
            </a:r>
          </a:p>
        </p:txBody>
      </p:sp>
      <p:pic>
        <p:nvPicPr>
          <p:cNvPr id="4" name="Picture 3"/>
          <p:cNvPicPr>
            <a:picLocks noChangeAspect="1"/>
          </p:cNvPicPr>
          <p:nvPr userDrawn="1"/>
        </p:nvPicPr>
        <p:blipFill rotWithShape="1">
          <a:blip r:embed="rId3"/>
          <a:srcRect l="9426" t="32386" r="6173" b="459"/>
          <a:stretch/>
        </p:blipFill>
        <p:spPr>
          <a:xfrm>
            <a:off x="10684476" y="6392192"/>
            <a:ext cx="1507524" cy="312786"/>
          </a:xfrm>
          <a:prstGeom prst="rect">
            <a:avLst/>
          </a:prstGeom>
        </p:spPr>
      </p:pic>
    </p:spTree>
    <p:extLst>
      <p:ext uri="{BB962C8B-B14F-4D97-AF65-F5344CB8AC3E}">
        <p14:creationId xmlns:p14="http://schemas.microsoft.com/office/powerpoint/2010/main" val="1591817623"/>
      </p:ext>
    </p:extLst>
  </p:cSld>
  <p:clrMapOvr>
    <a:masterClrMapping/>
  </p:clrMapOvr>
  <p:extLst>
    <p:ext uri="{DCECCB84-F9BA-43D5-87BE-67443E8EF086}">
      <p15:sldGuideLst xmlns:p15="http://schemas.microsoft.com/office/powerpoint/2012/main">
        <p15:guide id="1" orient="horz" pos="144">
          <p15:clr>
            <a:srgbClr val="FBAE40"/>
          </p15:clr>
        </p15:guide>
        <p15:guide id="2" pos="7296">
          <p15:clr>
            <a:srgbClr val="FBAE40"/>
          </p15:clr>
        </p15:guide>
        <p15:guide id="3" orient="horz" pos="226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RSM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 y="481"/>
            <a:ext cx="12191617" cy="6857250"/>
          </a:xfrm>
          <a:prstGeom prst="rect">
            <a:avLst/>
          </a:prstGeom>
        </p:spPr>
      </p:pic>
      <p:sp>
        <p:nvSpPr>
          <p:cNvPr id="11" name="TextBox 10"/>
          <p:cNvSpPr txBox="1"/>
          <p:nvPr userDrawn="1"/>
        </p:nvSpPr>
        <p:spPr>
          <a:xfrm>
            <a:off x="508001" y="6453716"/>
            <a:ext cx="3056467" cy="215444"/>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50000"/>
                    <a:lumOff val="50000"/>
                  </a:schemeClr>
                </a:solidFill>
                <a:latin typeface="Arial" panose="020B0604020202020204" pitchFamily="34" charset="0"/>
                <a:cs typeface="Arial" panose="020B0604020202020204" pitchFamily="34" charset="0"/>
              </a:rPr>
              <a:t>© 2018 RSM US LLP. All Rights Reserved. </a:t>
            </a:r>
          </a:p>
        </p:txBody>
      </p:sp>
      <p:sp>
        <p:nvSpPr>
          <p:cNvPr id="4" name="Title 1"/>
          <p:cNvSpPr>
            <a:spLocks noGrp="1"/>
          </p:cNvSpPr>
          <p:nvPr>
            <p:ph type="title"/>
          </p:nvPr>
        </p:nvSpPr>
        <p:spPr>
          <a:xfrm>
            <a:off x="914400" y="4776641"/>
            <a:ext cx="9601200" cy="457200"/>
          </a:xfrm>
          <a:prstGeom prst="rect">
            <a:avLst/>
          </a:prstGeom>
        </p:spPr>
        <p:txBody>
          <a:bodyPr/>
          <a:lstStyle>
            <a:lvl1pPr>
              <a:defRPr sz="3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12102318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SM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766794" y="6280186"/>
            <a:ext cx="1333500" cy="485775"/>
          </a:xfrm>
          <a:prstGeom prst="rect">
            <a:avLst/>
          </a:prstGeom>
        </p:spPr>
      </p:pic>
      <p:sp>
        <p:nvSpPr>
          <p:cNvPr id="6" name="Rectangle 5"/>
          <p:cNvSpPr/>
          <p:nvPr userDrawn="1"/>
        </p:nvSpPr>
        <p:spPr>
          <a:xfrm>
            <a:off x="0" y="223284"/>
            <a:ext cx="318977" cy="744279"/>
          </a:xfrm>
          <a:prstGeom prst="rect">
            <a:avLst/>
          </a:prstGeom>
          <a:solidFill>
            <a:srgbClr val="4C9C2E"/>
          </a:solidFill>
          <a:ln>
            <a:solidFill>
              <a:srgbClr val="4C9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392910" y="223283"/>
            <a:ext cx="11799090" cy="744279"/>
          </a:xfrm>
          <a:prstGeom prst="rect">
            <a:avLst/>
          </a:prstGeom>
          <a:solidFill>
            <a:srgbClr val="009ADE"/>
          </a:solidFill>
          <a:ln>
            <a:solidFill>
              <a:srgbClr val="009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Placeholder 1"/>
          <p:cNvSpPr>
            <a:spLocks noGrp="1"/>
          </p:cNvSpPr>
          <p:nvPr>
            <p:ph type="title"/>
          </p:nvPr>
        </p:nvSpPr>
        <p:spPr>
          <a:xfrm>
            <a:off x="838200" y="212727"/>
            <a:ext cx="10515600" cy="779730"/>
          </a:xfrm>
          <a:prstGeom prst="rect">
            <a:avLst/>
          </a:prstGeom>
        </p:spPr>
        <p:txBody>
          <a:bodyPr vert="horz" lIns="91440" tIns="45720" rIns="91440" bIns="45720" rtlCol="0" anchor="ct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333452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a:off x="0" y="921052"/>
            <a:ext cx="12192000" cy="0"/>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2"/>
            <a:ext cx="12192000" cy="914398"/>
          </a:xfrm>
          <a:prstGeom prst="round2SameRect">
            <a:avLst>
              <a:gd name="adj1" fmla="val 0"/>
              <a:gd name="adj2" fmla="val 0"/>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sp>
        <p:nvSpPr>
          <p:cNvPr id="7" name="Title 1"/>
          <p:cNvSpPr>
            <a:spLocks noGrp="1"/>
          </p:cNvSpPr>
          <p:nvPr>
            <p:ph type="title" hasCustomPrompt="1"/>
          </p:nvPr>
        </p:nvSpPr>
        <p:spPr>
          <a:xfrm>
            <a:off x="609600" y="140325"/>
            <a:ext cx="10058400" cy="640080"/>
          </a:xfrm>
          <a:prstGeom prst="rect">
            <a:avLst/>
          </a:prstGeom>
        </p:spPr>
        <p:txBody>
          <a:bodyPr anchor="ctr" anchorCtr="0"/>
          <a:lstStyle>
            <a:lvl1pPr algn="l">
              <a:defRPr sz="3200" b="0" cap="none">
                <a:solidFill>
                  <a:schemeClr val="bg1"/>
                </a:solidFill>
                <a:latin typeface="+mj-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7276" y="122599"/>
            <a:ext cx="762000" cy="676658"/>
          </a:xfrm>
          <a:prstGeom prst="rect">
            <a:avLst/>
          </a:prstGeom>
        </p:spPr>
      </p:pic>
    </p:spTree>
    <p:extLst>
      <p:ext uri="{BB962C8B-B14F-4D97-AF65-F5344CB8AC3E}">
        <p14:creationId xmlns:p14="http://schemas.microsoft.com/office/powerpoint/2010/main" val="1073245044"/>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98939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9B831B7-1E57-C14C-95EB-45C452E93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444" y="170329"/>
            <a:ext cx="12179300" cy="6858000"/>
          </a:xfrm>
          <a:prstGeom prst="rect">
            <a:avLst/>
          </a:prstGeom>
        </p:spPr>
      </p:pic>
      <p:sp>
        <p:nvSpPr>
          <p:cNvPr id="5" name="Title 4">
            <a:extLst>
              <a:ext uri="{FF2B5EF4-FFF2-40B4-BE49-F238E27FC236}">
                <a16:creationId xmlns:a16="http://schemas.microsoft.com/office/drawing/2014/main" id="{B0980BB5-6280-E547-A2A2-B5C32D604B8C}"/>
              </a:ext>
            </a:extLst>
          </p:cNvPr>
          <p:cNvSpPr>
            <a:spLocks noGrp="1"/>
          </p:cNvSpPr>
          <p:nvPr>
            <p:ph type="title" hasCustomPrompt="1"/>
          </p:nvPr>
        </p:nvSpPr>
        <p:spPr>
          <a:xfrm>
            <a:off x="6408357" y="1037700"/>
            <a:ext cx="5539168" cy="1325563"/>
          </a:xfrm>
          <a:prstGeom prst="rect">
            <a:avLst/>
          </a:prstGeom>
          <a:effectLst>
            <a:outerShdw blurRad="50800" dist="38100" dir="5400000" algn="ctr" rotWithShape="0">
              <a:schemeClr val="tx1">
                <a:alpha val="40000"/>
              </a:schemeClr>
            </a:outerShdw>
          </a:effectLst>
        </p:spPr>
        <p:txBody>
          <a:bodyPr anchor="b"/>
          <a:lstStyle>
            <a:lvl1pPr>
              <a:defRPr>
                <a:solidFill>
                  <a:srgbClr val="4482D0"/>
                </a:solidFill>
              </a:defRPr>
            </a:lvl1pPr>
          </a:lstStyle>
          <a:p>
            <a:r>
              <a:rPr lang="en-US" dirty="0"/>
              <a:t>Insert Customer Name</a:t>
            </a:r>
          </a:p>
        </p:txBody>
      </p:sp>
      <p:sp>
        <p:nvSpPr>
          <p:cNvPr id="10" name="Text Placeholder 9">
            <a:extLst>
              <a:ext uri="{FF2B5EF4-FFF2-40B4-BE49-F238E27FC236}">
                <a16:creationId xmlns:a16="http://schemas.microsoft.com/office/drawing/2014/main" id="{661A4CAC-1983-5F4B-915A-C5FEF1D5FCBC}"/>
              </a:ext>
            </a:extLst>
          </p:cNvPr>
          <p:cNvSpPr>
            <a:spLocks noGrp="1"/>
          </p:cNvSpPr>
          <p:nvPr>
            <p:ph type="body" sz="quarter" idx="11" hasCustomPrompt="1"/>
          </p:nvPr>
        </p:nvSpPr>
        <p:spPr>
          <a:xfrm>
            <a:off x="6257217" y="4640013"/>
            <a:ext cx="3589586" cy="491207"/>
          </a:xfrm>
          <a:prstGeom prst="rect">
            <a:avLst/>
          </a:prstGeom>
        </p:spPr>
        <p:txBody>
          <a:bodyPr anchor="ctr"/>
          <a:lstStyle>
            <a:lvl1pPr marL="0" indent="0" algn="ctr">
              <a:buNone/>
              <a:defRPr sz="2000">
                <a:solidFill>
                  <a:srgbClr val="5B98D2"/>
                </a:solidFill>
              </a:defRPr>
            </a:lvl1pPr>
          </a:lstStyle>
          <a:p>
            <a:pPr lvl="0"/>
            <a:r>
              <a:rPr lang="en-US" dirty="0"/>
              <a:t>Presentation Title</a:t>
            </a:r>
          </a:p>
        </p:txBody>
      </p:sp>
      <p:sp>
        <p:nvSpPr>
          <p:cNvPr id="11" name="TextBox 10">
            <a:extLst>
              <a:ext uri="{FF2B5EF4-FFF2-40B4-BE49-F238E27FC236}">
                <a16:creationId xmlns:a16="http://schemas.microsoft.com/office/drawing/2014/main" id="{FC68F942-CA7E-B64A-B6F8-B7FDA35B586F}"/>
              </a:ext>
            </a:extLst>
          </p:cNvPr>
          <p:cNvSpPr txBox="1"/>
          <p:nvPr userDrawn="1"/>
        </p:nvSpPr>
        <p:spPr>
          <a:xfrm>
            <a:off x="7129988" y="5925670"/>
            <a:ext cx="2047953" cy="307777"/>
          </a:xfrm>
          <a:prstGeom prst="rect">
            <a:avLst/>
          </a:prstGeom>
          <a:noFill/>
        </p:spPr>
        <p:txBody>
          <a:bodyPr wrap="square" rtlCol="0">
            <a:spAutoFit/>
          </a:bodyPr>
          <a:lstStyle/>
          <a:p>
            <a:pPr algn="r"/>
            <a:r>
              <a:rPr lang="en-US" sz="1400" dirty="0">
                <a:solidFill>
                  <a:schemeClr val="accent3"/>
                </a:solidFill>
                <a:latin typeface="Arial" panose="020B0604020202020204" pitchFamily="34" charset="0"/>
                <a:cs typeface="Arial" panose="020B0604020202020204" pitchFamily="34" charset="0"/>
              </a:rPr>
              <a:t>Solutions Architect:</a:t>
            </a:r>
          </a:p>
        </p:txBody>
      </p:sp>
      <p:sp>
        <p:nvSpPr>
          <p:cNvPr id="12" name="TextBox 11">
            <a:extLst>
              <a:ext uri="{FF2B5EF4-FFF2-40B4-BE49-F238E27FC236}">
                <a16:creationId xmlns:a16="http://schemas.microsoft.com/office/drawing/2014/main" id="{00F3B615-7BFD-F945-977A-34DC209990EE}"/>
              </a:ext>
            </a:extLst>
          </p:cNvPr>
          <p:cNvSpPr txBox="1"/>
          <p:nvPr userDrawn="1"/>
        </p:nvSpPr>
        <p:spPr>
          <a:xfrm>
            <a:off x="7129988" y="6237946"/>
            <a:ext cx="2047953" cy="307777"/>
          </a:xfrm>
          <a:prstGeom prst="rect">
            <a:avLst/>
          </a:prstGeom>
          <a:noFill/>
        </p:spPr>
        <p:txBody>
          <a:bodyPr wrap="square" rtlCol="0">
            <a:spAutoFit/>
          </a:bodyPr>
          <a:lstStyle/>
          <a:p>
            <a:pPr algn="r"/>
            <a:r>
              <a:rPr lang="en-US" sz="1400" dirty="0">
                <a:solidFill>
                  <a:schemeClr val="accent3"/>
                </a:solidFill>
                <a:latin typeface="Arial" panose="020B0604020202020204" pitchFamily="34" charset="0"/>
                <a:cs typeface="Arial" panose="020B0604020202020204" pitchFamily="34" charset="0"/>
              </a:rPr>
              <a:t>Account Executive:</a:t>
            </a:r>
          </a:p>
        </p:txBody>
      </p:sp>
      <p:sp>
        <p:nvSpPr>
          <p:cNvPr id="14" name="Text Placeholder 13">
            <a:extLst>
              <a:ext uri="{FF2B5EF4-FFF2-40B4-BE49-F238E27FC236}">
                <a16:creationId xmlns:a16="http://schemas.microsoft.com/office/drawing/2014/main" id="{5A5E6A29-08D1-BE4F-8338-F2E2E70D6DE8}"/>
              </a:ext>
            </a:extLst>
          </p:cNvPr>
          <p:cNvSpPr>
            <a:spLocks noGrp="1"/>
          </p:cNvSpPr>
          <p:nvPr>
            <p:ph type="body" sz="quarter" idx="12" hasCustomPrompt="1"/>
          </p:nvPr>
        </p:nvSpPr>
        <p:spPr>
          <a:xfrm>
            <a:off x="9177941" y="5925669"/>
            <a:ext cx="2770187" cy="307975"/>
          </a:xfrm>
          <a:prstGeom prst="rect">
            <a:avLst/>
          </a:prstGeom>
        </p:spPr>
        <p:txBody>
          <a:bodyPr/>
          <a:lstStyle>
            <a:lvl1pPr marL="0" indent="0">
              <a:buNone/>
              <a:defRPr sz="1400">
                <a:solidFill>
                  <a:srgbClr val="5B98D2"/>
                </a:solidFill>
                <a:latin typeface="Arial" panose="020B0604020202020204" pitchFamily="34" charset="0"/>
                <a:cs typeface="Arial" panose="020B0604020202020204" pitchFamily="34" charset="0"/>
              </a:defRPr>
            </a:lvl1pPr>
          </a:lstStyle>
          <a:p>
            <a:pPr lvl="0"/>
            <a:r>
              <a:rPr lang="en-US" sz="1400" dirty="0">
                <a:latin typeface="Arial" panose="020B0604020202020204" pitchFamily="34" charset="0"/>
                <a:cs typeface="Arial" panose="020B0604020202020204" pitchFamily="34" charset="0"/>
              </a:rPr>
              <a:t>Type Name</a:t>
            </a:r>
            <a:endParaRPr lang="en-US" dirty="0"/>
          </a:p>
        </p:txBody>
      </p:sp>
      <p:sp>
        <p:nvSpPr>
          <p:cNvPr id="15" name="Text Placeholder 13">
            <a:extLst>
              <a:ext uri="{FF2B5EF4-FFF2-40B4-BE49-F238E27FC236}">
                <a16:creationId xmlns:a16="http://schemas.microsoft.com/office/drawing/2014/main" id="{4727C314-3254-7849-B960-A0A8F4189266}"/>
              </a:ext>
            </a:extLst>
          </p:cNvPr>
          <p:cNvSpPr>
            <a:spLocks noGrp="1"/>
          </p:cNvSpPr>
          <p:nvPr>
            <p:ph type="body" sz="quarter" idx="13" hasCustomPrompt="1"/>
          </p:nvPr>
        </p:nvSpPr>
        <p:spPr>
          <a:xfrm>
            <a:off x="9177941" y="6233447"/>
            <a:ext cx="2770187" cy="307975"/>
          </a:xfrm>
          <a:prstGeom prst="rect">
            <a:avLst/>
          </a:prstGeom>
        </p:spPr>
        <p:txBody>
          <a:bodyPr/>
          <a:lstStyle>
            <a:lvl1pPr marL="0" indent="0">
              <a:buNone/>
              <a:defRPr sz="1400">
                <a:solidFill>
                  <a:srgbClr val="5B98D2"/>
                </a:solidFill>
                <a:latin typeface="Arial" panose="020B0604020202020204" pitchFamily="34" charset="0"/>
                <a:cs typeface="Arial" panose="020B0604020202020204" pitchFamily="34" charset="0"/>
              </a:defRPr>
            </a:lvl1pPr>
          </a:lstStyle>
          <a:p>
            <a:pPr lvl="0"/>
            <a:r>
              <a:rPr lang="en-US" sz="1400" dirty="0">
                <a:latin typeface="Arial" panose="020B0604020202020204" pitchFamily="34" charset="0"/>
                <a:cs typeface="Arial" panose="020B0604020202020204" pitchFamily="34" charset="0"/>
              </a:rPr>
              <a:t>Type Name</a:t>
            </a:r>
            <a:endParaRPr lang="en-US" dirty="0"/>
          </a:p>
        </p:txBody>
      </p:sp>
    </p:spTree>
    <p:extLst>
      <p:ext uri="{BB962C8B-B14F-4D97-AF65-F5344CB8AC3E}">
        <p14:creationId xmlns:p14="http://schemas.microsoft.com/office/powerpoint/2010/main" val="3799068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5EFD577-D30B-864C-A58A-C6D1205D81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
        <p:nvSpPr>
          <p:cNvPr id="6" name="Text Placeholder 5">
            <a:extLst>
              <a:ext uri="{FF2B5EF4-FFF2-40B4-BE49-F238E27FC236}">
                <a16:creationId xmlns:a16="http://schemas.microsoft.com/office/drawing/2014/main" id="{A5CA69A8-B2D6-1C43-8595-0A75237B634D}"/>
              </a:ext>
            </a:extLst>
          </p:cNvPr>
          <p:cNvSpPr>
            <a:spLocks noGrp="1"/>
          </p:cNvSpPr>
          <p:nvPr>
            <p:ph type="body" sz="quarter" idx="10" hasCustomPrompt="1"/>
          </p:nvPr>
        </p:nvSpPr>
        <p:spPr>
          <a:xfrm>
            <a:off x="5299019" y="1600200"/>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1</a:t>
            </a:r>
          </a:p>
        </p:txBody>
      </p:sp>
      <p:sp>
        <p:nvSpPr>
          <p:cNvPr id="7" name="Text Placeholder 5">
            <a:extLst>
              <a:ext uri="{FF2B5EF4-FFF2-40B4-BE49-F238E27FC236}">
                <a16:creationId xmlns:a16="http://schemas.microsoft.com/office/drawing/2014/main" id="{F1B54056-E319-4F4C-B907-6B4942258B18}"/>
              </a:ext>
            </a:extLst>
          </p:cNvPr>
          <p:cNvSpPr>
            <a:spLocks noGrp="1"/>
          </p:cNvSpPr>
          <p:nvPr>
            <p:ph type="body" sz="quarter" idx="11" hasCustomPrompt="1"/>
          </p:nvPr>
        </p:nvSpPr>
        <p:spPr>
          <a:xfrm>
            <a:off x="5299018" y="2719086"/>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2</a:t>
            </a:r>
          </a:p>
        </p:txBody>
      </p:sp>
      <p:sp>
        <p:nvSpPr>
          <p:cNvPr id="8" name="Text Placeholder 5">
            <a:extLst>
              <a:ext uri="{FF2B5EF4-FFF2-40B4-BE49-F238E27FC236}">
                <a16:creationId xmlns:a16="http://schemas.microsoft.com/office/drawing/2014/main" id="{1D8A4234-A183-444A-8F8F-CA8F36CD2FFE}"/>
              </a:ext>
            </a:extLst>
          </p:cNvPr>
          <p:cNvSpPr>
            <a:spLocks noGrp="1"/>
          </p:cNvSpPr>
          <p:nvPr>
            <p:ph type="body" sz="quarter" idx="12" hasCustomPrompt="1"/>
          </p:nvPr>
        </p:nvSpPr>
        <p:spPr>
          <a:xfrm>
            <a:off x="5299017" y="3805518"/>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3</a:t>
            </a:r>
          </a:p>
        </p:txBody>
      </p:sp>
      <p:sp>
        <p:nvSpPr>
          <p:cNvPr id="9" name="Text Placeholder 5">
            <a:extLst>
              <a:ext uri="{FF2B5EF4-FFF2-40B4-BE49-F238E27FC236}">
                <a16:creationId xmlns:a16="http://schemas.microsoft.com/office/drawing/2014/main" id="{2AD0AF65-4340-1649-B3CB-03275E8CE59D}"/>
              </a:ext>
            </a:extLst>
          </p:cNvPr>
          <p:cNvSpPr>
            <a:spLocks noGrp="1"/>
          </p:cNvSpPr>
          <p:nvPr>
            <p:ph type="body" sz="quarter" idx="13" hasCustomPrompt="1"/>
          </p:nvPr>
        </p:nvSpPr>
        <p:spPr>
          <a:xfrm>
            <a:off x="5299016" y="4924404"/>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4</a:t>
            </a:r>
          </a:p>
        </p:txBody>
      </p:sp>
      <p:sp>
        <p:nvSpPr>
          <p:cNvPr id="10" name="Text Placeholder 5">
            <a:extLst>
              <a:ext uri="{FF2B5EF4-FFF2-40B4-BE49-F238E27FC236}">
                <a16:creationId xmlns:a16="http://schemas.microsoft.com/office/drawing/2014/main" id="{D3539961-2DF3-8841-BE39-3CACCDFA2BA6}"/>
              </a:ext>
            </a:extLst>
          </p:cNvPr>
          <p:cNvSpPr>
            <a:spLocks noGrp="1"/>
          </p:cNvSpPr>
          <p:nvPr>
            <p:ph type="body" sz="quarter" idx="14" hasCustomPrompt="1"/>
          </p:nvPr>
        </p:nvSpPr>
        <p:spPr>
          <a:xfrm>
            <a:off x="5299015" y="6010836"/>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5</a:t>
            </a:r>
          </a:p>
        </p:txBody>
      </p:sp>
    </p:spTree>
    <p:extLst>
      <p:ext uri="{BB962C8B-B14F-4D97-AF65-F5344CB8AC3E}">
        <p14:creationId xmlns:p14="http://schemas.microsoft.com/office/powerpoint/2010/main" val="1608708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7" name="Slide Number Placeholder 5"/>
          <p:cNvSpPr>
            <a:spLocks noGrp="1"/>
          </p:cNvSpPr>
          <p:nvPr>
            <p:ph type="sldNum" sz="quarter" idx="12"/>
          </p:nvPr>
        </p:nvSpPr>
        <p:spPr>
          <a:xfrm>
            <a:off x="9144000" y="6304098"/>
            <a:ext cx="2743200" cy="365125"/>
          </a:xfrm>
          <a:prstGeom prst="rect">
            <a:avLst/>
          </a:prstGeom>
        </p:spPr>
        <p:txBody>
          <a:bodyPr anchor="ctr"/>
          <a:lstStyle>
            <a:lvl1pPr algn="r">
              <a:defRPr sz="1200">
                <a:latin typeface="Arial" panose="020B0604020202020204" pitchFamily="34" charset="0"/>
                <a:ea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D34215-EC74-4960-9730-073D08EAB62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0657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E93295-8A8F-7544-81D6-47B0F05D150B}"/>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70FD27C8-B27D-694D-AB2C-FB17EC8A2315}"/>
              </a:ext>
            </a:extLst>
          </p:cNvPr>
          <p:cNvSpPr>
            <a:spLocks noGrp="1"/>
          </p:cNvSpPr>
          <p:nvPr>
            <p:ph type="title" hasCustomPrompt="1"/>
          </p:nvPr>
        </p:nvSpPr>
        <p:spPr>
          <a:xfrm>
            <a:off x="730624" y="332953"/>
            <a:ext cx="9175376" cy="518694"/>
          </a:xfrm>
          <a:prstGeom prst="rect">
            <a:avLst/>
          </a:prstGeom>
        </p:spPr>
        <p:txBody>
          <a:bodyPr anchor="b"/>
          <a:lstStyle>
            <a:lvl1pPr algn="ctr">
              <a:defRPr sz="3200">
                <a:solidFill>
                  <a:srgbClr val="2F5597"/>
                </a:solidFill>
                <a:effectLst>
                  <a:outerShdw blurRad="50800" dist="38100" dir="5400000" algn="ctr" rotWithShape="0">
                    <a:schemeClr val="tx1">
                      <a:alpha val="40000"/>
                    </a:schemeClr>
                  </a:outerShdw>
                </a:effectLst>
                <a:latin typeface="+mn-lt"/>
                <a:cs typeface="Arial" panose="020B0604020202020204" pitchFamily="34" charset="0"/>
              </a:defRPr>
            </a:lvl1pPr>
          </a:lstStyle>
          <a:p>
            <a:r>
              <a:rPr lang="en-US" dirty="0"/>
              <a:t>Click to edit title</a:t>
            </a: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55869" y="6589366"/>
            <a:ext cx="964413" cy="202949"/>
          </a:xfrm>
          <a:prstGeom prst="rect">
            <a:avLst/>
          </a:prstGeom>
        </p:spPr>
      </p:pic>
    </p:spTree>
    <p:extLst>
      <p:ext uri="{BB962C8B-B14F-4D97-AF65-F5344CB8AC3E}">
        <p14:creationId xmlns:p14="http://schemas.microsoft.com/office/powerpoint/2010/main" val="336304596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FD27C8-B27D-694D-AB2C-FB17EC8A2315}"/>
              </a:ext>
            </a:extLst>
          </p:cNvPr>
          <p:cNvSpPr>
            <a:spLocks noGrp="1"/>
          </p:cNvSpPr>
          <p:nvPr>
            <p:ph type="title" hasCustomPrompt="1"/>
          </p:nvPr>
        </p:nvSpPr>
        <p:spPr>
          <a:xfrm>
            <a:off x="618564" y="143434"/>
            <a:ext cx="10892117" cy="561229"/>
          </a:xfrm>
          <a:prstGeom prst="rect">
            <a:avLst/>
          </a:prstGeom>
        </p:spPr>
        <p:txBody>
          <a:bodyPr anchor="b"/>
          <a:lstStyle>
            <a:lvl1pPr algn="ctr">
              <a:defRPr sz="2800">
                <a:solidFill>
                  <a:srgbClr val="4482D0"/>
                </a:solidFill>
                <a:effectLst>
                  <a:outerShdw blurRad="50800" dist="38100" dir="5400000" algn="ctr" rotWithShape="0">
                    <a:schemeClr val="tx1">
                      <a:alpha val="40000"/>
                    </a:schemeClr>
                  </a:outerShdw>
                </a:effectLst>
                <a:latin typeface="+mn-lt"/>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40185930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40925"/>
            <a:ext cx="10972800" cy="649675"/>
          </a:xfrm>
          <a:prstGeom prst="rect">
            <a:avLst/>
          </a:prstGeom>
        </p:spPr>
        <p:txBody>
          <a:bodyPr/>
          <a:lstStyle>
            <a:lvl1pPr algn="l">
              <a:defRPr sz="2400" b="0" cap="none" baseline="0"/>
            </a:lvl1pPr>
          </a:lstStyle>
          <a:p>
            <a:r>
              <a:rPr lang="en-US" dirty="0"/>
              <a:t>Click to edit Master title style</a:t>
            </a:r>
          </a:p>
        </p:txBody>
      </p:sp>
      <p:sp>
        <p:nvSpPr>
          <p:cNvPr id="5"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r>
              <a:rPr lang="en-US" dirty="0"/>
              <a:t>© Security On-Demand All Rights Reserved</a:t>
            </a:r>
          </a:p>
        </p:txBody>
      </p:sp>
    </p:spTree>
    <p:extLst>
      <p:ext uri="{BB962C8B-B14F-4D97-AF65-F5344CB8AC3E}">
        <p14:creationId xmlns:p14="http://schemas.microsoft.com/office/powerpoint/2010/main" val="2480119014"/>
      </p:ext>
    </p:extLst>
  </p:cSld>
  <p:clrMapOvr>
    <a:masterClrMapping/>
  </p:clrMapOvr>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Key Takeaways">
    <p:spTree>
      <p:nvGrpSpPr>
        <p:cNvPr id="1" name=""/>
        <p:cNvGrpSpPr/>
        <p:nvPr/>
      </p:nvGrpSpPr>
      <p:grpSpPr>
        <a:xfrm>
          <a:off x="0" y="0"/>
          <a:ext cx="0" cy="0"/>
          <a:chOff x="0" y="0"/>
          <a:chExt cx="0" cy="0"/>
        </a:xfrm>
      </p:grpSpPr>
      <p:sp>
        <p:nvSpPr>
          <p:cNvPr id="11" name="Round Same Side Corner Rectangle 10"/>
          <p:cNvSpPr/>
          <p:nvPr userDrawn="1"/>
        </p:nvSpPr>
        <p:spPr>
          <a:xfrm>
            <a:off x="304801" y="228736"/>
            <a:ext cx="11582400" cy="1112703"/>
          </a:xfrm>
          <a:prstGeom prst="round2SameRect">
            <a:avLst>
              <a:gd name="adj1" fmla="val 11559"/>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2" name="Title 1"/>
          <p:cNvSpPr>
            <a:spLocks noGrp="1"/>
          </p:cNvSpPr>
          <p:nvPr userDrawn="1">
            <p:ph type="title"/>
          </p:nvPr>
        </p:nvSpPr>
        <p:spPr>
          <a:xfrm>
            <a:off x="755904" y="402336"/>
            <a:ext cx="10668000" cy="838356"/>
          </a:xfr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userDrawn="1">
            <p:ph idx="1"/>
          </p:nvPr>
        </p:nvSpPr>
        <p:spPr>
          <a:xfrm>
            <a:off x="753535" y="1534160"/>
            <a:ext cx="10678584" cy="4235812"/>
          </a:xfrm>
        </p:spPr>
        <p:txBody>
          <a:bodyPr/>
          <a:lstStyle>
            <a:lvl1pPr>
              <a:lnSpc>
                <a:spcPts val="2100"/>
              </a:lnSpc>
              <a:defRPr sz="1800">
                <a:solidFill>
                  <a:schemeClr val="tx1"/>
                </a:solidFill>
              </a:defRPr>
            </a:lvl1pPr>
            <a:lvl2pPr>
              <a:lnSpc>
                <a:spcPts val="2100"/>
              </a:lnSpc>
              <a:defRPr sz="1800">
                <a:solidFill>
                  <a:schemeClr val="tx1"/>
                </a:solidFill>
              </a:defRPr>
            </a:lvl2pPr>
            <a:lvl3pPr>
              <a:lnSpc>
                <a:spcPts val="2100"/>
              </a:lnSpc>
              <a:defRPr sz="1800">
                <a:solidFill>
                  <a:schemeClr val="tx1"/>
                </a:solidFill>
              </a:defRPr>
            </a:lvl3pPr>
            <a:lvl4pPr>
              <a:lnSpc>
                <a:spcPts val="2100"/>
              </a:lnSpc>
              <a:defRPr sz="1800">
                <a:solidFill>
                  <a:schemeClr val="tx1"/>
                </a:solidFill>
              </a:defRPr>
            </a:lvl4pPr>
            <a:lvl5pPr>
              <a:lnSpc>
                <a:spcPts val="2100"/>
              </a:lnSpc>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2808357"/>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3228662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ACCB51-712C-42A4-8EE4-2416DCACC287}"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8910FA-F99A-44B1-B89D-23D191F92F51}" type="slidenum">
              <a:rPr lang="en-US" smtClean="0"/>
              <a:t>‹#›</a:t>
            </a:fld>
            <a:endParaRPr lang="en-US"/>
          </a:p>
        </p:txBody>
      </p:sp>
      <p:pic>
        <p:nvPicPr>
          <p:cNvPr id="5" name="Picture 4"/>
          <p:cNvPicPr>
            <a:picLocks noChangeAspect="1"/>
          </p:cNvPicPr>
          <p:nvPr userDrawn="1"/>
        </p:nvPicPr>
        <p:blipFill rotWithShape="1">
          <a:blip r:embed="rId2"/>
          <a:srcRect l="9426" t="32386" r="6173" b="459"/>
          <a:stretch/>
        </p:blipFill>
        <p:spPr>
          <a:xfrm>
            <a:off x="10340340" y="6320790"/>
            <a:ext cx="1851660" cy="384188"/>
          </a:xfrm>
          <a:prstGeom prst="rect">
            <a:avLst/>
          </a:prstGeom>
        </p:spPr>
      </p:pic>
    </p:spTree>
    <p:extLst>
      <p:ext uri="{BB962C8B-B14F-4D97-AF65-F5344CB8AC3E}">
        <p14:creationId xmlns:p14="http://schemas.microsoft.com/office/powerpoint/2010/main" val="20495431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7972167"/>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3C9DB-3EB6-4914-989E-2F190B8789E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C6682-EBB1-44A0-8E12-1F020E68C5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4712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94760995"/>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9035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343633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029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5949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32562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Chart 5"/>
          <p:cNvGraphicFramePr/>
          <p:nvPr/>
        </p:nvGraphicFramePr>
        <p:xfrm>
          <a:off x="2743200" y="1447800"/>
          <a:ext cx="6858000" cy="4809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32370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668216" y="1600200"/>
            <a:ext cx="10972800" cy="4876800"/>
          </a:xfrm>
          <a:prstGeom prst="rect">
            <a:avLst/>
          </a:prstGeom>
          <a:noFill/>
          <a:ln>
            <a:noFill/>
          </a:ln>
        </p:spPr>
        <p:txBody>
          <a:bodyPr/>
          <a:lstStyle>
            <a:lvl1pPr marL="0" indent="0" algn="ctr">
              <a:buFontTx/>
              <a:buNone/>
              <a:defRPr sz="3200">
                <a:solidFill>
                  <a:srgbClr val="C00000"/>
                </a:solidFill>
                <a:latin typeface="+mj-lt"/>
                <a:cs typeface="Calibri" panose="020F0502020204030204" pitchFamily="34" charset="0"/>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400947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defTabSz="457200" fontAlgn="auto">
              <a:spcBef>
                <a:spcPts val="0"/>
              </a:spcBef>
              <a:spcAft>
                <a:spcPts val="1000"/>
              </a:spcAft>
              <a:defRPr/>
            </a:pPr>
            <a:endParaRPr lang="en-US" dirty="0">
              <a:solidFill>
                <a:prstClr val="white"/>
              </a:solidFill>
              <a:ea typeface="Calibri"/>
              <a:cs typeface="Calibri"/>
            </a:endParaRP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434873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defTabSz="457200" fontAlgn="auto">
              <a:spcBef>
                <a:spcPts val="0"/>
              </a:spcBef>
              <a:spcAft>
                <a:spcPts val="0"/>
              </a:spcAft>
              <a:defRPr/>
            </a:pPr>
            <a:r>
              <a:rPr lang="en-US" sz="1050" dirty="0">
                <a:solidFill>
                  <a:prstClr val="white"/>
                </a:solidFill>
                <a:latin typeface="+mj-lt"/>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23420516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66467015"/>
      </p:ext>
    </p:extLst>
  </p:cSld>
  <p:clrMapOvr>
    <a:masterClrMapping/>
  </p:clrMapOvr>
  <p:hf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defTabSz="457200" fontAlgn="auto">
              <a:spcBef>
                <a:spcPts val="0"/>
              </a:spcBef>
              <a:spcAft>
                <a:spcPts val="0"/>
              </a:spcAft>
              <a:defRPr/>
            </a:pPr>
            <a:r>
              <a:rPr lang="en-US" sz="1050" dirty="0">
                <a:solidFill>
                  <a:prstClr val="white"/>
                </a:solidFill>
                <a:latin typeface="+mj-lt"/>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25608028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8869330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67893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00157474"/>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2"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7631450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0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defTabSz="342900" fontAlgn="auto">
              <a:spcBef>
                <a:spcPts val="0"/>
              </a:spcBef>
              <a:spcAft>
                <a:spcPts val="750"/>
              </a:spcAft>
            </a:pPr>
            <a:endParaRPr lang="en-US" dirty="0">
              <a:solidFill>
                <a:prstClr val="white"/>
              </a:solidFill>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443884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095041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8123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lean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159726701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3200">
                <a:solidFill>
                  <a:schemeClr val="bg1"/>
                </a:solidFill>
                <a:latin typeface="+mj-lt"/>
                <a:cs typeface="Calibri" panose="020F0502020204030204" pitchFamily="34" charset="0"/>
              </a:defRPr>
            </a:lvl1pPr>
          </a:lstStyle>
          <a:p>
            <a:pPr lvl="0"/>
            <a:r>
              <a:rPr lang="en-US"/>
              <a:t>Edit Master text styles</a:t>
            </a:r>
          </a:p>
        </p:txBody>
      </p:sp>
      <p:sp>
        <p:nvSpPr>
          <p:cNvPr id="7" name="Content Placeholder 6"/>
          <p:cNvSpPr>
            <a:spLocks noGrp="1"/>
          </p:cNvSpPr>
          <p:nvPr>
            <p:ph sz="quarter" idx="11"/>
          </p:nvPr>
        </p:nvSpPr>
        <p:spPr>
          <a:xfrm>
            <a:off x="457200" y="1371600"/>
            <a:ext cx="115062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20595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6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7" name="Slide Number Placeholder 5"/>
          <p:cNvSpPr>
            <a:spLocks noGrp="1"/>
          </p:cNvSpPr>
          <p:nvPr>
            <p:ph type="sldNum" sz="quarter" idx="12"/>
          </p:nvPr>
        </p:nvSpPr>
        <p:spPr>
          <a:xfrm>
            <a:off x="9144000" y="6304098"/>
            <a:ext cx="2743200" cy="365125"/>
          </a:xfrm>
          <a:prstGeom prst="rect">
            <a:avLst/>
          </a:prstGeom>
        </p:spPr>
        <p:txBody>
          <a:bodyPr anchor="ctr"/>
          <a:lstStyle>
            <a:lvl1pPr algn="r">
              <a:defRPr sz="1200">
                <a:latin typeface="Arial" panose="020B0604020202020204" pitchFamily="34" charset="0"/>
                <a:ea typeface="Arial" panose="020B0604020202020204" pitchFamily="34" charset="0"/>
                <a:cs typeface="Arial" panose="020B0604020202020204" pitchFamily="34" charset="0"/>
              </a:defRPr>
            </a:lvl1pPr>
          </a:lstStyle>
          <a:p>
            <a:fld id="{17D34215-EC74-4960-9730-073D08EAB624}" type="slidenum">
              <a:rPr lang="en-US" smtClean="0"/>
              <a:pPr/>
              <a:t>‹#›</a:t>
            </a:fld>
            <a:endParaRPr lang="en-US" dirty="0"/>
          </a:p>
        </p:txBody>
      </p:sp>
    </p:spTree>
    <p:extLst>
      <p:ext uri="{BB962C8B-B14F-4D97-AF65-F5344CB8AC3E}">
        <p14:creationId xmlns:p14="http://schemas.microsoft.com/office/powerpoint/2010/main" val="308662197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5885554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ATT Title Slide">
    <p:spTree>
      <p:nvGrpSpPr>
        <p:cNvPr id="1" name=""/>
        <p:cNvGrpSpPr/>
        <p:nvPr/>
      </p:nvGrpSpPr>
      <p:grpSpPr>
        <a:xfrm>
          <a:off x="0" y="0"/>
          <a:ext cx="0" cy="0"/>
          <a:chOff x="0" y="0"/>
          <a:chExt cx="0" cy="0"/>
        </a:xfrm>
      </p:grpSpPr>
      <p:pic>
        <p:nvPicPr>
          <p:cNvPr id="3" name="Picture 2" descr="GNOC 14.jpg"/>
          <p:cNvPicPr>
            <a:picLocks noChangeAspect="1"/>
          </p:cNvPicPr>
          <p:nvPr userDrawn="1"/>
        </p:nvPicPr>
        <p:blipFill rotWithShape="1">
          <a:blip r:embed="rId2">
            <a:extLst>
              <a:ext uri="{28A0092B-C50C-407E-A947-70E740481C1C}">
                <a14:useLocalDpi xmlns:a14="http://schemas.microsoft.com/office/drawing/2010/main" val="0"/>
              </a:ext>
            </a:extLst>
          </a:blip>
          <a:srcRect l="13848" t="15743" r="11255"/>
          <a:stretch/>
        </p:blipFill>
        <p:spPr>
          <a:xfrm>
            <a:off x="1" y="0"/>
            <a:ext cx="12192000" cy="6858000"/>
          </a:xfrm>
          <a:prstGeom prst="rect">
            <a:avLst/>
          </a:prstGeom>
        </p:spPr>
      </p:pic>
      <p:sp>
        <p:nvSpPr>
          <p:cNvPr id="2" name="Title 1"/>
          <p:cNvSpPr>
            <a:spLocks noGrp="1"/>
          </p:cNvSpPr>
          <p:nvPr>
            <p:ph type="title"/>
          </p:nvPr>
        </p:nvSpPr>
        <p:spPr>
          <a:xfrm>
            <a:off x="5142345" y="3999346"/>
            <a:ext cx="7049655" cy="1099128"/>
          </a:xfrm>
          <a:prstGeom prst="rect">
            <a:avLst/>
          </a:prstGeom>
        </p:spPr>
        <p:txBody>
          <a:bodyPr anchor="b"/>
          <a:lstStyle>
            <a:lvl1pPr>
              <a:defRPr sz="2800">
                <a:solidFill>
                  <a:schemeClr val="bg1"/>
                </a:solidFill>
              </a:defRPr>
            </a:lvl1pPr>
          </a:lstStyle>
          <a:p>
            <a:r>
              <a:rPr lang="en-US" dirty="0" smtClean="0"/>
              <a:t>Click to edit Master title style</a:t>
            </a:r>
            <a:endParaRPr lang="en-US" dirty="0"/>
          </a:p>
        </p:txBody>
      </p:sp>
      <p:sp>
        <p:nvSpPr>
          <p:cNvPr id="4" name="TextBox 3"/>
          <p:cNvSpPr txBox="1"/>
          <p:nvPr userDrawn="1"/>
        </p:nvSpPr>
        <p:spPr>
          <a:xfrm>
            <a:off x="516469" y="6355086"/>
            <a:ext cx="4686300" cy="276999"/>
          </a:xfrm>
          <a:prstGeom prst="rect">
            <a:avLst/>
          </a:prstGeom>
          <a:noFill/>
        </p:spPr>
        <p:txBody>
          <a:bodyPr wrap="square" lIns="0" tIns="0" rIns="0" bIns="0" rtlCol="0" anchor="t" anchorCtr="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Calibri"/>
              </a:rPr>
              <a:t>© </a:t>
            </a:r>
            <a:r>
              <a:rPr kumimoji="0" lang="en-US" sz="600" b="0" i="0" u="none" strike="noStrike" kern="1200" cap="none" spc="0" normalizeH="0" baseline="0" noProof="0" dirty="0" smtClean="0">
                <a:ln>
                  <a:noFill/>
                </a:ln>
                <a:solidFill>
                  <a:prstClr val="white"/>
                </a:solidFill>
                <a:effectLst/>
                <a:uLnTx/>
                <a:uFillTx/>
                <a:latin typeface="Calibri"/>
                <a:ea typeface="+mn-ea"/>
                <a:cs typeface="Calibri"/>
              </a:rPr>
              <a:t>AT&amp;T </a:t>
            </a:r>
            <a:r>
              <a:rPr kumimoji="0" lang="en-US" sz="600" b="0" i="0" u="none" strike="noStrike" kern="1200" cap="none" spc="0" normalizeH="0" baseline="0" noProof="0" dirty="0">
                <a:ln>
                  <a:noFill/>
                </a:ln>
                <a:solidFill>
                  <a:prstClr val="white"/>
                </a:solidFill>
                <a:effectLst/>
                <a:uLnTx/>
                <a:uFillTx/>
                <a:latin typeface="Calibri"/>
                <a:ea typeface="+mn-ea"/>
                <a:cs typeface="Calibri"/>
              </a:rPr>
              <a:t>Intellectual Property. All rights reserved. AT&amp;T, the AT&amp;T logo and all other AT&amp;T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marks contained herein are trademarks of AT&amp;T Intellectual Property and/or AT&amp;T affiliated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companies. All other marks contained herein are the property of their respective owners.</a:t>
            </a:r>
          </a:p>
        </p:txBody>
      </p:sp>
      <p:sp>
        <p:nvSpPr>
          <p:cNvPr id="5" name="Title 1"/>
          <p:cNvSpPr txBox="1">
            <a:spLocks/>
          </p:cNvSpPr>
          <p:nvPr userDrawn="1"/>
        </p:nvSpPr>
        <p:spPr>
          <a:xfrm>
            <a:off x="5146969" y="5260099"/>
            <a:ext cx="7049655" cy="1099128"/>
          </a:xfrm>
          <a:prstGeom prst="rect">
            <a:avLst/>
          </a:prstGeom>
        </p:spPr>
        <p:txBody>
          <a:bodyPr anchor="t"/>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j-ea"/>
                <a:cs typeface="+mj-cs"/>
              </a:rPr>
              <a:t>Click to edit Master title style</a:t>
            </a:r>
          </a:p>
        </p:txBody>
      </p:sp>
    </p:spTree>
    <p:extLst>
      <p:ext uri="{BB962C8B-B14F-4D97-AF65-F5344CB8AC3E}">
        <p14:creationId xmlns:p14="http://schemas.microsoft.com/office/powerpoint/2010/main" val="8543844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ATT 1">
    <p:spTree>
      <p:nvGrpSpPr>
        <p:cNvPr id="1" name=""/>
        <p:cNvGrpSpPr/>
        <p:nvPr/>
      </p:nvGrpSpPr>
      <p:grpSpPr>
        <a:xfrm>
          <a:off x="0" y="0"/>
          <a:ext cx="0" cy="0"/>
          <a:chOff x="0" y="0"/>
          <a:chExt cx="0" cy="0"/>
        </a:xfrm>
      </p:grpSpPr>
      <p:sp>
        <p:nvSpPr>
          <p:cNvPr id="8" name="Round Same Side Corner Rectangle 7"/>
          <p:cNvSpPr/>
          <p:nvPr userDrawn="1"/>
        </p:nvSpPr>
        <p:spPr>
          <a:xfrm>
            <a:off x="0" y="1"/>
            <a:ext cx="12192000" cy="11127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itle 1"/>
          <p:cNvSpPr>
            <a:spLocks noGrp="1"/>
          </p:cNvSpPr>
          <p:nvPr>
            <p:ph type="title"/>
          </p:nvPr>
        </p:nvSpPr>
        <p:spPr>
          <a:xfrm>
            <a:off x="626529" y="292757"/>
            <a:ext cx="10058400" cy="502920"/>
          </a:xfrm>
          <a:prstGeom prst="rect">
            <a:avLst/>
          </a:prstGeom>
        </p:spPr>
        <p:txBody>
          <a:bodyPr/>
          <a:lstStyle>
            <a:lvl1pPr algn="l">
              <a:defRPr sz="4000">
                <a:solidFill>
                  <a:schemeClr val="bg1">
                    <a:lumMod val="9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1459062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7025779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71611"/>
            <a:ext cx="2943225" cy="1200150"/>
          </a:xfrm>
          <a:prstGeom prst="rect">
            <a:avLst/>
          </a:prstGeom>
        </p:spPr>
      </p:pic>
      <p:sp>
        <p:nvSpPr>
          <p:cNvPr id="2" name="Title 1"/>
          <p:cNvSpPr>
            <a:spLocks noGrp="1"/>
          </p:cNvSpPr>
          <p:nvPr>
            <p:ph type="title"/>
          </p:nvPr>
        </p:nvSpPr>
        <p:spPr>
          <a:xfrm>
            <a:off x="2943228" y="206609"/>
            <a:ext cx="7461161" cy="588584"/>
          </a:xfrm>
          <a:prstGeom prst="rect">
            <a:avLst/>
          </a:prstGeom>
        </p:spPr>
        <p:txBody>
          <a:bodyPr/>
          <a:lstStyle>
            <a:lvl1pPr algn="ctr">
              <a:defRPr sz="3200" b="0" u="none">
                <a:solidFill>
                  <a:schemeClr val="accent5">
                    <a:lumMod val="75000"/>
                  </a:schemeClr>
                </a:solidFill>
                <a:effectLst>
                  <a:outerShdw blurRad="38100" dist="38100" dir="2700000" algn="tl">
                    <a:srgbClr val="000000">
                      <a:alpha val="43137"/>
                    </a:srgbClr>
                  </a:outerShdw>
                </a:effectLst>
                <a:latin typeface="+mj-lt"/>
                <a:cs typeface="Arial" panose="020B0604020202020204" pitchFamily="34" charset="0"/>
              </a:defRPr>
            </a:lvl1pPr>
          </a:lstStyle>
          <a:p>
            <a:r>
              <a:rPr lang="en-US" dirty="0" smtClean="0"/>
              <a:t>Click to edit Master title style</a:t>
            </a:r>
            <a:endParaRPr lang="en-US" dirty="0"/>
          </a:p>
        </p:txBody>
      </p:sp>
      <p:pic>
        <p:nvPicPr>
          <p:cNvPr id="4" name="Picture 3"/>
          <p:cNvPicPr>
            <a:picLocks noChangeAspect="1"/>
          </p:cNvPicPr>
          <p:nvPr userDrawn="1"/>
        </p:nvPicPr>
        <p:blipFill rotWithShape="1">
          <a:blip r:embed="rId3"/>
          <a:srcRect l="9426" t="32386" r="6173" b="459"/>
          <a:stretch/>
        </p:blipFill>
        <p:spPr>
          <a:xfrm>
            <a:off x="10684476" y="6392192"/>
            <a:ext cx="1507524" cy="312786"/>
          </a:xfrm>
          <a:prstGeom prst="rect">
            <a:avLst/>
          </a:prstGeom>
        </p:spPr>
      </p:pic>
    </p:spTree>
    <p:extLst>
      <p:ext uri="{BB962C8B-B14F-4D97-AF65-F5344CB8AC3E}">
        <p14:creationId xmlns:p14="http://schemas.microsoft.com/office/powerpoint/2010/main" val="7446420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44">
          <p15:clr>
            <a:srgbClr val="FBAE40"/>
          </p15:clr>
        </p15:guide>
        <p15:guide id="2" pos="7296">
          <p15:clr>
            <a:srgbClr val="FBAE40"/>
          </p15:clr>
        </p15:guide>
        <p15:guide id="3" orient="horz" pos="226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RSM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 y="481"/>
            <a:ext cx="12191617" cy="6857250"/>
          </a:xfrm>
          <a:prstGeom prst="rect">
            <a:avLst/>
          </a:prstGeom>
        </p:spPr>
      </p:pic>
      <p:sp>
        <p:nvSpPr>
          <p:cNvPr id="11" name="TextBox 10"/>
          <p:cNvSpPr txBox="1"/>
          <p:nvPr userDrawn="1"/>
        </p:nvSpPr>
        <p:spPr>
          <a:xfrm>
            <a:off x="508001" y="6453716"/>
            <a:ext cx="30564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2018 RSM US LLP. All Rights Reserved. </a:t>
            </a:r>
          </a:p>
        </p:txBody>
      </p:sp>
      <p:sp>
        <p:nvSpPr>
          <p:cNvPr id="4" name="Title 1"/>
          <p:cNvSpPr>
            <a:spLocks noGrp="1"/>
          </p:cNvSpPr>
          <p:nvPr>
            <p:ph type="title"/>
          </p:nvPr>
        </p:nvSpPr>
        <p:spPr>
          <a:xfrm>
            <a:off x="914400" y="4776641"/>
            <a:ext cx="9601200" cy="457200"/>
          </a:xfrm>
          <a:prstGeom prst="rect">
            <a:avLst/>
          </a:prstGeom>
        </p:spPr>
        <p:txBody>
          <a:bodyPr/>
          <a:lstStyle>
            <a:lvl1pPr>
              <a:defRPr sz="3600" b="1">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660621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RSM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0766794" y="6280186"/>
            <a:ext cx="1333500" cy="485775"/>
          </a:xfrm>
          <a:prstGeom prst="rect">
            <a:avLst/>
          </a:prstGeom>
        </p:spPr>
      </p:pic>
      <p:sp>
        <p:nvSpPr>
          <p:cNvPr id="6" name="Rectangle 5"/>
          <p:cNvSpPr/>
          <p:nvPr userDrawn="1"/>
        </p:nvSpPr>
        <p:spPr>
          <a:xfrm>
            <a:off x="0" y="223284"/>
            <a:ext cx="318977" cy="744279"/>
          </a:xfrm>
          <a:prstGeom prst="rect">
            <a:avLst/>
          </a:prstGeom>
          <a:solidFill>
            <a:srgbClr val="4C9C2E"/>
          </a:solidFill>
          <a:ln>
            <a:solidFill>
              <a:srgbClr val="4C9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userDrawn="1"/>
        </p:nvSpPr>
        <p:spPr>
          <a:xfrm>
            <a:off x="392910" y="223283"/>
            <a:ext cx="11799090" cy="744279"/>
          </a:xfrm>
          <a:prstGeom prst="rect">
            <a:avLst/>
          </a:prstGeom>
          <a:solidFill>
            <a:srgbClr val="009ADE"/>
          </a:solidFill>
          <a:ln>
            <a:solidFill>
              <a:srgbClr val="009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Placeholder 1"/>
          <p:cNvSpPr>
            <a:spLocks noGrp="1"/>
          </p:cNvSpPr>
          <p:nvPr>
            <p:ph type="title"/>
          </p:nvPr>
        </p:nvSpPr>
        <p:spPr>
          <a:xfrm>
            <a:off x="838200" y="212727"/>
            <a:ext cx="10515600" cy="779730"/>
          </a:xfrm>
          <a:prstGeom prst="rect">
            <a:avLst/>
          </a:prstGeom>
        </p:spPr>
        <p:txBody>
          <a:bodyPr vert="horz" lIns="91440" tIns="45720" rIns="91440" bIns="45720" rtlCol="0" anchor="ct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6251085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a:off x="0" y="921052"/>
            <a:ext cx="12192000" cy="0"/>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2"/>
            <a:ext cx="12192000" cy="914398"/>
          </a:xfrm>
          <a:prstGeom prst="round2SameRect">
            <a:avLst>
              <a:gd name="adj1" fmla="val 0"/>
              <a:gd name="adj2" fmla="val 0"/>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609600" y="140325"/>
            <a:ext cx="10058400" cy="640080"/>
          </a:xfrm>
          <a:prstGeom prst="rect">
            <a:avLst/>
          </a:prstGeom>
        </p:spPr>
        <p:txBody>
          <a:bodyPr anchor="ctr" anchorCtr="0"/>
          <a:lstStyle>
            <a:lvl1pPr algn="l">
              <a:defRPr sz="3200" b="0" cap="none">
                <a:solidFill>
                  <a:schemeClr val="bg1"/>
                </a:solidFill>
                <a:latin typeface="+mj-lt"/>
              </a:defRPr>
            </a:lvl1pPr>
          </a:lstStyle>
          <a:p>
            <a:r>
              <a:rPr lang="en-US" dirty="0" smtClean="0"/>
              <a:t>Click To Edit Master Title Style</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7276" y="122599"/>
            <a:ext cx="762000" cy="676658"/>
          </a:xfrm>
          <a:prstGeom prst="rect">
            <a:avLst/>
          </a:prstGeom>
        </p:spPr>
      </p:pic>
    </p:spTree>
    <p:extLst>
      <p:ext uri="{BB962C8B-B14F-4D97-AF65-F5344CB8AC3E}">
        <p14:creationId xmlns:p14="http://schemas.microsoft.com/office/powerpoint/2010/main" val="52656623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9B831B7-1E57-C14C-95EB-45C452E93D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444" y="170329"/>
            <a:ext cx="12179300" cy="6858000"/>
          </a:xfrm>
          <a:prstGeom prst="rect">
            <a:avLst/>
          </a:prstGeom>
        </p:spPr>
      </p:pic>
      <p:sp>
        <p:nvSpPr>
          <p:cNvPr id="5" name="Title 4">
            <a:extLst>
              <a:ext uri="{FF2B5EF4-FFF2-40B4-BE49-F238E27FC236}">
                <a16:creationId xmlns:a16="http://schemas.microsoft.com/office/drawing/2014/main" id="{B0980BB5-6280-E547-A2A2-B5C32D604B8C}"/>
              </a:ext>
            </a:extLst>
          </p:cNvPr>
          <p:cNvSpPr>
            <a:spLocks noGrp="1"/>
          </p:cNvSpPr>
          <p:nvPr>
            <p:ph type="title" hasCustomPrompt="1"/>
          </p:nvPr>
        </p:nvSpPr>
        <p:spPr>
          <a:xfrm>
            <a:off x="6408357" y="1037700"/>
            <a:ext cx="5539168" cy="1325563"/>
          </a:xfrm>
          <a:prstGeom prst="rect">
            <a:avLst/>
          </a:prstGeom>
          <a:effectLst>
            <a:outerShdw blurRad="50800" dist="38100" dir="5400000" algn="ctr" rotWithShape="0">
              <a:schemeClr val="tx1">
                <a:alpha val="40000"/>
              </a:schemeClr>
            </a:outerShdw>
          </a:effectLst>
        </p:spPr>
        <p:txBody>
          <a:bodyPr anchor="b"/>
          <a:lstStyle>
            <a:lvl1pPr>
              <a:defRPr>
                <a:solidFill>
                  <a:srgbClr val="4482D0"/>
                </a:solidFill>
              </a:defRPr>
            </a:lvl1pPr>
          </a:lstStyle>
          <a:p>
            <a:r>
              <a:rPr lang="en-US" dirty="0"/>
              <a:t>Insert Customer Name</a:t>
            </a:r>
          </a:p>
        </p:txBody>
      </p:sp>
      <p:sp>
        <p:nvSpPr>
          <p:cNvPr id="10" name="Text Placeholder 9">
            <a:extLst>
              <a:ext uri="{FF2B5EF4-FFF2-40B4-BE49-F238E27FC236}">
                <a16:creationId xmlns:a16="http://schemas.microsoft.com/office/drawing/2014/main" id="{661A4CAC-1983-5F4B-915A-C5FEF1D5FCBC}"/>
              </a:ext>
            </a:extLst>
          </p:cNvPr>
          <p:cNvSpPr>
            <a:spLocks noGrp="1"/>
          </p:cNvSpPr>
          <p:nvPr>
            <p:ph type="body" sz="quarter" idx="11" hasCustomPrompt="1"/>
          </p:nvPr>
        </p:nvSpPr>
        <p:spPr>
          <a:xfrm>
            <a:off x="6257217" y="4640013"/>
            <a:ext cx="3589586" cy="491207"/>
          </a:xfrm>
          <a:prstGeom prst="rect">
            <a:avLst/>
          </a:prstGeom>
        </p:spPr>
        <p:txBody>
          <a:bodyPr anchor="ctr"/>
          <a:lstStyle>
            <a:lvl1pPr marL="0" indent="0" algn="ctr">
              <a:buNone/>
              <a:defRPr sz="2000">
                <a:solidFill>
                  <a:srgbClr val="5B98D2"/>
                </a:solidFill>
              </a:defRPr>
            </a:lvl1pPr>
          </a:lstStyle>
          <a:p>
            <a:pPr lvl="0"/>
            <a:r>
              <a:rPr lang="en-US" dirty="0"/>
              <a:t>Presentation Title</a:t>
            </a:r>
          </a:p>
        </p:txBody>
      </p:sp>
      <p:sp>
        <p:nvSpPr>
          <p:cNvPr id="11" name="TextBox 10">
            <a:extLst>
              <a:ext uri="{FF2B5EF4-FFF2-40B4-BE49-F238E27FC236}">
                <a16:creationId xmlns:a16="http://schemas.microsoft.com/office/drawing/2014/main" id="{FC68F942-CA7E-B64A-B6F8-B7FDA35B586F}"/>
              </a:ext>
            </a:extLst>
          </p:cNvPr>
          <p:cNvSpPr txBox="1"/>
          <p:nvPr userDrawn="1"/>
        </p:nvSpPr>
        <p:spPr>
          <a:xfrm>
            <a:off x="7129988" y="5925670"/>
            <a:ext cx="204795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74D42"/>
                </a:solidFill>
                <a:effectLst/>
                <a:uLnTx/>
                <a:uFillTx/>
                <a:latin typeface="Arial" panose="020B0604020202020204" pitchFamily="34" charset="0"/>
                <a:ea typeface="+mn-ea"/>
                <a:cs typeface="Arial" panose="020B0604020202020204" pitchFamily="34" charset="0"/>
              </a:rPr>
              <a:t>Solutions Architect:</a:t>
            </a:r>
          </a:p>
        </p:txBody>
      </p:sp>
      <p:sp>
        <p:nvSpPr>
          <p:cNvPr id="12" name="TextBox 11">
            <a:extLst>
              <a:ext uri="{FF2B5EF4-FFF2-40B4-BE49-F238E27FC236}">
                <a16:creationId xmlns:a16="http://schemas.microsoft.com/office/drawing/2014/main" id="{00F3B615-7BFD-F945-977A-34DC209990EE}"/>
              </a:ext>
            </a:extLst>
          </p:cNvPr>
          <p:cNvSpPr txBox="1"/>
          <p:nvPr userDrawn="1"/>
        </p:nvSpPr>
        <p:spPr>
          <a:xfrm>
            <a:off x="7129988" y="6237946"/>
            <a:ext cx="204795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C74D42"/>
                </a:solidFill>
                <a:effectLst/>
                <a:uLnTx/>
                <a:uFillTx/>
                <a:latin typeface="Arial" panose="020B0604020202020204" pitchFamily="34" charset="0"/>
                <a:ea typeface="+mn-ea"/>
                <a:cs typeface="Arial" panose="020B0604020202020204" pitchFamily="34" charset="0"/>
              </a:rPr>
              <a:t>Account Executive:</a:t>
            </a:r>
          </a:p>
        </p:txBody>
      </p:sp>
      <p:sp>
        <p:nvSpPr>
          <p:cNvPr id="14" name="Text Placeholder 13">
            <a:extLst>
              <a:ext uri="{FF2B5EF4-FFF2-40B4-BE49-F238E27FC236}">
                <a16:creationId xmlns:a16="http://schemas.microsoft.com/office/drawing/2014/main" id="{5A5E6A29-08D1-BE4F-8338-F2E2E70D6DE8}"/>
              </a:ext>
            </a:extLst>
          </p:cNvPr>
          <p:cNvSpPr>
            <a:spLocks noGrp="1"/>
          </p:cNvSpPr>
          <p:nvPr>
            <p:ph type="body" sz="quarter" idx="12" hasCustomPrompt="1"/>
          </p:nvPr>
        </p:nvSpPr>
        <p:spPr>
          <a:xfrm>
            <a:off x="9177941" y="5925669"/>
            <a:ext cx="2770187" cy="307975"/>
          </a:xfrm>
          <a:prstGeom prst="rect">
            <a:avLst/>
          </a:prstGeom>
        </p:spPr>
        <p:txBody>
          <a:bodyPr/>
          <a:lstStyle>
            <a:lvl1pPr marL="0" indent="0">
              <a:buNone/>
              <a:defRPr sz="1400">
                <a:solidFill>
                  <a:srgbClr val="5B98D2"/>
                </a:solidFill>
                <a:latin typeface="Arial" panose="020B0604020202020204" pitchFamily="34" charset="0"/>
                <a:cs typeface="Arial" panose="020B0604020202020204" pitchFamily="34" charset="0"/>
              </a:defRPr>
            </a:lvl1pPr>
          </a:lstStyle>
          <a:p>
            <a:pPr lvl="0"/>
            <a:r>
              <a:rPr lang="en-US" sz="1400" dirty="0">
                <a:latin typeface="Arial" panose="020B0604020202020204" pitchFamily="34" charset="0"/>
                <a:cs typeface="Arial" panose="020B0604020202020204" pitchFamily="34" charset="0"/>
              </a:rPr>
              <a:t>Type Name</a:t>
            </a:r>
            <a:endParaRPr lang="en-US" dirty="0"/>
          </a:p>
        </p:txBody>
      </p:sp>
      <p:sp>
        <p:nvSpPr>
          <p:cNvPr id="15" name="Text Placeholder 13">
            <a:extLst>
              <a:ext uri="{FF2B5EF4-FFF2-40B4-BE49-F238E27FC236}">
                <a16:creationId xmlns:a16="http://schemas.microsoft.com/office/drawing/2014/main" id="{4727C314-3254-7849-B960-A0A8F4189266}"/>
              </a:ext>
            </a:extLst>
          </p:cNvPr>
          <p:cNvSpPr>
            <a:spLocks noGrp="1"/>
          </p:cNvSpPr>
          <p:nvPr>
            <p:ph type="body" sz="quarter" idx="13" hasCustomPrompt="1"/>
          </p:nvPr>
        </p:nvSpPr>
        <p:spPr>
          <a:xfrm>
            <a:off x="9177941" y="6233447"/>
            <a:ext cx="2770187" cy="307975"/>
          </a:xfrm>
          <a:prstGeom prst="rect">
            <a:avLst/>
          </a:prstGeom>
        </p:spPr>
        <p:txBody>
          <a:bodyPr/>
          <a:lstStyle>
            <a:lvl1pPr marL="0" indent="0">
              <a:buNone/>
              <a:defRPr sz="1400">
                <a:solidFill>
                  <a:srgbClr val="5B98D2"/>
                </a:solidFill>
                <a:latin typeface="Arial" panose="020B0604020202020204" pitchFamily="34" charset="0"/>
                <a:cs typeface="Arial" panose="020B0604020202020204" pitchFamily="34" charset="0"/>
              </a:defRPr>
            </a:lvl1pPr>
          </a:lstStyle>
          <a:p>
            <a:pPr lvl="0"/>
            <a:r>
              <a:rPr lang="en-US" sz="1400" dirty="0">
                <a:latin typeface="Arial" panose="020B0604020202020204" pitchFamily="34" charset="0"/>
                <a:cs typeface="Arial" panose="020B0604020202020204" pitchFamily="34" charset="0"/>
              </a:rPr>
              <a:t>Type Name</a:t>
            </a:r>
            <a:endParaRPr lang="en-US" dirty="0"/>
          </a:p>
        </p:txBody>
      </p:sp>
    </p:spTree>
    <p:extLst>
      <p:ext uri="{BB962C8B-B14F-4D97-AF65-F5344CB8AC3E}">
        <p14:creationId xmlns:p14="http://schemas.microsoft.com/office/powerpoint/2010/main" val="263082946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25EFD577-D30B-864C-A58A-C6D1205D81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0"/>
            <a:ext cx="12166600" cy="6858000"/>
          </a:xfrm>
          <a:prstGeom prst="rect">
            <a:avLst/>
          </a:prstGeom>
        </p:spPr>
      </p:pic>
      <p:sp>
        <p:nvSpPr>
          <p:cNvPr id="6" name="Text Placeholder 5">
            <a:extLst>
              <a:ext uri="{FF2B5EF4-FFF2-40B4-BE49-F238E27FC236}">
                <a16:creationId xmlns:a16="http://schemas.microsoft.com/office/drawing/2014/main" id="{A5CA69A8-B2D6-1C43-8595-0A75237B634D}"/>
              </a:ext>
            </a:extLst>
          </p:cNvPr>
          <p:cNvSpPr>
            <a:spLocks noGrp="1"/>
          </p:cNvSpPr>
          <p:nvPr>
            <p:ph type="body" sz="quarter" idx="10" hasCustomPrompt="1"/>
          </p:nvPr>
        </p:nvSpPr>
        <p:spPr>
          <a:xfrm>
            <a:off x="5299019" y="1600200"/>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1</a:t>
            </a:r>
          </a:p>
        </p:txBody>
      </p:sp>
      <p:sp>
        <p:nvSpPr>
          <p:cNvPr id="7" name="Text Placeholder 5">
            <a:extLst>
              <a:ext uri="{FF2B5EF4-FFF2-40B4-BE49-F238E27FC236}">
                <a16:creationId xmlns:a16="http://schemas.microsoft.com/office/drawing/2014/main" id="{F1B54056-E319-4F4C-B907-6B4942258B18}"/>
              </a:ext>
            </a:extLst>
          </p:cNvPr>
          <p:cNvSpPr>
            <a:spLocks noGrp="1"/>
          </p:cNvSpPr>
          <p:nvPr>
            <p:ph type="body" sz="quarter" idx="11" hasCustomPrompt="1"/>
          </p:nvPr>
        </p:nvSpPr>
        <p:spPr>
          <a:xfrm>
            <a:off x="5299018" y="2719086"/>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2</a:t>
            </a:r>
          </a:p>
        </p:txBody>
      </p:sp>
      <p:sp>
        <p:nvSpPr>
          <p:cNvPr id="8" name="Text Placeholder 5">
            <a:extLst>
              <a:ext uri="{FF2B5EF4-FFF2-40B4-BE49-F238E27FC236}">
                <a16:creationId xmlns:a16="http://schemas.microsoft.com/office/drawing/2014/main" id="{1D8A4234-A183-444A-8F8F-CA8F36CD2FFE}"/>
              </a:ext>
            </a:extLst>
          </p:cNvPr>
          <p:cNvSpPr>
            <a:spLocks noGrp="1"/>
          </p:cNvSpPr>
          <p:nvPr>
            <p:ph type="body" sz="quarter" idx="12" hasCustomPrompt="1"/>
          </p:nvPr>
        </p:nvSpPr>
        <p:spPr>
          <a:xfrm>
            <a:off x="5299017" y="3805518"/>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3</a:t>
            </a:r>
          </a:p>
        </p:txBody>
      </p:sp>
      <p:sp>
        <p:nvSpPr>
          <p:cNvPr id="9" name="Text Placeholder 5">
            <a:extLst>
              <a:ext uri="{FF2B5EF4-FFF2-40B4-BE49-F238E27FC236}">
                <a16:creationId xmlns:a16="http://schemas.microsoft.com/office/drawing/2014/main" id="{2AD0AF65-4340-1649-B3CB-03275E8CE59D}"/>
              </a:ext>
            </a:extLst>
          </p:cNvPr>
          <p:cNvSpPr>
            <a:spLocks noGrp="1"/>
          </p:cNvSpPr>
          <p:nvPr>
            <p:ph type="body" sz="quarter" idx="13" hasCustomPrompt="1"/>
          </p:nvPr>
        </p:nvSpPr>
        <p:spPr>
          <a:xfrm>
            <a:off x="5299016" y="4924404"/>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4</a:t>
            </a:r>
          </a:p>
        </p:txBody>
      </p:sp>
      <p:sp>
        <p:nvSpPr>
          <p:cNvPr id="10" name="Text Placeholder 5">
            <a:extLst>
              <a:ext uri="{FF2B5EF4-FFF2-40B4-BE49-F238E27FC236}">
                <a16:creationId xmlns:a16="http://schemas.microsoft.com/office/drawing/2014/main" id="{D3539961-2DF3-8841-BE39-3CACCDFA2BA6}"/>
              </a:ext>
            </a:extLst>
          </p:cNvPr>
          <p:cNvSpPr>
            <a:spLocks noGrp="1"/>
          </p:cNvSpPr>
          <p:nvPr>
            <p:ph type="body" sz="quarter" idx="14" hasCustomPrompt="1"/>
          </p:nvPr>
        </p:nvSpPr>
        <p:spPr>
          <a:xfrm>
            <a:off x="5299015" y="6010836"/>
            <a:ext cx="6732865" cy="605118"/>
          </a:xfrm>
          <a:prstGeom prst="rect">
            <a:avLst/>
          </a:prstGeom>
        </p:spPr>
        <p:txBody>
          <a:bodyPr anchor="ctr"/>
          <a:lstStyle>
            <a:lvl1pPr marL="0" indent="0">
              <a:buNone/>
              <a:defRPr sz="2000">
                <a:latin typeface="Arial" panose="020B0604020202020204" pitchFamily="34" charset="0"/>
                <a:cs typeface="Arial" panose="020B0604020202020204" pitchFamily="34" charset="0"/>
              </a:defRPr>
            </a:lvl1pPr>
          </a:lstStyle>
          <a:p>
            <a:pPr lvl="0"/>
            <a:r>
              <a:rPr lang="en-US" dirty="0"/>
              <a:t>Agenda Item 5</a:t>
            </a:r>
          </a:p>
        </p:txBody>
      </p:sp>
    </p:spTree>
    <p:extLst>
      <p:ext uri="{BB962C8B-B14F-4D97-AF65-F5344CB8AC3E}">
        <p14:creationId xmlns:p14="http://schemas.microsoft.com/office/powerpoint/2010/main" val="41328190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E93295-8A8F-7544-81D6-47B0F05D150B}"/>
              </a:ext>
            </a:extLst>
          </p:cNvPr>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70FD27C8-B27D-694D-AB2C-FB17EC8A2315}"/>
              </a:ext>
            </a:extLst>
          </p:cNvPr>
          <p:cNvSpPr>
            <a:spLocks noGrp="1"/>
          </p:cNvSpPr>
          <p:nvPr>
            <p:ph type="title" hasCustomPrompt="1"/>
          </p:nvPr>
        </p:nvSpPr>
        <p:spPr>
          <a:xfrm>
            <a:off x="730624" y="332953"/>
            <a:ext cx="9175376" cy="518694"/>
          </a:xfrm>
          <a:prstGeom prst="rect">
            <a:avLst/>
          </a:prstGeom>
        </p:spPr>
        <p:txBody>
          <a:bodyPr anchor="b"/>
          <a:lstStyle>
            <a:lvl1pPr algn="ctr">
              <a:defRPr sz="3200">
                <a:solidFill>
                  <a:srgbClr val="2F5597"/>
                </a:solidFill>
                <a:effectLst>
                  <a:outerShdw blurRad="50800" dist="38100" dir="5400000" algn="ctr" rotWithShape="0">
                    <a:schemeClr val="tx1">
                      <a:alpha val="40000"/>
                    </a:schemeClr>
                  </a:outerShdw>
                </a:effectLst>
                <a:latin typeface="+mn-lt"/>
                <a:cs typeface="Arial" panose="020B0604020202020204" pitchFamily="34" charset="0"/>
              </a:defRPr>
            </a:lvl1pPr>
          </a:lstStyle>
          <a:p>
            <a:r>
              <a:rPr lang="en-US" dirty="0"/>
              <a:t>Click to edit title</a:t>
            </a: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55869" y="6589366"/>
            <a:ext cx="964413" cy="202949"/>
          </a:xfrm>
          <a:prstGeom prst="rect">
            <a:avLst/>
          </a:prstGeom>
        </p:spPr>
      </p:pic>
    </p:spTree>
    <p:extLst>
      <p:ext uri="{BB962C8B-B14F-4D97-AF65-F5344CB8AC3E}">
        <p14:creationId xmlns:p14="http://schemas.microsoft.com/office/powerpoint/2010/main" val="41078797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0FD27C8-B27D-694D-AB2C-FB17EC8A2315}"/>
              </a:ext>
            </a:extLst>
          </p:cNvPr>
          <p:cNvSpPr>
            <a:spLocks noGrp="1"/>
          </p:cNvSpPr>
          <p:nvPr>
            <p:ph type="title" hasCustomPrompt="1"/>
          </p:nvPr>
        </p:nvSpPr>
        <p:spPr>
          <a:xfrm>
            <a:off x="618564" y="143434"/>
            <a:ext cx="10892117" cy="561229"/>
          </a:xfrm>
          <a:prstGeom prst="rect">
            <a:avLst/>
          </a:prstGeom>
        </p:spPr>
        <p:txBody>
          <a:bodyPr anchor="b"/>
          <a:lstStyle>
            <a:lvl1pPr algn="ctr">
              <a:defRPr sz="2800">
                <a:solidFill>
                  <a:srgbClr val="4482D0"/>
                </a:solidFill>
                <a:effectLst>
                  <a:outerShdw blurRad="50800" dist="38100" dir="5400000" algn="ctr" rotWithShape="0">
                    <a:schemeClr val="tx1">
                      <a:alpha val="40000"/>
                    </a:schemeClr>
                  </a:outerShdw>
                </a:effectLst>
                <a:latin typeface="+mn-lt"/>
                <a:cs typeface="Arial" panose="020B0604020202020204" pitchFamily="34" charset="0"/>
              </a:defRPr>
            </a:lvl1pPr>
          </a:lstStyle>
          <a:p>
            <a:r>
              <a:rPr lang="en-US" dirty="0"/>
              <a:t>Click to edit title</a:t>
            </a:r>
          </a:p>
        </p:txBody>
      </p:sp>
    </p:spTree>
    <p:extLst>
      <p:ext uri="{BB962C8B-B14F-4D97-AF65-F5344CB8AC3E}">
        <p14:creationId xmlns:p14="http://schemas.microsoft.com/office/powerpoint/2010/main" val="34580999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40925"/>
            <a:ext cx="10972800" cy="649675"/>
          </a:xfrm>
          <a:prstGeom prst="rect">
            <a:avLst/>
          </a:prstGeom>
        </p:spPr>
        <p:txBody>
          <a:bodyPr/>
          <a:lstStyle>
            <a:lvl1pPr algn="l">
              <a:defRPr sz="2400" b="0" cap="none" baseline="0"/>
            </a:lvl1pPr>
          </a:lstStyle>
          <a:p>
            <a:r>
              <a:rPr lang="en-US" dirty="0" smtClean="0"/>
              <a:t>Click to edit Master title style</a:t>
            </a:r>
            <a:endParaRPr lang="en-US" dirty="0"/>
          </a:p>
        </p:txBody>
      </p:sp>
      <p:sp>
        <p:nvSpPr>
          <p:cNvPr id="5"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Calibri"/>
                <a:ea typeface="+mn-ea"/>
                <a:cs typeface="+mn-cs"/>
              </a:rPr>
              <a:t>© Security On-Demand All Rights Reserved</a:t>
            </a:r>
            <a:endParaRPr kumimoji="0" lang="en-US" sz="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73222791"/>
      </p:ext>
    </p:extLst>
  </p:cSld>
  <p:clrMapOvr>
    <a:masterClrMapping/>
  </p:clrMapOvr>
  <p:timing>
    <p:tnLst>
      <p:par>
        <p:cTn id="1" dur="indefinite" restart="never" nodeType="tmRoot"/>
      </p:par>
    </p:tnLst>
  </p:timing>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Key Takeaways">
    <p:spTree>
      <p:nvGrpSpPr>
        <p:cNvPr id="1" name=""/>
        <p:cNvGrpSpPr/>
        <p:nvPr/>
      </p:nvGrpSpPr>
      <p:grpSpPr>
        <a:xfrm>
          <a:off x="0" y="0"/>
          <a:ext cx="0" cy="0"/>
          <a:chOff x="0" y="0"/>
          <a:chExt cx="0" cy="0"/>
        </a:xfrm>
      </p:grpSpPr>
      <p:sp>
        <p:nvSpPr>
          <p:cNvPr id="11" name="Round Same Side Corner Rectangle 10"/>
          <p:cNvSpPr/>
          <p:nvPr userDrawn="1"/>
        </p:nvSpPr>
        <p:spPr>
          <a:xfrm>
            <a:off x="304801" y="228736"/>
            <a:ext cx="11582400" cy="1112703"/>
          </a:xfrm>
          <a:prstGeom prst="round2SameRect">
            <a:avLst>
              <a:gd name="adj1" fmla="val 11559"/>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2" name="Title 1"/>
          <p:cNvSpPr>
            <a:spLocks noGrp="1"/>
          </p:cNvSpPr>
          <p:nvPr userDrawn="1">
            <p:ph type="title"/>
          </p:nvPr>
        </p:nvSpPr>
        <p:spPr>
          <a:xfrm>
            <a:off x="755904" y="402336"/>
            <a:ext cx="10668000" cy="838356"/>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userDrawn="1">
            <p:ph idx="1"/>
          </p:nvPr>
        </p:nvSpPr>
        <p:spPr>
          <a:xfrm>
            <a:off x="753535" y="1534160"/>
            <a:ext cx="10678584" cy="4235812"/>
          </a:xfrm>
        </p:spPr>
        <p:txBody>
          <a:bodyPr/>
          <a:lstStyle>
            <a:lvl1pPr>
              <a:lnSpc>
                <a:spcPts val="2100"/>
              </a:lnSpc>
              <a:defRPr sz="1800">
                <a:solidFill>
                  <a:schemeClr val="tx1"/>
                </a:solidFill>
              </a:defRPr>
            </a:lvl1pPr>
            <a:lvl2pPr>
              <a:lnSpc>
                <a:spcPts val="2100"/>
              </a:lnSpc>
              <a:defRPr sz="1800">
                <a:solidFill>
                  <a:schemeClr val="tx1"/>
                </a:solidFill>
              </a:defRPr>
            </a:lvl2pPr>
            <a:lvl3pPr>
              <a:lnSpc>
                <a:spcPts val="2100"/>
              </a:lnSpc>
              <a:defRPr sz="1800">
                <a:solidFill>
                  <a:schemeClr val="tx1"/>
                </a:solidFill>
              </a:defRPr>
            </a:lvl3pPr>
            <a:lvl4pPr>
              <a:lnSpc>
                <a:spcPts val="2100"/>
              </a:lnSpc>
              <a:defRPr sz="1800">
                <a:solidFill>
                  <a:schemeClr val="tx1"/>
                </a:solidFill>
              </a:defRPr>
            </a:lvl4pPr>
            <a:lvl5pPr>
              <a:lnSpc>
                <a:spcPts val="2100"/>
              </a:lnSpc>
              <a:defRPr sz="18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94100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43204648"/>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36423116"/>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CCB51-712C-42A4-8EE4-2416DCACC287}" type="datetimeFigureOut">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8910FA-F99A-44B1-B89D-23D191F92F5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5" name="Picture 4"/>
          <p:cNvPicPr>
            <a:picLocks noChangeAspect="1"/>
          </p:cNvPicPr>
          <p:nvPr userDrawn="1"/>
        </p:nvPicPr>
        <p:blipFill rotWithShape="1">
          <a:blip r:embed="rId2"/>
          <a:srcRect l="9426" t="32386" r="6173" b="459"/>
          <a:stretch/>
        </p:blipFill>
        <p:spPr>
          <a:xfrm>
            <a:off x="10340340" y="6320790"/>
            <a:ext cx="1851660" cy="384188"/>
          </a:xfrm>
          <a:prstGeom prst="rect">
            <a:avLst/>
          </a:prstGeom>
        </p:spPr>
      </p:pic>
    </p:spTree>
    <p:extLst>
      <p:ext uri="{BB962C8B-B14F-4D97-AF65-F5344CB8AC3E}">
        <p14:creationId xmlns:p14="http://schemas.microsoft.com/office/powerpoint/2010/main" val="33697404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59144739"/>
      </p:ext>
    </p:extLst>
  </p:cSld>
  <p:clrMapOvr>
    <a:masterClrMapping/>
  </p:clrMapOvr>
  <p:extLst mod="1">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3C9DB-3EB6-4914-989E-2F190B8789E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C6682-EBB1-44A0-8E12-1F020E68C5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2296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 y="0"/>
            <a:ext cx="12193409" cy="6858000"/>
          </a:xfrm>
          <a:prstGeom prst="rect">
            <a:avLst/>
          </a:prstGeom>
        </p:spPr>
      </p:pic>
      <p:sp>
        <p:nvSpPr>
          <p:cNvPr id="2" name="Title 1"/>
          <p:cNvSpPr>
            <a:spLocks noGrp="1"/>
          </p:cNvSpPr>
          <p:nvPr>
            <p:ph type="ctrTitle"/>
          </p:nvPr>
        </p:nvSpPr>
        <p:spPr>
          <a:xfrm>
            <a:off x="949839" y="2594343"/>
            <a:ext cx="9144000" cy="915619"/>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49839" y="1943358"/>
            <a:ext cx="9144000" cy="650985"/>
          </a:xfrm>
        </p:spPr>
        <p:txBody>
          <a:bodyPr>
            <a:normAutofit/>
          </a:bodyPr>
          <a:lstStyle>
            <a:lvl1pPr marL="0" indent="0" algn="l">
              <a:buNone/>
              <a:defRPr sz="3600" b="0" i="1">
                <a:solidFill>
                  <a:schemeClr val="bg1"/>
                </a:solidFill>
                <a:latin typeface="Geogrotesque" charset="0"/>
                <a:ea typeface="Geogrotesque" charset="0"/>
                <a:cs typeface="Geogrotesq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544621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D4E5C-E0DB-4496-899F-4F574D9EA9E8}" type="datetimeFigureOut">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98E9A-A7EA-4602-ACAE-17DD01B3DAE5}"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9185943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98E9A-A7EA-4602-ACAE-17DD01B3DAE5}"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143689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0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14735843"/>
      </p:ext>
    </p:extLst>
  </p:cSld>
  <p:clrMapOvr>
    <a:masterClrMapping/>
  </p:clrMapOvr>
  <p:extLst mod="1">
    <p:ext uri="{DCECCB84-F9BA-43D5-87BE-67443E8EF086}">
      <p15:sldGuideLst xmlns:p15="http://schemas.microsoft.com/office/powerpoint/2012/main">
        <p15:guide id="1"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APPROVED 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2152"/>
      </p:ext>
    </p:extLst>
  </p:cSld>
  <p:clrMapOvr>
    <a:masterClrMapping/>
  </p:clrMapOvr>
  <p:extLst mod="1">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70987757"/>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52925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TT Title Slide">
    <p:spTree>
      <p:nvGrpSpPr>
        <p:cNvPr id="1" name=""/>
        <p:cNvGrpSpPr/>
        <p:nvPr/>
      </p:nvGrpSpPr>
      <p:grpSpPr>
        <a:xfrm>
          <a:off x="0" y="0"/>
          <a:ext cx="0" cy="0"/>
          <a:chOff x="0" y="0"/>
          <a:chExt cx="0" cy="0"/>
        </a:xfrm>
      </p:grpSpPr>
      <p:pic>
        <p:nvPicPr>
          <p:cNvPr id="3" name="Picture 2" descr="GNOC 14.jpg"/>
          <p:cNvPicPr>
            <a:picLocks noChangeAspect="1"/>
          </p:cNvPicPr>
          <p:nvPr userDrawn="1"/>
        </p:nvPicPr>
        <p:blipFill rotWithShape="1">
          <a:blip r:embed="rId2">
            <a:extLst>
              <a:ext uri="{28A0092B-C50C-407E-A947-70E740481C1C}">
                <a14:useLocalDpi xmlns:a14="http://schemas.microsoft.com/office/drawing/2010/main" val="0"/>
              </a:ext>
            </a:extLst>
          </a:blip>
          <a:srcRect l="13848" t="15743" r="11255"/>
          <a:stretch/>
        </p:blipFill>
        <p:spPr>
          <a:xfrm>
            <a:off x="1" y="0"/>
            <a:ext cx="12192000" cy="6858000"/>
          </a:xfrm>
          <a:prstGeom prst="rect">
            <a:avLst/>
          </a:prstGeom>
        </p:spPr>
      </p:pic>
      <p:sp>
        <p:nvSpPr>
          <p:cNvPr id="2" name="Title 1"/>
          <p:cNvSpPr>
            <a:spLocks noGrp="1"/>
          </p:cNvSpPr>
          <p:nvPr>
            <p:ph type="title"/>
          </p:nvPr>
        </p:nvSpPr>
        <p:spPr>
          <a:xfrm>
            <a:off x="5142345" y="3999346"/>
            <a:ext cx="7049655" cy="1099128"/>
          </a:xfrm>
          <a:prstGeom prst="rect">
            <a:avLst/>
          </a:prstGeom>
        </p:spPr>
        <p:txBody>
          <a:bodyPr anchor="b"/>
          <a:lstStyle>
            <a:lvl1pPr>
              <a:defRPr sz="2800">
                <a:solidFill>
                  <a:schemeClr val="bg1"/>
                </a:solidFill>
              </a:defRPr>
            </a:lvl1pPr>
          </a:lstStyle>
          <a:p>
            <a:r>
              <a:rPr lang="en-US" dirty="0"/>
              <a:t>Click to edit Master title style</a:t>
            </a:r>
          </a:p>
        </p:txBody>
      </p:sp>
      <p:sp>
        <p:nvSpPr>
          <p:cNvPr id="4" name="TextBox 3"/>
          <p:cNvSpPr txBox="1"/>
          <p:nvPr userDrawn="1"/>
        </p:nvSpPr>
        <p:spPr>
          <a:xfrm>
            <a:off x="516469" y="6355086"/>
            <a:ext cx="4686300" cy="276999"/>
          </a:xfrm>
          <a:prstGeom prst="rect">
            <a:avLst/>
          </a:prstGeom>
          <a:noFill/>
        </p:spPr>
        <p:txBody>
          <a:bodyPr wrap="square" lIns="0" tIns="0" rIns="0" bIns="0" rtlCol="0" anchor="t" anchorCtr="0">
            <a:spAutoFit/>
          </a:body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solidFill>
                <a:effectLst/>
                <a:uLnTx/>
                <a:uFillTx/>
                <a:latin typeface="Calibri"/>
                <a:ea typeface="+mn-ea"/>
                <a:cs typeface="Calibri"/>
              </a:rPr>
              <a:t>© AT&amp;T Intellectual Property. All rights reserved. AT&amp;T, the AT&amp;T logo and all other AT&amp;T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marks contained herein are trademarks of AT&amp;T Intellectual Property and/or AT&amp;T affiliated </a:t>
            </a:r>
            <a:br>
              <a:rPr kumimoji="0" lang="en-US" sz="600" b="0" i="0" u="none" strike="noStrike" kern="1200" cap="none" spc="0" normalizeH="0" baseline="0" noProof="0" dirty="0">
                <a:ln>
                  <a:noFill/>
                </a:ln>
                <a:solidFill>
                  <a:prstClr val="white"/>
                </a:solidFill>
                <a:effectLst/>
                <a:uLnTx/>
                <a:uFillTx/>
                <a:latin typeface="Calibri"/>
                <a:ea typeface="+mn-ea"/>
                <a:cs typeface="Calibri"/>
              </a:rPr>
            </a:br>
            <a:r>
              <a:rPr kumimoji="0" lang="en-US" sz="600" b="0" i="0" u="none" strike="noStrike" kern="1200" cap="none" spc="0" normalizeH="0" baseline="0" noProof="0" dirty="0">
                <a:ln>
                  <a:noFill/>
                </a:ln>
                <a:solidFill>
                  <a:prstClr val="white"/>
                </a:solidFill>
                <a:effectLst/>
                <a:uLnTx/>
                <a:uFillTx/>
                <a:latin typeface="Calibri"/>
                <a:ea typeface="+mn-ea"/>
                <a:cs typeface="Calibri"/>
              </a:rPr>
              <a:t>companies. All other marks contained herein are the property of their respective owners.</a:t>
            </a:r>
          </a:p>
        </p:txBody>
      </p:sp>
      <p:sp>
        <p:nvSpPr>
          <p:cNvPr id="5" name="Title 1"/>
          <p:cNvSpPr txBox="1">
            <a:spLocks/>
          </p:cNvSpPr>
          <p:nvPr userDrawn="1"/>
        </p:nvSpPr>
        <p:spPr>
          <a:xfrm>
            <a:off x="5146969" y="5260099"/>
            <a:ext cx="7049655" cy="1099128"/>
          </a:xfrm>
          <a:prstGeom prst="rect">
            <a:avLst/>
          </a:prstGeom>
        </p:spPr>
        <p:txBody>
          <a:bodyPr anchor="t"/>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j-ea"/>
                <a:cs typeface="+mj-cs"/>
              </a:rPr>
              <a:t>Click to edit Master title style</a:t>
            </a:r>
          </a:p>
        </p:txBody>
      </p:sp>
    </p:spTree>
    <p:extLst>
      <p:ext uri="{BB962C8B-B14F-4D97-AF65-F5344CB8AC3E}">
        <p14:creationId xmlns:p14="http://schemas.microsoft.com/office/powerpoint/2010/main" val="279234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13C9DB-3EB6-4914-989E-2F190B8789E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C6682-EBB1-44A0-8E12-1F020E68C51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487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TT 1">
    <p:spTree>
      <p:nvGrpSpPr>
        <p:cNvPr id="1" name=""/>
        <p:cNvGrpSpPr/>
        <p:nvPr/>
      </p:nvGrpSpPr>
      <p:grpSpPr>
        <a:xfrm>
          <a:off x="0" y="0"/>
          <a:ext cx="0" cy="0"/>
          <a:chOff x="0" y="0"/>
          <a:chExt cx="0" cy="0"/>
        </a:xfrm>
      </p:grpSpPr>
      <p:sp>
        <p:nvSpPr>
          <p:cNvPr id="8" name="Round Same Side Corner Rectangle 7"/>
          <p:cNvSpPr/>
          <p:nvPr userDrawn="1"/>
        </p:nvSpPr>
        <p:spPr>
          <a:xfrm>
            <a:off x="0" y="1"/>
            <a:ext cx="12192000" cy="11127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itle 1"/>
          <p:cNvSpPr>
            <a:spLocks noGrp="1"/>
          </p:cNvSpPr>
          <p:nvPr>
            <p:ph type="title"/>
          </p:nvPr>
        </p:nvSpPr>
        <p:spPr>
          <a:xfrm>
            <a:off x="626529" y="292757"/>
            <a:ext cx="10058400" cy="502920"/>
          </a:xfrm>
          <a:prstGeom prst="rect">
            <a:avLst/>
          </a:prstGeom>
        </p:spPr>
        <p:txBody>
          <a:bodyPr/>
          <a:lstStyle>
            <a:lvl1pPr algn="l">
              <a:defRPr sz="4000">
                <a:solidFill>
                  <a:schemeClr val="bg1">
                    <a:lumMod val="95000"/>
                  </a:schemeClr>
                </a:solidFill>
              </a:defRPr>
            </a:lvl1pPr>
          </a:lstStyle>
          <a:p>
            <a:r>
              <a:rPr lang="en-US" dirty="0"/>
              <a:t>Click to edit Master title style</a:t>
            </a:r>
          </a:p>
        </p:txBody>
      </p:sp>
    </p:spTree>
    <p:extLst>
      <p:ext uri="{BB962C8B-B14F-4D97-AF65-F5344CB8AC3E}">
        <p14:creationId xmlns:p14="http://schemas.microsoft.com/office/powerpoint/2010/main" val="128413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C00000"/>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152400"/>
            <a:ext cx="1075946" cy="902210"/>
          </a:xfrm>
          <a:prstGeom prst="rect">
            <a:avLst/>
          </a:prstGeom>
        </p:spPr>
      </p:pic>
      <p:sp>
        <p:nvSpPr>
          <p:cNvPr id="8" name="Rectangle 7"/>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951685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O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193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a:off x="0" y="921052"/>
            <a:ext cx="12192000" cy="0"/>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2"/>
            <a:ext cx="12192000" cy="914398"/>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609600" y="140325"/>
            <a:ext cx="10058400" cy="640080"/>
          </a:xfrm>
          <a:prstGeom prst="rect">
            <a:avLst/>
          </a:prstGeom>
        </p:spPr>
        <p:txBody>
          <a:bodyPr anchor="ctr" anchorCtr="0"/>
          <a:lstStyle>
            <a:lvl1pPr algn="l">
              <a:defRPr sz="3200" b="0" cap="none">
                <a:solidFill>
                  <a:schemeClr val="bg1">
                    <a:lumMod val="95000"/>
                  </a:schemeClr>
                </a:solidFill>
                <a:latin typeface="+mj-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7276" y="122599"/>
            <a:ext cx="762000" cy="676658"/>
          </a:xfrm>
          <a:prstGeom prst="rect">
            <a:avLst/>
          </a:prstGeom>
        </p:spPr>
      </p:pic>
    </p:spTree>
    <p:extLst>
      <p:ext uri="{BB962C8B-B14F-4D97-AF65-F5344CB8AC3E}">
        <p14:creationId xmlns:p14="http://schemas.microsoft.com/office/powerpoint/2010/main" val="3632535942"/>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G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 y="71611"/>
            <a:ext cx="2943225" cy="1200150"/>
          </a:xfrm>
          <a:prstGeom prst="rect">
            <a:avLst/>
          </a:prstGeom>
        </p:spPr>
      </p:pic>
      <p:sp>
        <p:nvSpPr>
          <p:cNvPr id="2" name="Title 1"/>
          <p:cNvSpPr>
            <a:spLocks noGrp="1"/>
          </p:cNvSpPr>
          <p:nvPr>
            <p:ph type="title"/>
          </p:nvPr>
        </p:nvSpPr>
        <p:spPr>
          <a:xfrm>
            <a:off x="1063980" y="149966"/>
            <a:ext cx="10515600" cy="560564"/>
          </a:xfrm>
          <a:prstGeom prst="rect">
            <a:avLst/>
          </a:prstGeom>
        </p:spPr>
        <p:txBody>
          <a:bodyPr/>
          <a:lstStyle>
            <a:lvl1pPr algn="r">
              <a:defRPr sz="3800" b="1" u="sng">
                <a:solidFill>
                  <a:schemeClr val="tx1"/>
                </a:solidFill>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45933845"/>
      </p:ext>
    </p:extLst>
  </p:cSld>
  <p:clrMapOvr>
    <a:masterClrMapping/>
  </p:clrMapOvr>
  <p:extLst>
    <p:ext uri="{DCECCB84-F9BA-43D5-87BE-67443E8EF086}">
      <p15:sldGuideLst xmlns:p15="http://schemas.microsoft.com/office/powerpoint/2012/main">
        <p15:guide id="1" orient="horz" pos="144">
          <p15:clr>
            <a:srgbClr val="FBAE40"/>
          </p15:clr>
        </p15:guide>
        <p15:guide id="2" pos="7296">
          <p15:clr>
            <a:srgbClr val="FBAE40"/>
          </p15:clr>
        </p15:guide>
        <p15:guide id="3" orient="horz" pos="22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SM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 y="481"/>
            <a:ext cx="12191617" cy="6857250"/>
          </a:xfrm>
          <a:prstGeom prst="rect">
            <a:avLst/>
          </a:prstGeom>
        </p:spPr>
      </p:pic>
      <p:sp>
        <p:nvSpPr>
          <p:cNvPr id="11" name="TextBox 10"/>
          <p:cNvSpPr txBox="1"/>
          <p:nvPr userDrawn="1"/>
        </p:nvSpPr>
        <p:spPr>
          <a:xfrm>
            <a:off x="508001" y="6453716"/>
            <a:ext cx="30564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2018 RSM US LLP. All Rights Reserved. </a:t>
            </a:r>
          </a:p>
        </p:txBody>
      </p:sp>
      <p:sp>
        <p:nvSpPr>
          <p:cNvPr id="4" name="Title 1"/>
          <p:cNvSpPr>
            <a:spLocks noGrp="1"/>
          </p:cNvSpPr>
          <p:nvPr>
            <p:ph type="title"/>
          </p:nvPr>
        </p:nvSpPr>
        <p:spPr>
          <a:xfrm>
            <a:off x="914400" y="4776641"/>
            <a:ext cx="9601200" cy="457200"/>
          </a:xfrm>
          <a:prstGeom prst="rect">
            <a:avLst/>
          </a:prstGeom>
        </p:spPr>
        <p:txBody>
          <a:bodyPr/>
          <a:lstStyle>
            <a:lvl1pPr>
              <a:defRPr sz="36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51957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SM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2" y="482"/>
            <a:ext cx="12191617" cy="6857250"/>
          </a:xfrm>
          <a:prstGeom prst="rect">
            <a:avLst/>
          </a:prstGeom>
        </p:spPr>
      </p:pic>
      <p:sp>
        <p:nvSpPr>
          <p:cNvPr id="4" name="Title Placeholder 1"/>
          <p:cNvSpPr>
            <a:spLocks noGrp="1"/>
          </p:cNvSpPr>
          <p:nvPr>
            <p:ph type="title"/>
          </p:nvPr>
        </p:nvSpPr>
        <p:spPr>
          <a:xfrm>
            <a:off x="838200" y="365127"/>
            <a:ext cx="10515600" cy="779730"/>
          </a:xfrm>
          <a:prstGeom prst="rect">
            <a:avLst/>
          </a:prstGeom>
        </p:spPr>
        <p:txBody>
          <a:bodyPr vert="horz" lIns="91440" tIns="45720" rIns="91440" bIns="45720" rtlCol="0" anchor="ctr">
            <a:normAutofit/>
          </a:bodyPr>
          <a:lstStyle>
            <a:lvl1pP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70925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45611202"/>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384712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9" name="Title 1"/>
          <p:cNvSpPr>
            <a:spLocks noGrp="1"/>
          </p:cNvSpPr>
          <p:nvPr>
            <p:ph type="title"/>
          </p:nvPr>
        </p:nvSpPr>
        <p:spPr>
          <a:xfrm>
            <a:off x="533400" y="365125"/>
            <a:ext cx="10820400" cy="625475"/>
          </a:xfrm>
          <a:prstGeom prst="rect">
            <a:avLst/>
          </a:prstGeom>
        </p:spPr>
        <p:txBody>
          <a:bodyPr/>
          <a:lstStyle>
            <a:lvl1pPr>
              <a:defRPr sz="2400" b="0" cap="none" baseline="0"/>
            </a:lvl1pPr>
          </a:lstStyle>
          <a:p>
            <a:r>
              <a:rPr lang="en-US" dirty="0"/>
              <a:t>Click to edit Master title style</a:t>
            </a:r>
          </a:p>
        </p:txBody>
      </p:sp>
    </p:spTree>
    <p:extLst>
      <p:ext uri="{BB962C8B-B14F-4D97-AF65-F5344CB8AC3E}">
        <p14:creationId xmlns:p14="http://schemas.microsoft.com/office/powerpoint/2010/main" val="1417930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48254736"/>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p:nvPicPr>
        <p:blipFill>
          <a:blip r:embed="rId2"/>
          <a:stretch>
            <a:fillRect/>
          </a:stretch>
        </p:blipFill>
        <p:spPr>
          <a:xfrm>
            <a:off x="11049000" y="217994"/>
            <a:ext cx="838200" cy="676715"/>
          </a:xfrm>
          <a:prstGeom prst="rect">
            <a:avLst/>
          </a:prstGeom>
        </p:spPr>
      </p:pic>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81000" y="340925"/>
            <a:ext cx="10439400" cy="649675"/>
          </a:xfrm>
          <a:prstGeom prst="rect">
            <a:avLst/>
          </a:prstGeom>
        </p:spPr>
        <p:txBody>
          <a:bodyPr/>
          <a:lstStyle>
            <a:lvl1pPr algn="l">
              <a:defRPr sz="24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0439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 Security On-Demand All Rights Reserved</a:t>
            </a:r>
          </a:p>
        </p:txBody>
      </p:sp>
    </p:spTree>
    <p:extLst>
      <p:ext uri="{BB962C8B-B14F-4D97-AF65-F5344CB8AC3E}">
        <p14:creationId xmlns:p14="http://schemas.microsoft.com/office/powerpoint/2010/main" val="1391849174"/>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63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7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p:nvPicPr>
        <p:blipFill>
          <a:blip r:embed="rId2"/>
          <a:stretch>
            <a:fillRect/>
          </a:stretch>
        </p:blipFill>
        <p:spPr>
          <a:xfrm>
            <a:off x="11049000" y="217994"/>
            <a:ext cx="838200" cy="676715"/>
          </a:xfrm>
          <a:prstGeom prst="rect">
            <a:avLst/>
          </a:prstGeom>
        </p:spPr>
      </p:pic>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381000" y="340925"/>
            <a:ext cx="10439400" cy="649675"/>
          </a:xfrm>
          <a:prstGeom prst="rect">
            <a:avLst/>
          </a:prstGeom>
        </p:spPr>
        <p:txBody>
          <a:bodyPr/>
          <a:lstStyle>
            <a:lvl1pPr algn="l">
              <a:defRPr sz="32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1201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 Security On-Demand All Rights Reserved</a:t>
            </a:r>
          </a:p>
        </p:txBody>
      </p:sp>
    </p:spTree>
    <p:extLst>
      <p:ext uri="{BB962C8B-B14F-4D97-AF65-F5344CB8AC3E}">
        <p14:creationId xmlns:p14="http://schemas.microsoft.com/office/powerpoint/2010/main" val="773910863"/>
      </p:ext>
    </p:extLst>
  </p:cSld>
  <p:clrMapOvr>
    <a:masterClrMapping/>
  </p:clrMapOvr>
  <p:hf hdr="0" ftr="0" dt="0"/>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lnSpc>
                <a:spcPct val="100000"/>
              </a:lnSpc>
              <a:buFontTx/>
              <a:buNone/>
              <a:defRPr>
                <a:latin typeface="Calibri" panose="020F0502020204030204" pitchFamily="34" charset="0"/>
                <a:cs typeface="Calibri" panose="020F0502020204030204" pitchFamily="34" charset="0"/>
              </a:defRPr>
            </a:lvl1pPr>
            <a:lvl2pPr marL="688182" indent="-285750">
              <a:lnSpc>
                <a:spcPct val="100000"/>
              </a:lnSpc>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lnSpc>
                <a:spcPct val="100000"/>
              </a:lnSpc>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51950687"/>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3F72391-30AB-43AC-B22D-04037617CFBD}" type="datetimeFigureOut">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10/19/2021</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15DD28B-4857-4EDB-8A0F-CF2ADEDD8725}"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87995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51399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263358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3200">
                <a:solidFill>
                  <a:schemeClr val="bg1"/>
                </a:solidFill>
                <a:latin typeface="+mj-lt"/>
                <a:cs typeface="Calibri" panose="020F0502020204030204" pitchFamily="34" charset="0"/>
              </a:defRPr>
            </a:lvl1pPr>
          </a:lstStyle>
          <a:p>
            <a:pPr lvl="0"/>
            <a:r>
              <a:rPr lang="en-US"/>
              <a:t>Edit Master text styles</a:t>
            </a:r>
          </a:p>
        </p:txBody>
      </p:sp>
      <p:sp>
        <p:nvSpPr>
          <p:cNvPr id="7" name="Content Placeholder 6"/>
          <p:cNvSpPr>
            <a:spLocks noGrp="1"/>
          </p:cNvSpPr>
          <p:nvPr>
            <p:ph sz="quarter" idx="11"/>
          </p:nvPr>
        </p:nvSpPr>
        <p:spPr>
          <a:xfrm>
            <a:off x="457200" y="1371600"/>
            <a:ext cx="115062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78040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532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029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8453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29189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7935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Chart 5"/>
          <p:cNvGraphicFramePr/>
          <p:nvPr/>
        </p:nvGraphicFramePr>
        <p:xfrm>
          <a:off x="2743200" y="1447800"/>
          <a:ext cx="6858000" cy="4809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89607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668216" y="1600200"/>
            <a:ext cx="10972800" cy="4876800"/>
          </a:xfrm>
          <a:prstGeom prst="rect">
            <a:avLst/>
          </a:prstGeom>
          <a:noFill/>
          <a:ln>
            <a:noFill/>
          </a:ln>
        </p:spPr>
        <p:txBody>
          <a:bodyPr/>
          <a:lstStyle>
            <a:lvl1pPr marL="0" indent="0" algn="ctr">
              <a:buFontTx/>
              <a:buNone/>
              <a:defRPr sz="3200">
                <a:solidFill>
                  <a:srgbClr val="C00000"/>
                </a:solidFill>
                <a:latin typeface="+mj-lt"/>
                <a:cs typeface="Calibri" panose="020F0502020204030204" pitchFamily="34" charset="0"/>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491238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05041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48437200"/>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40090211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667547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2"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17820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699984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30834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6_SOD Layout 1">
    <p:spTree>
      <p:nvGrpSpPr>
        <p:cNvPr id="1" name=""/>
        <p:cNvGrpSpPr/>
        <p:nvPr/>
      </p:nvGrpSpPr>
      <p:grpSpPr>
        <a:xfrm>
          <a:off x="0" y="0"/>
          <a:ext cx="0" cy="0"/>
          <a:chOff x="0" y="0"/>
          <a:chExt cx="0" cy="0"/>
        </a:xfrm>
      </p:grpSpPr>
      <p:sp>
        <p:nvSpPr>
          <p:cNvPr id="7" name="Title 1"/>
          <p:cNvSpPr>
            <a:spLocks noGrp="1"/>
          </p:cNvSpPr>
          <p:nvPr>
            <p:ph type="title"/>
          </p:nvPr>
        </p:nvSpPr>
        <p:spPr>
          <a:xfrm>
            <a:off x="381000" y="340925"/>
            <a:ext cx="10439400" cy="649675"/>
          </a:xfrm>
          <a:prstGeom prst="rect">
            <a:avLst/>
          </a:prstGeom>
        </p:spPr>
        <p:txBody>
          <a:bodyPr/>
          <a:lstStyle>
            <a:lvl1pPr algn="l">
              <a:defRPr sz="2400" b="0" cap="none" baseline="0"/>
            </a:lvl1pPr>
          </a:lstStyle>
          <a:p>
            <a:r>
              <a:rPr lang="en-US" dirty="0"/>
              <a:t>Click to edit Master title style</a:t>
            </a:r>
          </a:p>
        </p:txBody>
      </p:sp>
      <p:sp>
        <p:nvSpPr>
          <p:cNvPr id="9" name="Content Placeholder 8"/>
          <p:cNvSpPr>
            <a:spLocks noGrp="1"/>
          </p:cNvSpPr>
          <p:nvPr>
            <p:ph sz="quarter" idx="10"/>
          </p:nvPr>
        </p:nvSpPr>
        <p:spPr>
          <a:xfrm>
            <a:off x="381000" y="1524000"/>
            <a:ext cx="10439400" cy="5029200"/>
          </a:xfrm>
          <a:prstGeom prst="rect">
            <a:avLst/>
          </a:prstGeom>
        </p:spPr>
        <p:txBody>
          <a:bodyPr/>
          <a:lstStyle>
            <a:lvl1pPr marL="342900" indent="-342900">
              <a:buClrTx/>
              <a:buFont typeface="Arial" panose="020B0604020202020204" pitchFamily="34" charset="0"/>
              <a:buChar char="•"/>
              <a:defRPr b="0">
                <a:solidFill>
                  <a:schemeClr val="tx1"/>
                </a:solidFill>
                <a:latin typeface="+mn-lt"/>
              </a:defRPr>
            </a:lvl1pPr>
            <a:lvl2pPr marL="688182" indent="-285750">
              <a:buClrTx/>
              <a:buFont typeface="Arial" panose="020B0604020202020204" pitchFamily="34" charset="0"/>
              <a:buChar char="•"/>
              <a:defRPr sz="2000" b="0">
                <a:solidFill>
                  <a:schemeClr val="tx1"/>
                </a:solidFill>
                <a:latin typeface="+mn-lt"/>
              </a:defRPr>
            </a:lvl2pPr>
            <a:lvl3pPr marL="729854" indent="-154781">
              <a:buClrTx/>
              <a:buFont typeface="Arial" panose="020B0604020202020204" pitchFamily="34" charset="0"/>
              <a:buChar char="•"/>
              <a:defRPr sz="1800" b="0" i="0">
                <a:solidFill>
                  <a:schemeClr val="tx1"/>
                </a:solidFill>
                <a:latin typeface="+mn-lt"/>
              </a:defRPr>
            </a:lvl3pPr>
            <a:lvl4pPr marL="901304" indent="-126206">
              <a:buClrTx/>
              <a:buFont typeface="Arial" panose="020B0604020202020204" pitchFamily="34" charset="0"/>
              <a:buChar char="•"/>
              <a:defRPr sz="1800" b="0" i="0">
                <a:solidFill>
                  <a:schemeClr val="tx1"/>
                </a:solidFill>
                <a:latin typeface="+mn-lt"/>
              </a:defRPr>
            </a:lvl4pPr>
            <a:lvl5pPr marL="1069181" indent="-136922">
              <a:buClrTx/>
              <a:buFont typeface="Arial" panose="020B0604020202020204" pitchFamily="34" charset="0"/>
              <a:buChar char="•"/>
              <a:defRPr sz="1800" b="0" i="0">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533400" y="6553200"/>
            <a:ext cx="4114800" cy="136525"/>
          </a:xfrm>
          <a:prstGeom prst="rect">
            <a:avLst/>
          </a:prstGeom>
        </p:spPr>
        <p:txBody>
          <a:bodyPr/>
          <a:lstStyle>
            <a:lvl1pPr>
              <a:defRPr sz="8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Security On-Demand All Rights Reserved</a:t>
            </a:r>
          </a:p>
        </p:txBody>
      </p:sp>
    </p:spTree>
    <p:extLst>
      <p:ext uri="{BB962C8B-B14F-4D97-AF65-F5344CB8AC3E}">
        <p14:creationId xmlns:p14="http://schemas.microsoft.com/office/powerpoint/2010/main" val="3032513795"/>
      </p:ext>
    </p:extLst>
  </p:cSld>
  <p:clrMapOvr>
    <a:masterClrMapping/>
  </p:clrMapOvr>
  <p:hf hdr="0" ftr="0" dt="0"/>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10762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lean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3630603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08424319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chemeClr val="accent1">
                <a:lumMod val="75000"/>
              </a:schemeClr>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lnSpc>
                <a:spcPct val="100000"/>
              </a:lnSpc>
              <a:buFontTx/>
              <a:buNone/>
              <a:defRPr>
                <a:latin typeface="Calibri" panose="020F0502020204030204" pitchFamily="34" charset="0"/>
                <a:cs typeface="Calibri" panose="020F0502020204030204" pitchFamily="34" charset="0"/>
              </a:defRPr>
            </a:lvl1pPr>
            <a:lvl2pPr marL="688182" indent="-285750">
              <a:lnSpc>
                <a:spcPct val="100000"/>
              </a:lnSpc>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lnSpc>
                <a:spcPct val="100000"/>
              </a:lnSpc>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56706178"/>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79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029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9659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8524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Chart 5"/>
          <p:cNvGraphicFramePr/>
          <p:nvPr/>
        </p:nvGraphicFramePr>
        <p:xfrm>
          <a:off x="2743200" y="1447800"/>
          <a:ext cx="6858000" cy="4809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21561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668216" y="1600200"/>
            <a:ext cx="10972800" cy="4876800"/>
          </a:xfrm>
          <a:prstGeom prst="rect">
            <a:avLst/>
          </a:prstGeom>
          <a:noFill/>
          <a:ln>
            <a:noFill/>
          </a:ln>
        </p:spPr>
        <p:txBody>
          <a:bodyPr/>
          <a:lstStyle>
            <a:lvl1pPr marL="0" indent="0" algn="ctr">
              <a:buFontTx/>
              <a:buNone/>
              <a:defRPr sz="3200">
                <a:solidFill>
                  <a:srgbClr val="C00000"/>
                </a:solidFill>
                <a:latin typeface="+mj-lt"/>
                <a:cs typeface="Calibri" panose="020F0502020204030204" pitchFamily="34" charset="0"/>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2308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10091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D 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29"/>
            <a:ext cx="10591800" cy="4990934"/>
          </a:xfrm>
          <a:prstGeom prst="rect">
            <a:avLst/>
          </a:prstGeom>
        </p:spPr>
      </p:pic>
      <p:sp>
        <p:nvSpPr>
          <p:cNvPr id="6" name="Freeform 5"/>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4" name="Freeform 3"/>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rgbClr val="EE2E24"/>
          </a:solidFill>
          <a:ln w="9525">
            <a:solidFill>
              <a:srgbClr val="FF0000"/>
            </a:solid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349135"/>
            <a:ext cx="1075946" cy="902210"/>
          </a:xfrm>
          <a:prstGeom prst="rect">
            <a:avLst/>
          </a:prstGeom>
        </p:spPr>
      </p:pic>
      <p:sp>
        <p:nvSpPr>
          <p:cNvPr id="8" name="Rectangle 7"/>
          <p:cNvSpPr/>
          <p:nvPr userDrawn="1"/>
        </p:nvSpPr>
        <p:spPr>
          <a:xfrm>
            <a:off x="0" y="6569859"/>
            <a:ext cx="9601200" cy="261610"/>
          </a:xfrm>
          <a:prstGeom prst="rect">
            <a:avLst/>
          </a:prstGeom>
        </p:spPr>
        <p:txBody>
          <a:bodyPr wrap="square">
            <a:spAutoFit/>
          </a:bodyPr>
          <a:lstStyle/>
          <a:p>
            <a:pPr algn="ctr" defTabSz="457200" fontAlgn="auto">
              <a:spcBef>
                <a:spcPts val="0"/>
              </a:spcBef>
              <a:spcAft>
                <a:spcPts val="0"/>
              </a:spcAft>
              <a:defRPr/>
            </a:pPr>
            <a:r>
              <a:rPr lang="en-US" sz="1050" dirty="0">
                <a:solidFill>
                  <a:prstClr val="white"/>
                </a:solidFill>
                <a:latin typeface="+mj-lt"/>
              </a:rPr>
              <a:t>Note:  This information is Security On-Demand Confidential &amp; Proprietary - Distribution is Prohibited</a:t>
            </a:r>
          </a:p>
        </p:txBody>
      </p:sp>
      <p:sp>
        <p:nvSpPr>
          <p:cNvPr id="2" name="Title 1"/>
          <p:cNvSpPr>
            <a:spLocks noGrp="1"/>
          </p:cNvSpPr>
          <p:nvPr>
            <p:ph type="title"/>
          </p:nvPr>
        </p:nvSpPr>
        <p:spPr>
          <a:xfrm>
            <a:off x="914400" y="5029200"/>
            <a:ext cx="9601200" cy="457200"/>
          </a:xfrm>
          <a:prstGeom prst="rect">
            <a:avLst/>
          </a:prstGeom>
        </p:spPr>
        <p:txBody>
          <a:bodyPr/>
          <a:lstStyle>
            <a:lvl1pPr>
              <a:defRPr sz="2800">
                <a:solidFill>
                  <a:schemeClr val="bg1"/>
                </a:solidFill>
              </a:defRPr>
            </a:lvl1pPr>
          </a:lstStyle>
          <a:p>
            <a:r>
              <a:rPr lang="en-US" dirty="0"/>
              <a:t>Click to edit Master title style</a:t>
            </a:r>
          </a:p>
        </p:txBody>
      </p:sp>
      <p:sp>
        <p:nvSpPr>
          <p:cNvPr id="9" name="Title 1"/>
          <p:cNvSpPr txBox="1">
            <a:spLocks/>
          </p:cNvSpPr>
          <p:nvPr userDrawn="1"/>
        </p:nvSpPr>
        <p:spPr>
          <a:xfrm>
            <a:off x="931332" y="5588003"/>
            <a:ext cx="9601200" cy="457200"/>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endParaRPr lang="en-US" sz="1600" dirty="0"/>
          </a:p>
        </p:txBody>
      </p:sp>
    </p:spTree>
    <p:extLst>
      <p:ext uri="{BB962C8B-B14F-4D97-AF65-F5344CB8AC3E}">
        <p14:creationId xmlns:p14="http://schemas.microsoft.com/office/powerpoint/2010/main" val="39510739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46366697"/>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1415248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2"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715181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296012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195589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634126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lean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7908861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3660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chemeClr val="accent1">
                <a:lumMod val="75000"/>
              </a:schemeClr>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lnSpc>
                <a:spcPct val="100000"/>
              </a:lnSpc>
              <a:buFontTx/>
              <a:buNone/>
              <a:defRPr>
                <a:latin typeface="Calibri" panose="020F0502020204030204" pitchFamily="34" charset="0"/>
                <a:cs typeface="Calibri" panose="020F0502020204030204" pitchFamily="34" charset="0"/>
              </a:defRPr>
            </a:lvl1pPr>
            <a:lvl2pPr marL="688182" indent="-285750">
              <a:lnSpc>
                <a:spcPct val="100000"/>
              </a:lnSpc>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lnSpc>
                <a:spcPct val="100000"/>
              </a:lnSpc>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02476330"/>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392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D 1">
    <p:spTree>
      <p:nvGrpSpPr>
        <p:cNvPr id="1" name=""/>
        <p:cNvGrpSpPr/>
        <p:nvPr/>
      </p:nvGrpSpPr>
      <p:grpSpPr>
        <a:xfrm>
          <a:off x="0" y="0"/>
          <a:ext cx="0" cy="0"/>
          <a:chOff x="0" y="0"/>
          <a:chExt cx="0" cy="0"/>
        </a:xfrm>
      </p:grpSpPr>
      <p:sp>
        <p:nvSpPr>
          <p:cNvPr id="11" name="Round Same Side Corner Rectangle 1">
            <a:extLst>
              <a:ext uri="{FF2B5EF4-FFF2-40B4-BE49-F238E27FC236}">
                <a16:creationId xmlns:a16="http://schemas.microsoft.com/office/drawing/2014/main" id="{7ABFDDC8-4F65-4E02-AEF1-64FC299B4D4F}"/>
              </a:ext>
            </a:extLst>
          </p:cNvPr>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pPr>
            <a:endParaRPr lang="en-US" dirty="0">
              <a:solidFill>
                <a:prstClr val="white"/>
              </a:solidFill>
              <a:ea typeface="Calibri"/>
              <a:cs typeface="Calibri"/>
            </a:endParaRPr>
          </a:p>
        </p:txBody>
      </p:sp>
      <p:sp>
        <p:nvSpPr>
          <p:cNvPr id="7" name="Title 1"/>
          <p:cNvSpPr>
            <a:spLocks noGrp="1"/>
          </p:cNvSpPr>
          <p:nvPr>
            <p:ph type="title" hasCustomPrompt="1"/>
          </p:nvPr>
        </p:nvSpPr>
        <p:spPr>
          <a:xfrm>
            <a:off x="378863" y="235528"/>
            <a:ext cx="10058400" cy="568902"/>
          </a:xfrm>
          <a:prstGeom prst="rect">
            <a:avLst/>
          </a:prstGeom>
        </p:spPr>
        <p:txBody>
          <a:bodyPr anchor="ctr" anchorCtr="0"/>
          <a:lstStyle>
            <a:lvl1pPr algn="l">
              <a:defRPr sz="3200" b="0" cap="none">
                <a:solidFill>
                  <a:schemeClr val="bg1">
                    <a:lumMod val="95000"/>
                  </a:schemeClr>
                </a:solidFill>
                <a:latin typeface="+mn-lt"/>
              </a:defRPr>
            </a:lvl1pPr>
          </a:lstStyle>
          <a:p>
            <a:r>
              <a:rPr lang="en-US" dirty="0"/>
              <a:t>Click To Edit Master Title Style</a:t>
            </a:r>
          </a:p>
        </p:txBody>
      </p:sp>
      <p:pic>
        <p:nvPicPr>
          <p:cNvPr id="3" name="Picture 2">
            <a:extLst>
              <a:ext uri="{FF2B5EF4-FFF2-40B4-BE49-F238E27FC236}">
                <a16:creationId xmlns:a16="http://schemas.microsoft.com/office/drawing/2014/main" id="{5EC1F67D-BC9A-4F3C-A250-67BDA6903B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81290" y="208693"/>
            <a:ext cx="806960" cy="676658"/>
          </a:xfrm>
          <a:prstGeom prst="rect">
            <a:avLst/>
          </a:prstGeom>
        </p:spPr>
      </p:pic>
      <p:cxnSp>
        <p:nvCxnSpPr>
          <p:cNvPr id="12" name="Straight Connector 11">
            <a:extLst>
              <a:ext uri="{FF2B5EF4-FFF2-40B4-BE49-F238E27FC236}">
                <a16:creationId xmlns:a16="http://schemas.microsoft.com/office/drawing/2014/main" id="{701DEF3A-5B57-442D-BDCA-5F70402C1ACD}"/>
              </a:ext>
            </a:extLst>
          </p:cNvPr>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1033463" indent="-347663">
              <a:buClr>
                <a:srgbClr val="000000"/>
              </a:buClr>
              <a:buSzPct val="110000"/>
              <a:buFont typeface="Courier New" panose="02070309020205020404" pitchFamily="49" charset="0"/>
              <a:buChar char="o"/>
              <a:defRPr sz="2000"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First level</a:t>
            </a:r>
          </a:p>
          <a:p>
            <a:pPr lvl="2"/>
            <a:r>
              <a:rPr lang="en-US" dirty="0"/>
              <a:t>Second level</a:t>
            </a:r>
          </a:p>
        </p:txBody>
      </p:sp>
    </p:spTree>
    <p:extLst>
      <p:ext uri="{BB962C8B-B14F-4D97-AF65-F5344CB8AC3E}">
        <p14:creationId xmlns:p14="http://schemas.microsoft.com/office/powerpoint/2010/main" val="1021988642"/>
      </p:ext>
    </p:extLst>
  </p:cSld>
  <p:clrMapOvr>
    <a:masterClrMapping/>
  </p:clrMapOvr>
  <p:extLst>
    <p:ext uri="{DCECCB84-F9BA-43D5-87BE-67443E8EF086}">
      <p15:sldGuideLst xmlns:p15="http://schemas.microsoft.com/office/powerpoint/2012/main">
        <p15:guide id="1" orient="horz" pos="288">
          <p15:clr>
            <a:srgbClr val="FBAE40"/>
          </p15:clr>
        </p15:guide>
        <p15:guide id="2" pos="3840">
          <p15:clr>
            <a:srgbClr val="FBAE40"/>
          </p15:clr>
        </p15:guide>
        <p15:guide id="3" pos="7512">
          <p15:clr>
            <a:srgbClr val="FBAE40"/>
          </p15:clr>
        </p15:guide>
        <p15:guide id="4" orient="horz" pos="792">
          <p15:clr>
            <a:srgbClr val="FBAE40"/>
          </p15:clr>
        </p15:guide>
        <p15:guide id="5" pos="38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825625"/>
            <a:ext cx="5029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59650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216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Chart 5"/>
          <p:cNvGraphicFramePr/>
          <p:nvPr/>
        </p:nvGraphicFramePr>
        <p:xfrm>
          <a:off x="2743200" y="1447800"/>
          <a:ext cx="6858000" cy="48090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0926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668216" y="1600200"/>
            <a:ext cx="10972800" cy="4876800"/>
          </a:xfrm>
          <a:prstGeom prst="rect">
            <a:avLst/>
          </a:prstGeom>
          <a:noFill/>
          <a:ln>
            <a:noFill/>
          </a:ln>
        </p:spPr>
        <p:txBody>
          <a:bodyPr/>
          <a:lstStyle>
            <a:lvl1pPr marL="0" indent="0" algn="ctr">
              <a:buFontTx/>
              <a:buNone/>
              <a:defRPr sz="3200">
                <a:solidFill>
                  <a:srgbClr val="C00000"/>
                </a:solidFill>
                <a:latin typeface="+mj-lt"/>
                <a:cs typeface="Calibri" panose="020F0502020204030204" pitchFamily="34" charset="0"/>
              </a:defRPr>
            </a:lvl1pPr>
          </a:lstStyle>
          <a:p>
            <a:pPr lvl="0"/>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94717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ATT Layout 1">
    <p:spTree>
      <p:nvGrpSpPr>
        <p:cNvPr id="1" name=""/>
        <p:cNvGrpSpPr/>
        <p:nvPr/>
      </p:nvGrpSpPr>
      <p:grpSpPr>
        <a:xfrm>
          <a:off x="0" y="0"/>
          <a:ext cx="0" cy="0"/>
          <a:chOff x="0" y="0"/>
          <a:chExt cx="0" cy="0"/>
        </a:xfrm>
      </p:grpSpPr>
      <p:sp>
        <p:nvSpPr>
          <p:cNvPr id="5" name="Round Same Side Corner Rectangle 4"/>
          <p:cNvSpPr/>
          <p:nvPr userDrawn="1"/>
        </p:nvSpPr>
        <p:spPr>
          <a:xfrm>
            <a:off x="0" y="1"/>
            <a:ext cx="12192000" cy="1112703"/>
          </a:xfrm>
          <a:prstGeom prst="round2SameRect">
            <a:avLst>
              <a:gd name="adj1" fmla="val 0"/>
              <a:gd name="adj2" fmla="val 0"/>
            </a:avLst>
          </a:prstGeom>
          <a:solidFill>
            <a:srgbClr val="0574A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tlCol="0" anchor="t" anchorCtr="0"/>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sp>
        <p:nvSpPr>
          <p:cNvPr id="9" name="Text Placeholder 7"/>
          <p:cNvSpPr>
            <a:spLocks noGrp="1"/>
          </p:cNvSpPr>
          <p:nvPr>
            <p:ph type="body" sz="quarter" idx="11"/>
          </p:nvPr>
        </p:nvSpPr>
        <p:spPr>
          <a:xfrm>
            <a:off x="457200" y="1524000"/>
            <a:ext cx="11430000" cy="4876800"/>
          </a:xfrm>
          <a:prstGeom prst="rect">
            <a:avLst/>
          </a:prstGeom>
        </p:spPr>
        <p:txBody>
          <a:bodyPr lIns="91440" tIns="45720" rIns="91440" bIns="45720"/>
          <a:lstStyle>
            <a:lvl1pPr>
              <a:defRPr lang="en-US" sz="2400" dirty="0" smtClean="0">
                <a:solidFill>
                  <a:schemeClr val="tx1">
                    <a:lumMod val="65000"/>
                    <a:lumOff val="35000"/>
                  </a:schemeClr>
                </a:solidFill>
                <a:latin typeface="Calibri" panose="020F0502020204030204" pitchFamily="34" charset="0"/>
                <a:cs typeface="Calibri" panose="020F0502020204030204" pitchFamily="34" charset="0"/>
              </a:defRPr>
            </a:lvl1pPr>
            <a:lvl2pPr>
              <a:defRPr lang="en-US" sz="2100" dirty="0" smtClean="0">
                <a:solidFill>
                  <a:schemeClr val="tx2"/>
                </a:solidFill>
                <a:latin typeface="Calibri" panose="020F0502020204030204" pitchFamily="34" charset="0"/>
                <a:cs typeface="Calibri" panose="020F0502020204030204" pitchFamily="34" charset="0"/>
              </a:defRPr>
            </a:lvl2pPr>
            <a:lvl3pPr>
              <a:defRPr lang="en-US" sz="1800" b="0" i="0" dirty="0" smtClean="0">
                <a:solidFill>
                  <a:srgbClr val="000000"/>
                </a:solidFill>
                <a:latin typeface="Calibri" panose="020F0502020204030204" pitchFamily="34" charset="0"/>
                <a:cs typeface="Calibri" panose="020F0502020204030204" pitchFamily="34" charset="0"/>
              </a:defRPr>
            </a:lvl3pPr>
          </a:lstStyle>
          <a:p>
            <a:pPr lvl="0" defTabSz="685800">
              <a:lnSpc>
                <a:spcPct val="110000"/>
              </a:lnSpc>
              <a:spcBef>
                <a:spcPct val="20000"/>
              </a:spcBef>
              <a:buFontTx/>
            </a:pPr>
            <a:r>
              <a:rPr lang="en-US" dirty="0"/>
              <a:t>Edit Master text styles</a:t>
            </a:r>
          </a:p>
          <a:p>
            <a:pPr marL="688182" lvl="1" indent="-285750" defTabSz="685800">
              <a:spcBef>
                <a:spcPct val="20000"/>
              </a:spcBef>
              <a:buSzPct val="125000"/>
              <a:buFont typeface="Arial" panose="020B0604020202020204" pitchFamily="34" charset="0"/>
            </a:pPr>
            <a:r>
              <a:rPr lang="en-US" dirty="0"/>
              <a:t>Second level</a:t>
            </a:r>
          </a:p>
          <a:p>
            <a:pPr marL="854075" marR="0" lvl="2" indent="-266700" defTabSz="685800" fontAlgn="auto">
              <a:lnSpc>
                <a:spcPct val="110000"/>
              </a:lnSpc>
              <a:spcBef>
                <a:spcPct val="20000"/>
              </a:spcBef>
              <a:spcAft>
                <a:spcPts val="0"/>
              </a:spcAft>
              <a:buClr>
                <a:srgbClr val="000000"/>
              </a:buClr>
              <a:buSzPct val="125000"/>
              <a:buFont typeface="Arial" panose="020B0604020202020204" pitchFamily="34" charset="0"/>
              <a:buChar char="•"/>
              <a:tabLst/>
            </a:pPr>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240682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695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SOD Layout 1">
    <p:spTree>
      <p:nvGrpSpPr>
        <p:cNvPr id="1" name=""/>
        <p:cNvGrpSpPr/>
        <p:nvPr/>
      </p:nvGrpSpPr>
      <p:grpSpPr>
        <a:xfrm>
          <a:off x="0" y="0"/>
          <a:ext cx="0" cy="0"/>
          <a:chOff x="0" y="0"/>
          <a:chExt cx="0" cy="0"/>
        </a:xfrm>
      </p:grpSpPr>
      <p:sp>
        <p:nvSpPr>
          <p:cNvPr id="2" name="Round Same Side Corner Rectangle 1"/>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7" name="Picture 6"/>
          <p:cNvPicPr>
            <a:picLocks noChangeAspect="1"/>
          </p:cNvPicPr>
          <p:nvPr/>
        </p:nvPicPr>
        <p:blipFill>
          <a:blip r:embed="rId2"/>
          <a:stretch>
            <a:fillRect/>
          </a:stretch>
        </p:blipFill>
        <p:spPr>
          <a:xfrm>
            <a:off x="11049000" y="217994"/>
            <a:ext cx="838200" cy="676715"/>
          </a:xfrm>
          <a:prstGeom prst="rect">
            <a:avLst/>
          </a:prstGeom>
        </p:spPr>
      </p:pic>
      <p:sp>
        <p:nvSpPr>
          <p:cNvPr id="9"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42826788"/>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29"/>
            <a:ext cx="10591800" cy="4990934"/>
          </a:xfrm>
          <a:prstGeom prst="rect">
            <a:avLst/>
          </a:prstGeom>
        </p:spPr>
      </p:pic>
      <p:sp>
        <p:nvSpPr>
          <p:cNvPr id="12" name="Freeform 11"/>
          <p:cNvSpPr>
            <a:spLocks/>
          </p:cNvSpPr>
          <p:nvPr userDrawn="1"/>
        </p:nvSpPr>
        <p:spPr bwMode="auto">
          <a:xfrm>
            <a:off x="0" y="4495800"/>
            <a:ext cx="10871200" cy="2362200"/>
          </a:xfrm>
          <a:custGeom>
            <a:avLst/>
            <a:gdLst/>
            <a:ahLst/>
            <a:cxnLst>
              <a:cxn ang="0">
                <a:pos x="2102" y="511"/>
              </a:cxn>
              <a:cxn ang="0">
                <a:pos x="2136" y="47"/>
              </a:cxn>
              <a:cxn ang="0">
                <a:pos x="0" y="211"/>
              </a:cxn>
              <a:cxn ang="0">
                <a:pos x="0" y="511"/>
              </a:cxn>
              <a:cxn ang="0">
                <a:pos x="0" y="1471"/>
              </a:cxn>
              <a:cxn ang="0">
                <a:pos x="1927" y="1471"/>
              </a:cxn>
              <a:cxn ang="0">
                <a:pos x="1939" y="1428"/>
              </a:cxn>
              <a:cxn ang="0">
                <a:pos x="2102" y="511"/>
              </a:cxn>
            </a:cxnLst>
            <a:rect l="0" t="0" r="r" b="b"/>
            <a:pathLst>
              <a:path w="2136" h="1471">
                <a:moveTo>
                  <a:pt x="2102" y="511"/>
                </a:moveTo>
                <a:cubicBezTo>
                  <a:pt x="2118" y="354"/>
                  <a:pt x="2129" y="199"/>
                  <a:pt x="2136" y="47"/>
                </a:cubicBezTo>
                <a:cubicBezTo>
                  <a:pt x="1803" y="0"/>
                  <a:pt x="976" y="63"/>
                  <a:pt x="0" y="211"/>
                </a:cubicBezTo>
                <a:cubicBezTo>
                  <a:pt x="0" y="511"/>
                  <a:pt x="0" y="511"/>
                  <a:pt x="0" y="511"/>
                </a:cubicBezTo>
                <a:cubicBezTo>
                  <a:pt x="0" y="1471"/>
                  <a:pt x="0" y="1471"/>
                  <a:pt x="0" y="1471"/>
                </a:cubicBezTo>
                <a:cubicBezTo>
                  <a:pt x="1927" y="1471"/>
                  <a:pt x="1927" y="1471"/>
                  <a:pt x="1927" y="1471"/>
                </a:cubicBezTo>
                <a:cubicBezTo>
                  <a:pt x="1931" y="1457"/>
                  <a:pt x="1935" y="1443"/>
                  <a:pt x="1939" y="1428"/>
                </a:cubicBezTo>
                <a:cubicBezTo>
                  <a:pt x="2019" y="1131"/>
                  <a:pt x="2071" y="819"/>
                  <a:pt x="2102" y="511"/>
                </a:cubicBezTo>
                <a:close/>
              </a:path>
            </a:pathLst>
          </a:custGeom>
          <a:solidFill>
            <a:schemeClr val="tx1"/>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1" name="Freeform 10"/>
          <p:cNvSpPr>
            <a:spLocks/>
          </p:cNvSpPr>
          <p:nvPr userDrawn="1"/>
        </p:nvSpPr>
        <p:spPr bwMode="auto">
          <a:xfrm>
            <a:off x="9525000" y="0"/>
            <a:ext cx="2667002" cy="6858000"/>
          </a:xfrm>
          <a:custGeom>
            <a:avLst/>
            <a:gdLst/>
            <a:ahLst/>
            <a:cxnLst>
              <a:cxn ang="0">
                <a:pos x="502" y="0"/>
              </a:cxn>
              <a:cxn ang="0">
                <a:pos x="93" y="0"/>
              </a:cxn>
              <a:cxn ang="0">
                <a:pos x="0" y="3168"/>
              </a:cxn>
              <a:cxn ang="0">
                <a:pos x="502" y="3168"/>
              </a:cxn>
              <a:cxn ang="0">
                <a:pos x="502" y="0"/>
              </a:cxn>
            </a:cxnLst>
            <a:rect l="0" t="0" r="r" b="b"/>
            <a:pathLst>
              <a:path w="502" h="3168">
                <a:moveTo>
                  <a:pt x="502" y="0"/>
                </a:moveTo>
                <a:cubicBezTo>
                  <a:pt x="93" y="0"/>
                  <a:pt x="93" y="0"/>
                  <a:pt x="93" y="0"/>
                </a:cubicBezTo>
                <a:cubicBezTo>
                  <a:pt x="146" y="383"/>
                  <a:pt x="323" y="1900"/>
                  <a:pt x="0" y="3168"/>
                </a:cubicBezTo>
                <a:cubicBezTo>
                  <a:pt x="502" y="3168"/>
                  <a:pt x="502" y="3168"/>
                  <a:pt x="502" y="3168"/>
                </a:cubicBezTo>
                <a:lnTo>
                  <a:pt x="502" y="0"/>
                </a:lnTo>
                <a:close/>
              </a:path>
            </a:pathLst>
          </a:custGeom>
          <a:solidFill>
            <a:schemeClr val="accent1">
              <a:lumMod val="75000"/>
            </a:schemeClr>
          </a:solidFill>
          <a:ln w="9525">
            <a:noFill/>
            <a:round/>
            <a:headEnd/>
            <a:tailEnd/>
          </a:ln>
          <a:effec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Droid Serif"/>
              <a:ea typeface="+mn-ea"/>
              <a:cs typeface="+mn-cs"/>
            </a:endParaRPr>
          </a:p>
        </p:txBody>
      </p:sp>
      <p:sp>
        <p:nvSpPr>
          <p:cNvPr id="17" name="Title 1"/>
          <p:cNvSpPr>
            <a:spLocks noGrp="1"/>
          </p:cNvSpPr>
          <p:nvPr>
            <p:ph type="title"/>
          </p:nvPr>
        </p:nvSpPr>
        <p:spPr>
          <a:xfrm>
            <a:off x="986367" y="5177536"/>
            <a:ext cx="8995833" cy="461264"/>
          </a:xfrm>
          <a:prstGeom prst="rect">
            <a:avLst/>
          </a:prstGeom>
        </p:spPr>
        <p:txBody>
          <a:bodyPr/>
          <a:lstStyle>
            <a:lvl1pPr>
              <a:defRPr sz="2800">
                <a:solidFill>
                  <a:schemeClr val="bg1"/>
                </a:solidFill>
              </a:defRPr>
            </a:lvl1pPr>
          </a:lstStyle>
          <a:p>
            <a:r>
              <a:rPr lang="en-US"/>
              <a:t>Click to edit Master title style</a:t>
            </a:r>
            <a:endParaRPr lang="en-US" dirty="0"/>
          </a:p>
        </p:txBody>
      </p:sp>
      <p:sp>
        <p:nvSpPr>
          <p:cNvPr id="19" name="Rectangle 18"/>
          <p:cNvSpPr/>
          <p:nvPr userDrawn="1"/>
        </p:nvSpPr>
        <p:spPr>
          <a:xfrm>
            <a:off x="986367" y="6569859"/>
            <a:ext cx="750662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Note:  This information is Security On-Demand Confidential &amp; Proprietary - Distribution is Prohibited</a:t>
            </a:r>
          </a:p>
        </p:txBody>
      </p:sp>
      <p:sp>
        <p:nvSpPr>
          <p:cNvPr id="3" name="Text Placeholder 2"/>
          <p:cNvSpPr>
            <a:spLocks noGrp="1"/>
          </p:cNvSpPr>
          <p:nvPr>
            <p:ph type="body" sz="quarter" idx="10" hasCustomPrompt="1"/>
          </p:nvPr>
        </p:nvSpPr>
        <p:spPr>
          <a:xfrm>
            <a:off x="986367" y="5731796"/>
            <a:ext cx="7507287" cy="457200"/>
          </a:xfrm>
          <a:prstGeom prst="rect">
            <a:avLst/>
          </a:prstGeom>
        </p:spPr>
        <p:txBody>
          <a:bodyPr/>
          <a:lstStyle>
            <a:lvl1pPr marL="0" indent="0">
              <a:buFontTx/>
              <a:buNone/>
              <a:defRPr lang="en-US" sz="1600" b="1" i="0" kern="1200" cap="all" baseline="0" dirty="0" smtClean="0">
                <a:solidFill>
                  <a:schemeClr val="bg1"/>
                </a:solidFill>
                <a:latin typeface="+mj-lt"/>
                <a:ea typeface="+mj-ea"/>
                <a:cs typeface="+mj-cs"/>
              </a:defRPr>
            </a:lvl1pPr>
          </a:lstStyle>
          <a:p>
            <a:pPr lvl="0"/>
            <a:r>
              <a:rPr lang="en-US" dirty="0"/>
              <a:t>Click to edit text</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152400"/>
            <a:ext cx="1075946" cy="902210"/>
          </a:xfrm>
          <a:prstGeom prst="rect">
            <a:avLst/>
          </a:prstGeom>
        </p:spPr>
      </p:pic>
    </p:spTree>
    <p:extLst>
      <p:ext uri="{BB962C8B-B14F-4D97-AF65-F5344CB8AC3E}">
        <p14:creationId xmlns:p14="http://schemas.microsoft.com/office/powerpoint/2010/main" val="31309782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0"/>
          </p:nvPr>
        </p:nvSpPr>
        <p:spPr>
          <a:xfrm>
            <a:off x="381000" y="1524000"/>
            <a:ext cx="5410200" cy="50292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p:cNvSpPr>
            <a:spLocks noGrp="1"/>
          </p:cNvSpPr>
          <p:nvPr>
            <p:ph type="pic" sz="quarter" idx="11"/>
          </p:nvPr>
        </p:nvSpPr>
        <p:spPr>
          <a:xfrm>
            <a:off x="6553200" y="1524000"/>
            <a:ext cx="5334000" cy="5029200"/>
          </a:xfrm>
          <a:prstGeom prst="rect">
            <a:avLst/>
          </a:prstGeom>
        </p:spPr>
        <p:txBody>
          <a:bodyPr/>
          <a:lstStyle/>
          <a:p>
            <a:r>
              <a:rPr lang="en-US"/>
              <a:t>Click icon to add picture</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45048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a:p>
            <a:pPr lvl="2"/>
            <a:endParaRPr lang="en-US" dirty="0"/>
          </a:p>
          <a:p>
            <a:pPr lvl="3"/>
            <a:r>
              <a:rPr lang="en-US" dirty="0"/>
              <a:t>	</a:t>
            </a:r>
          </a:p>
        </p:txBody>
      </p:sp>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48217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Open Sans"/>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81645" y="219051"/>
            <a:ext cx="762000" cy="676658"/>
          </a:xfrm>
          <a:prstGeom prst="rect">
            <a:avLst/>
          </a:prstGeom>
        </p:spPr>
      </p:pic>
      <p:sp>
        <p:nvSpPr>
          <p:cNvPr id="6"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64139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8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dirty="0"/>
              <a:t>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
        <p:nvSpPr>
          <p:cNvPr id="10"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848076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Clean Layout">
    <p:spTree>
      <p:nvGrpSpPr>
        <p:cNvPr id="1" name=""/>
        <p:cNvGrpSpPr/>
        <p:nvPr/>
      </p:nvGrpSpPr>
      <p:grpSpPr>
        <a:xfrm>
          <a:off x="0" y="0"/>
          <a:ext cx="0" cy="0"/>
          <a:chOff x="0" y="0"/>
          <a:chExt cx="0" cy="0"/>
        </a:xfrm>
      </p:grpSpPr>
      <p:sp>
        <p:nvSpPr>
          <p:cNvPr id="2"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933633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544471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SOD Layout 1">
    <p:spTree>
      <p:nvGrpSpPr>
        <p:cNvPr id="1" name=""/>
        <p:cNvGrpSpPr/>
        <p:nvPr/>
      </p:nvGrpSpPr>
      <p:grpSpPr>
        <a:xfrm>
          <a:off x="0" y="0"/>
          <a:ext cx="0" cy="0"/>
          <a:chOff x="0" y="0"/>
          <a:chExt cx="0" cy="0"/>
        </a:xfrm>
      </p:grpSpPr>
      <p:sp>
        <p:nvSpPr>
          <p:cNvPr id="2" name="Round Same Side Corner Rectangle 1"/>
          <p:cNvSpPr/>
          <p:nvPr userDrawn="1"/>
        </p:nvSpPr>
        <p:spPr>
          <a:xfrm>
            <a:off x="0" y="3"/>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0" rtlCol="0" anchor="ctr"/>
          <a:lstStyle/>
          <a:p>
            <a:pPr marL="0" marR="0" lvl="0" indent="0" algn="l" defTabSz="342900" rtl="0" eaLnBrk="1" fontAlgn="auto" latinLnBrk="0" hangingPunct="1">
              <a:lnSpc>
                <a:spcPct val="100000"/>
              </a:lnSpc>
              <a:spcBef>
                <a:spcPts val="0"/>
              </a:spcBef>
              <a:spcAft>
                <a:spcPts val="75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6"/>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516137" indent="-214313">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640556" indent="-200025">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581324" indent="0">
              <a:buNone/>
              <a:defRPr/>
            </a:lvl4pPr>
            <a:lvl5pPr marL="699194" indent="0">
              <a:buNone/>
              <a:defRPr/>
            </a:lvl5pPr>
          </a:lstStyle>
          <a:p>
            <a:pPr lvl="0"/>
            <a:r>
              <a:rPr lang="en-US" dirty="0"/>
              <a:t>Edit Master text styles</a:t>
            </a:r>
          </a:p>
          <a:p>
            <a:pPr lvl="1"/>
            <a:r>
              <a:rPr lang="en-US" dirty="0"/>
              <a:t>Second level</a:t>
            </a:r>
          </a:p>
          <a:p>
            <a:pPr lvl="2"/>
            <a:r>
              <a:rPr lang="en-US" dirty="0"/>
              <a:t>Third level</a:t>
            </a: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5550689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SOD 1">
    <p:spTree>
      <p:nvGrpSpPr>
        <p:cNvPr id="1" name=""/>
        <p:cNvGrpSpPr/>
        <p:nvPr/>
      </p:nvGrpSpPr>
      <p:grpSpPr>
        <a:xfrm>
          <a:off x="0" y="0"/>
          <a:ext cx="0" cy="0"/>
          <a:chOff x="0" y="0"/>
          <a:chExt cx="0" cy="0"/>
        </a:xfrm>
      </p:grpSpPr>
      <p:cxnSp>
        <p:nvCxnSpPr>
          <p:cNvPr id="8" name="Straight Connector 7"/>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9" name="Round Same Side Corner Rectangle 8"/>
          <p:cNvSpPr/>
          <p:nvPr userDrawn="1"/>
        </p:nvSpPr>
        <p:spPr>
          <a:xfrm>
            <a:off x="0" y="1"/>
            <a:ext cx="12192000" cy="1112703"/>
          </a:xfrm>
          <a:prstGeom prst="round2SameRect">
            <a:avLst>
              <a:gd name="adj1" fmla="val 0"/>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63300" y="218023"/>
            <a:ext cx="762000" cy="676658"/>
          </a:xfrm>
          <a:prstGeom prst="rect">
            <a:avLst/>
          </a:prstGeom>
        </p:spPr>
      </p:pic>
      <p:sp>
        <p:nvSpPr>
          <p:cNvPr id="6" name="Content Placeholder 8"/>
          <p:cNvSpPr>
            <a:spLocks noGrp="1"/>
          </p:cNvSpPr>
          <p:nvPr>
            <p:ph sz="quarter" idx="10"/>
          </p:nvPr>
        </p:nvSpPr>
        <p:spPr>
          <a:xfrm>
            <a:off x="609599" y="1371600"/>
            <a:ext cx="10978195" cy="5029200"/>
          </a:xfrm>
          <a:prstGeom prst="rect">
            <a:avLst/>
          </a:prstGeom>
        </p:spPr>
        <p:txBody>
          <a:bodyPr/>
          <a:lstStyle>
            <a:lvl1pPr marL="342900" indent="-342900">
              <a:buClrTx/>
              <a:buFont typeface="Arial" panose="020B0604020202020204" pitchFamily="34" charset="0"/>
              <a:buChar char="•"/>
              <a:defRPr sz="2400" b="0">
                <a:solidFill>
                  <a:schemeClr val="tx1"/>
                </a:solidFill>
                <a:latin typeface="Droid Serif"/>
              </a:defRPr>
            </a:lvl1pPr>
            <a:lvl2pPr marL="688182" indent="-285750">
              <a:buClrTx/>
              <a:buFont typeface="Arial" panose="020B0604020202020204" pitchFamily="34" charset="0"/>
              <a:buChar char="•"/>
              <a:defRPr sz="2100" b="0">
                <a:solidFill>
                  <a:schemeClr val="tx1"/>
                </a:solidFill>
                <a:latin typeface="Droid Serif"/>
              </a:defRPr>
            </a:lvl2pPr>
            <a:lvl3pPr marL="729854" indent="-154781">
              <a:buClrTx/>
              <a:buFont typeface="Arial" panose="020B0604020202020204" pitchFamily="34" charset="0"/>
              <a:buChar char="•"/>
              <a:defRPr sz="2100" b="0" i="0">
                <a:solidFill>
                  <a:schemeClr val="tx1"/>
                </a:solidFill>
                <a:latin typeface="Droid Serif"/>
              </a:defRPr>
            </a:lvl3pPr>
            <a:lvl4pPr marL="901304" indent="-126206">
              <a:buClrTx/>
              <a:buFont typeface="Arial" panose="020B0604020202020204" pitchFamily="34" charset="0"/>
              <a:buChar char="•"/>
              <a:defRPr sz="2100" b="0" i="0">
                <a:solidFill>
                  <a:schemeClr val="tx1"/>
                </a:solidFill>
                <a:latin typeface="Droid Serif"/>
              </a:defRPr>
            </a:lvl4pPr>
            <a:lvl5pPr marL="1069181" indent="-136922">
              <a:buClrTx/>
              <a:buFont typeface="Arial" panose="020B0604020202020204" pitchFamily="34" charset="0"/>
              <a:buChar char="•"/>
              <a:defRPr sz="2100" b="0" i="0">
                <a:solidFill>
                  <a:schemeClr val="tx1"/>
                </a:solidFill>
                <a:latin typeface="Droid Seri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5572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512">
          <p15:clr>
            <a:srgbClr val="FBAE40"/>
          </p15:clr>
        </p15:guide>
        <p15:guide id="4" orient="horz" pos="360">
          <p15:clr>
            <a:srgbClr val="FBAE40"/>
          </p15:clr>
        </p15:guide>
        <p15:guide id="5" pos="38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age I">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9433560" y="5516880"/>
            <a:ext cx="2606040" cy="1264920"/>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81000" y="1512117"/>
            <a:ext cx="11430000" cy="4679404"/>
          </a:xfrm>
        </p:spPr>
        <p:txBody>
          <a:bodyPr/>
          <a:lstStyle>
            <a:lvl1pPr>
              <a:defRPr>
                <a:solidFill>
                  <a:schemeClr val="tx1"/>
                </a:solidFill>
                <a:latin typeface="+mn-lt"/>
                <a:ea typeface="Open Sans" panose="020B0606030504020204" pitchFamily="34" charset="0"/>
                <a:cs typeface="Open Sans" panose="020B0606030504020204" pitchFamily="34" charset="0"/>
              </a:defRPr>
            </a:lvl1pPr>
            <a:lvl2pPr marL="509588" indent="-274638">
              <a:buFont typeface="Arial" panose="020B0604020202020204" pitchFamily="34" charset="0"/>
              <a:buChar char="‒"/>
              <a:defRPr>
                <a:solidFill>
                  <a:schemeClr val="tx1"/>
                </a:solidFill>
                <a:latin typeface="+mn-lt"/>
                <a:ea typeface="Open Sans" panose="020B0606030504020204" pitchFamily="34" charset="0"/>
                <a:cs typeface="Open Sans" panose="020B0606030504020204" pitchFamily="34" charset="0"/>
              </a:defRPr>
            </a:lvl2pPr>
            <a:lvl3pPr marL="692150" indent="-234950">
              <a:buFont typeface="Courier New" panose="02070309020205020404" pitchFamily="49" charset="0"/>
              <a:buChar char="o"/>
              <a:defRPr>
                <a:solidFill>
                  <a:schemeClr val="tx1"/>
                </a:solidFill>
                <a:latin typeface="+mn-lt"/>
                <a:ea typeface="Open Sans" panose="020B0606030504020204" pitchFamily="34" charset="0"/>
                <a:cs typeface="Open Sans" panose="020B0606030504020204" pitchFamily="34" charset="0"/>
              </a:defRPr>
            </a:lvl3pPr>
            <a:lvl4pPr>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4pPr>
            <a:lvl5pPr>
              <a:defRPr>
                <a:solidFill>
                  <a:srgbClr val="003E7E"/>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9144000" y="6304098"/>
            <a:ext cx="2743200" cy="365125"/>
          </a:xfrm>
          <a:prstGeom prst="rect">
            <a:avLst/>
          </a:prstGeom>
        </p:spPr>
        <p:txBody>
          <a:bodyPr anchor="ctr"/>
          <a:lstStyle>
            <a:lvl1pPr algn="r">
              <a:defRPr sz="1200">
                <a:latin typeface="Arial" panose="020B0604020202020204" pitchFamily="34" charset="0"/>
                <a:ea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D34215-EC74-4960-9730-073D08EAB62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364524" y="304800"/>
            <a:ext cx="10455876" cy="533400"/>
          </a:xfrm>
          <a:prstGeom prst="rect">
            <a:avLst/>
          </a:prstGeom>
        </p:spPr>
        <p:txBody>
          <a:bodyPr/>
          <a:lstStyle>
            <a:lvl1pPr algn="l">
              <a:defRPr sz="3200" b="0" cap="none" baseline="0">
                <a:solidFill>
                  <a:schemeClr val="bg1"/>
                </a:solidFill>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522298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Agenda">
    <p:bg>
      <p:bgPr>
        <a:solidFill>
          <a:schemeClr val="bg1"/>
        </a:solidFill>
        <a:effectLst/>
      </p:bgPr>
    </p:bg>
    <p:spTree>
      <p:nvGrpSpPr>
        <p:cNvPr id="1" name=""/>
        <p:cNvGrpSpPr/>
        <p:nvPr/>
      </p:nvGrpSpPr>
      <p:grpSpPr>
        <a:xfrm>
          <a:off x="0" y="0"/>
          <a:ext cx="0" cy="0"/>
          <a:chOff x="0" y="0"/>
          <a:chExt cx="0" cy="0"/>
        </a:xfrm>
      </p:grpSpPr>
      <p:sp>
        <p:nvSpPr>
          <p:cNvPr id="5" name="object 2"/>
          <p:cNvSpPr/>
          <p:nvPr userDrawn="1"/>
        </p:nvSpPr>
        <p:spPr>
          <a:xfrm>
            <a:off x="6102096" y="0"/>
            <a:ext cx="6089904" cy="6202680"/>
          </a:xfrm>
          <a:custGeom>
            <a:avLst/>
            <a:gdLst/>
            <a:ahLst/>
            <a:cxnLst/>
            <a:rect l="l" t="t" r="r" b="b"/>
            <a:pathLst>
              <a:path w="4572000" h="5143500">
                <a:moveTo>
                  <a:pt x="0" y="0"/>
                </a:moveTo>
                <a:lnTo>
                  <a:pt x="4571999" y="0"/>
                </a:lnTo>
                <a:lnTo>
                  <a:pt x="4571999" y="5143499"/>
                </a:lnTo>
                <a:lnTo>
                  <a:pt x="0" y="5143499"/>
                </a:lnTo>
                <a:lnTo>
                  <a:pt x="0" y="0"/>
                </a:lnTo>
                <a:close/>
              </a:path>
            </a:pathLst>
          </a:custGeom>
          <a:no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object 6"/>
          <p:cNvSpPr/>
          <p:nvPr userDrawn="1"/>
        </p:nvSpPr>
        <p:spPr>
          <a:xfrm>
            <a:off x="2542706" y="2229646"/>
            <a:ext cx="1040250" cy="652974"/>
          </a:xfrm>
          <a:prstGeom prst="rect">
            <a:avLst/>
          </a:prstGeom>
          <a:blipFill>
            <a:blip r:embed="rId2" cstate="print">
              <a:biLevel thresh="75000"/>
            </a:blip>
            <a:stretch>
              <a:fillRect/>
            </a:stretch>
          </a:blipFill>
        </p:spPr>
        <p:txBody>
          <a:bodyPr wrap="square" lIns="0" tIns="0" rIns="0" bIns="0" rtlCol="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object 3"/>
          <p:cNvSpPr txBox="1"/>
          <p:nvPr userDrawn="1"/>
        </p:nvSpPr>
        <p:spPr>
          <a:xfrm>
            <a:off x="1876931" y="2882110"/>
            <a:ext cx="2303145" cy="738664"/>
          </a:xfrm>
          <a:prstGeom prst="rect">
            <a:avLst/>
          </a:prstGeom>
        </p:spPr>
        <p:txBody>
          <a:bodyPr vert="horz" wrap="square" lIns="0" tIns="0" rIns="0" bIns="0" rtlCol="0">
            <a:spAutoFit/>
          </a:bodyPr>
          <a:lstStyle/>
          <a:p>
            <a:pPr marL="12700" marR="0" lvl="0" indent="0" algn="l" defTabSz="914400" rtl="0" eaLnBrk="1" fontAlgn="base" latinLnBrk="0" hangingPunct="1">
              <a:lnSpc>
                <a:spcPct val="100000"/>
              </a:lnSpc>
              <a:spcBef>
                <a:spcPct val="0"/>
              </a:spcBef>
              <a:spcAft>
                <a:spcPct val="0"/>
              </a:spcAft>
              <a:buClrTx/>
              <a:buSzTx/>
              <a:buFontTx/>
              <a:buNone/>
              <a:tabLst/>
              <a:defRPr/>
            </a:pPr>
            <a:r>
              <a:rPr kumimoji="0" sz="4800" b="1" i="0" u="none" strike="noStrike" kern="1200" cap="none" spc="-5"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Agenda</a:t>
            </a:r>
            <a:endParaRPr kumimoji="0" sz="4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Text Placeholder 3"/>
          <p:cNvSpPr>
            <a:spLocks noGrp="1"/>
          </p:cNvSpPr>
          <p:nvPr>
            <p:ph type="body" sz="quarter" idx="13"/>
          </p:nvPr>
        </p:nvSpPr>
        <p:spPr>
          <a:xfrm>
            <a:off x="4845851" y="1608026"/>
            <a:ext cx="5226050" cy="4572000"/>
          </a:xfrm>
        </p:spPr>
        <p:txBody>
          <a:bodyPr>
            <a:normAutofit/>
          </a:bodyPr>
          <a:lstStyle>
            <a:lvl1pPr marL="514350" indent="-514350">
              <a:lnSpc>
                <a:spcPct val="150000"/>
              </a:lnSpc>
              <a:buFont typeface="+mj-lt"/>
              <a:buAutoNum type="arabicPeriod"/>
              <a:defRPr sz="2000">
                <a:solidFill>
                  <a:schemeClr val="tx1"/>
                </a:solidFill>
                <a:latin typeface="+mn-lt"/>
                <a:ea typeface="Open Sans" panose="020B0606030504020204" pitchFamily="34" charset="0"/>
                <a:cs typeface="Open Sans" panose="020B0606030504020204" pitchFamily="34" charset="0"/>
              </a:defRPr>
            </a:lvl1pPr>
            <a:lvl2pPr marL="914400" indent="-457200">
              <a:buFont typeface="+mj-lt"/>
              <a:buAutoNum type="arabicPeriod"/>
              <a:defRPr sz="20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rabicPeriod"/>
              <a:defRPr sz="2000">
                <a:latin typeface="Open Sans" panose="020B0606030504020204" pitchFamily="34" charset="0"/>
                <a:ea typeface="Open Sans" panose="020B0606030504020204" pitchFamily="34" charset="0"/>
                <a:cs typeface="Open Sans" panose="020B0606030504020204" pitchFamily="34" charset="0"/>
              </a:defRPr>
            </a:lvl3pPr>
            <a:lvl4pPr marL="1714500" indent="-342900">
              <a:buFont typeface="+mj-lt"/>
              <a:buAutoNum type="arabicPeriod"/>
              <a:defRPr sz="2000">
                <a:latin typeface="Open Sans" panose="020B0606030504020204" pitchFamily="34" charset="0"/>
                <a:ea typeface="Open Sans" panose="020B0606030504020204" pitchFamily="34" charset="0"/>
                <a:cs typeface="Open Sans" panose="020B0606030504020204" pitchFamily="34" charset="0"/>
              </a:defRPr>
            </a:lvl4pPr>
            <a:lvl5pPr marL="2171700" indent="-342900">
              <a:buFont typeface="+mj-lt"/>
              <a:buAutoNum type="arabicPeriod"/>
              <a:defRPr sz="2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0"/>
            <a:r>
              <a:rPr lang="en-US" dirty="0"/>
              <a:t>[ ]</a:t>
            </a:r>
          </a:p>
          <a:p>
            <a:pPr lvl="0"/>
            <a:r>
              <a:rPr lang="en-US" dirty="0"/>
              <a:t>[ ]</a:t>
            </a:r>
          </a:p>
          <a:p>
            <a:pPr lvl="0"/>
            <a:r>
              <a:rPr lang="en-US" dirty="0"/>
              <a:t>[ ]</a:t>
            </a:r>
          </a:p>
          <a:p>
            <a:pPr lvl="0"/>
            <a:r>
              <a:rPr lang="en-US" dirty="0"/>
              <a:t>[ ]</a:t>
            </a:r>
          </a:p>
        </p:txBody>
      </p:sp>
      <p:sp>
        <p:nvSpPr>
          <p:cNvPr id="10" name="Slide Number Placeholder 5"/>
          <p:cNvSpPr>
            <a:spLocks noGrp="1"/>
          </p:cNvSpPr>
          <p:nvPr>
            <p:ph type="sldNum" sz="quarter" idx="12"/>
          </p:nvPr>
        </p:nvSpPr>
        <p:spPr>
          <a:xfrm>
            <a:off x="9144000" y="6304098"/>
            <a:ext cx="2743200" cy="365125"/>
          </a:xfrm>
          <a:prstGeom prst="rect">
            <a:avLst/>
          </a:prstGeom>
        </p:spPr>
        <p:txBody>
          <a:bodyPr anchor="ctr"/>
          <a:lstStyle>
            <a:lvl1pPr algn="r">
              <a:defRPr sz="1200">
                <a:latin typeface="Arial" panose="020B0604020202020204" pitchFamily="34" charset="0"/>
                <a:ea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7D34215-EC74-4960-9730-073D08EAB62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9113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lean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01400" y="381000"/>
            <a:ext cx="914400" cy="712434"/>
          </a:xfrm>
          <a:prstGeom prst="rect">
            <a:avLst/>
          </a:prstGeom>
        </p:spPr>
      </p:pic>
      <p:sp>
        <p:nvSpPr>
          <p:cNvPr id="4" name="Picture Placeholder 3"/>
          <p:cNvSpPr>
            <a:spLocks noGrp="1"/>
          </p:cNvSpPr>
          <p:nvPr>
            <p:ph type="pic" sz="quarter" idx="10"/>
          </p:nvPr>
        </p:nvSpPr>
        <p:spPr>
          <a:xfrm>
            <a:off x="1295400" y="1371600"/>
            <a:ext cx="4343400" cy="4876800"/>
          </a:xfrm>
          <a:prstGeom prst="rect">
            <a:avLst/>
          </a:prstGeom>
        </p:spPr>
        <p:txBody>
          <a:bodyPr/>
          <a:lstStyle/>
          <a:p>
            <a:r>
              <a:rPr lang="en-US"/>
              <a:t>Click icon to add picture</a:t>
            </a:r>
          </a:p>
        </p:txBody>
      </p:sp>
      <p:sp>
        <p:nvSpPr>
          <p:cNvPr id="7" name="Picture Placeholder 3"/>
          <p:cNvSpPr>
            <a:spLocks noGrp="1"/>
          </p:cNvSpPr>
          <p:nvPr>
            <p:ph type="pic" sz="quarter" idx="11"/>
          </p:nvPr>
        </p:nvSpPr>
        <p:spPr>
          <a:xfrm>
            <a:off x="6248400" y="1371600"/>
            <a:ext cx="4343400" cy="4876800"/>
          </a:xfrm>
          <a:prstGeom prst="rect">
            <a:avLst/>
          </a:prstGeom>
        </p:spPr>
        <p:txBody>
          <a:bodyPr/>
          <a:lstStyle/>
          <a:p>
            <a:r>
              <a:rPr lang="en-US"/>
              <a:t>Click icon to add picture</a:t>
            </a:r>
          </a:p>
        </p:txBody>
      </p:sp>
    </p:spTree>
    <p:extLst>
      <p:ext uri="{BB962C8B-B14F-4D97-AF65-F5344CB8AC3E}">
        <p14:creationId xmlns:p14="http://schemas.microsoft.com/office/powerpoint/2010/main" val="1363024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pic>
        <p:nvPicPr>
          <p:cNvPr id="3" name="Picture 2"/>
          <p:cNvPicPr>
            <a:picLocks noChangeAspect="1"/>
          </p:cNvPicPr>
          <p:nvPr userDrawn="1"/>
        </p:nvPicPr>
        <p:blipFill>
          <a:blip r:embed="rId2"/>
          <a:stretch>
            <a:fillRect/>
          </a:stretch>
        </p:blipFill>
        <p:spPr>
          <a:xfrm>
            <a:off x="10972800" y="217994"/>
            <a:ext cx="914400" cy="676715"/>
          </a:xfrm>
          <a:prstGeom prst="rect">
            <a:avLst/>
          </a:prstGeom>
        </p:spPr>
      </p:pic>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1371600" y="304800"/>
            <a:ext cx="9372600" cy="514350"/>
          </a:xfrm>
          <a:prstGeom prst="rect">
            <a:avLst/>
          </a:prstGeom>
        </p:spPr>
        <p:txBody>
          <a:bodyPr/>
          <a:lstStyle>
            <a:lvl1pPr marL="0" indent="0" algn="ctr">
              <a:buFontTx/>
              <a:buNone/>
              <a:defRPr sz="3200">
                <a:solidFill>
                  <a:schemeClr val="bg1"/>
                </a:solidFill>
                <a:latin typeface="+mj-lt"/>
                <a:cs typeface="Calibri" panose="020F0502020204030204" pitchFamily="34" charset="0"/>
              </a:defRPr>
            </a:lvl1pPr>
          </a:lstStyle>
          <a:p>
            <a:pPr lvl="0"/>
            <a:r>
              <a:rPr lang="en-US"/>
              <a:t>Edit Master text styles</a:t>
            </a:r>
          </a:p>
        </p:txBody>
      </p:sp>
      <p:sp>
        <p:nvSpPr>
          <p:cNvPr id="7" name="Content Placeholder 6"/>
          <p:cNvSpPr>
            <a:spLocks noGrp="1"/>
          </p:cNvSpPr>
          <p:nvPr>
            <p:ph sz="quarter" idx="11"/>
          </p:nvPr>
        </p:nvSpPr>
        <p:spPr>
          <a:xfrm>
            <a:off x="457200" y="1371600"/>
            <a:ext cx="11506200" cy="52578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88334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6_SOD Layout 1">
    <p:spTree>
      <p:nvGrpSpPr>
        <p:cNvPr id="1" name=""/>
        <p:cNvGrpSpPr/>
        <p:nvPr/>
      </p:nvGrpSpPr>
      <p:grpSpPr>
        <a:xfrm>
          <a:off x="0" y="0"/>
          <a:ext cx="0" cy="0"/>
          <a:chOff x="0" y="0"/>
          <a:chExt cx="0" cy="0"/>
        </a:xfrm>
      </p:grpSpPr>
      <p:sp>
        <p:nvSpPr>
          <p:cNvPr id="2" name="Round Same Side Corner Rectangle 1"/>
          <p:cNvSpPr/>
          <p:nvPr userDrawn="1"/>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4" name="Straight Connector 3"/>
          <p:cNvCxnSpPr/>
          <p:nvPr userDrawn="1"/>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1"/>
          </p:nvPr>
        </p:nvSpPr>
        <p:spPr>
          <a:xfrm>
            <a:off x="457200" y="1524000"/>
            <a:ext cx="11430000" cy="5105400"/>
          </a:xfrm>
          <a:prstGeom prst="rect">
            <a:avLst/>
          </a:prstGeom>
        </p:spPr>
        <p:txBody>
          <a:bodyPr/>
          <a:lstStyle>
            <a:lvl1pPr marL="0" indent="0">
              <a:buFontTx/>
              <a:buNone/>
              <a:defRPr>
                <a:latin typeface="Calibri" panose="020F0502020204030204" pitchFamily="34" charset="0"/>
                <a:cs typeface="Calibri" panose="020F0502020204030204" pitchFamily="34" charset="0"/>
              </a:defRPr>
            </a:lvl1pPr>
            <a:lvl2pPr marL="688182" indent="-285750">
              <a:buSzPct val="125000"/>
              <a:buFont typeface="Arial" panose="020B0604020202020204" pitchFamily="34" charset="0"/>
              <a:buChar char="•"/>
              <a:defRPr>
                <a:latin typeface="Calibri" panose="020F0502020204030204" pitchFamily="34" charset="0"/>
                <a:cs typeface="Calibri" panose="020F0502020204030204" pitchFamily="34" charset="0"/>
              </a:defRPr>
            </a:lvl2pPr>
            <a:lvl3pPr marL="854075" indent="-266700">
              <a:buClr>
                <a:srgbClr val="000000"/>
              </a:buClr>
              <a:buSzPct val="125000"/>
              <a:buFont typeface="Arial" panose="020B0604020202020204" pitchFamily="34" charset="0"/>
              <a:buChar char="•"/>
              <a:defRPr b="0" i="0">
                <a:solidFill>
                  <a:srgbClr val="000000"/>
                </a:solidFill>
                <a:latin typeface="Calibri" panose="020F0502020204030204" pitchFamily="34" charset="0"/>
                <a:cs typeface="Calibri" panose="020F0502020204030204" pitchFamily="34" charset="0"/>
              </a:defRPr>
            </a:lvl3pPr>
            <a:lvl4pPr marL="775098" indent="0">
              <a:buNone/>
              <a:defRPr/>
            </a:lvl4pPr>
            <a:lvl5pPr marL="932259" indent="0">
              <a:buNone/>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25200" y="219051"/>
            <a:ext cx="762000" cy="676658"/>
          </a:xfrm>
          <a:prstGeom prst="rect">
            <a:avLst/>
          </a:prstGeom>
        </p:spPr>
      </p:pic>
    </p:spTree>
    <p:extLst>
      <p:ext uri="{BB962C8B-B14F-4D97-AF65-F5344CB8AC3E}">
        <p14:creationId xmlns:p14="http://schemas.microsoft.com/office/powerpoint/2010/main" val="1360359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theme" Target="../theme/theme11.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7.xml"/><Relationship Id="rId7"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5" Type="http://schemas.openxmlformats.org/officeDocument/2006/relationships/slideLayout" Target="../slideLayouts/slideLayout139.xml"/><Relationship Id="rId4"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1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image" Target="../media/image4.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heme" Target="../theme/theme17.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theme" Target="../theme/theme1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2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20" Type="http://schemas.openxmlformats.org/officeDocument/2006/relationships/theme" Target="../theme/theme2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19" Type="http://schemas.openxmlformats.org/officeDocument/2006/relationships/slideLayout" Target="../slideLayouts/slideLayout228.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image" Target="../media/image4.png"/><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theme" Target="../theme/theme22.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4.png"/><Relationship Id="rId2" Type="http://schemas.openxmlformats.org/officeDocument/2006/relationships/slideLayout" Target="../slideLayouts/slideLayout11.xml"/><Relationship Id="rId16" Type="http://schemas.openxmlformats.org/officeDocument/2006/relationships/theme" Target="../theme/theme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4.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5.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4.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6.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4.png"/><Relationship Id="rId2" Type="http://schemas.openxmlformats.org/officeDocument/2006/relationships/slideLayout" Target="../slideLayouts/slideLayout65.xml"/><Relationship Id="rId16" Type="http://schemas.openxmlformats.org/officeDocument/2006/relationships/theme" Target="../theme/theme7.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image" Target="../media/image4.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theme" Target="../theme/theme8.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07.xml"/><Relationship Id="rId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40905"/>
      </p:ext>
    </p:extLst>
  </p:cSld>
  <p:clrMap bg1="lt1" tx1="dk1" bg2="lt2" tx2="dk2" accent1="accent1" accent2="accent2" accent3="accent3" accent4="accent4" accent5="accent5" accent6="accent6" hlink="hlink" folHlink="folHlink"/>
  <p:sldLayoutIdLst>
    <p:sldLayoutId id="2147483923" r:id="rId1"/>
    <p:sldLayoutId id="2147483924" r:id="rId2"/>
    <p:sldLayoutId id="2147484939" r:id="rId3"/>
    <p:sldLayoutId id="2147484940" r:id="rId4"/>
    <p:sldLayoutId id="2147484941" r:id="rId5"/>
    <p:sldLayoutId id="214748494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452392"/>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502629"/>
      </p:ext>
    </p:extLst>
  </p:cSld>
  <p:clrMap bg1="lt1" tx1="dk1" bg2="lt2" tx2="dk2" accent1="accent1" accent2="accent2" accent3="accent3" accent4="accent4" accent5="accent5" accent6="accent6" hlink="hlink" folHlink="folHlink"/>
  <p:sldLayoutIdLst>
    <p:sldLayoutId id="2147484771" r:id="rId1"/>
    <p:sldLayoutId id="2147484772" r:id="rId2"/>
    <p:sldLayoutId id="2147484773" r:id="rId3"/>
    <p:sldLayoutId id="2147484774" r:id="rId4"/>
    <p:sldLayoutId id="2147484775" r:id="rId5"/>
    <p:sldLayoutId id="2147484776" r:id="rId6"/>
    <p:sldLayoutId id="2147484777" r:id="rId7"/>
    <p:sldLayoutId id="2147484778" r:id="rId8"/>
    <p:sldLayoutId id="2147484779" r:id="rId9"/>
    <p:sldLayoutId id="2147484780" r:id="rId10"/>
    <p:sldLayoutId id="2147484781" r:id="rId11"/>
    <p:sldLayoutId id="2147484782" r:id="rId12"/>
    <p:sldLayoutId id="2147484783" r:id="rId13"/>
    <p:sldLayoutId id="2147484785" r:id="rId14"/>
    <p:sldLayoutId id="2147484786" r:id="rId15"/>
    <p:sldLayoutId id="2147484787" r:id="rId16"/>
    <p:sldLayoutId id="2147484792" r:id="rId17"/>
    <p:sldLayoutId id="2147484793" r:id="rId18"/>
    <p:sldLayoutId id="2147484795" r:id="rId19"/>
    <p:sldLayoutId id="2147484796" r:id="rId20"/>
  </p:sldLayoutIdLst>
  <p:txStyles>
    <p:titleStyle>
      <a:lvl1pPr algn="l" defTabSz="685800" rtl="0" eaLnBrk="1" latinLnBrk="0" hangingPunct="1">
        <a:spcBef>
          <a:spcPct val="0"/>
        </a:spcBef>
        <a:buNone/>
        <a:defRPr sz="2100" b="1" i="0" kern="1200" cap="all" baseline="0">
          <a:solidFill>
            <a:schemeClr val="bg1"/>
          </a:solidFill>
          <a:latin typeface="+mj-lt"/>
          <a:ea typeface="+mj-ea"/>
          <a:cs typeface="+mj-cs"/>
        </a:defRPr>
      </a:lvl1pPr>
    </p:titleStyle>
    <p:bodyStyle>
      <a:lvl1pPr marL="342900" indent="-342900" algn="l" defTabSz="685800" rtl="0" eaLnBrk="1" latinLnBrk="0" hangingPunct="1">
        <a:lnSpc>
          <a:spcPct val="110000"/>
        </a:lnSpc>
        <a:spcBef>
          <a:spcPct val="20000"/>
        </a:spcBef>
        <a:buFont typeface="Arial" panose="020B0604020202020204" pitchFamily="34" charset="0"/>
        <a:buChar char="•"/>
        <a:defRPr sz="2400" kern="1200">
          <a:solidFill>
            <a:schemeClr val="tx1">
              <a:lumMod val="65000"/>
              <a:lumOff val="35000"/>
            </a:schemeClr>
          </a:solidFill>
          <a:latin typeface="Droid Serif"/>
          <a:ea typeface="+mn-ea"/>
          <a:cs typeface="+mn-cs"/>
        </a:defRPr>
      </a:lvl1pPr>
      <a:lvl2pPr marL="688182" indent="-285750" algn="l" defTabSz="685800" rtl="0" eaLnBrk="1" latinLnBrk="0" hangingPunct="1">
        <a:spcBef>
          <a:spcPct val="20000"/>
        </a:spcBef>
        <a:buFont typeface="Courier New" panose="02070309020205020404" pitchFamily="49" charset="0"/>
        <a:buChar char="o"/>
        <a:defRPr sz="2100" kern="1200">
          <a:solidFill>
            <a:schemeClr val="tx2"/>
          </a:solidFill>
          <a:latin typeface="Droid Sans" panose="020B0606030804020204"/>
          <a:ea typeface="+mn-ea"/>
          <a:cs typeface="+mn-cs"/>
        </a:defRPr>
      </a:lvl2pPr>
      <a:lvl3pPr marL="729854" marR="0" indent="-154781" algn="l" defTabSz="685800" rtl="0" eaLnBrk="1" fontAlgn="auto" latinLnBrk="0" hangingPunct="1">
        <a:lnSpc>
          <a:spcPct val="110000"/>
        </a:lnSpc>
        <a:spcBef>
          <a:spcPct val="20000"/>
        </a:spcBef>
        <a:spcAft>
          <a:spcPts val="0"/>
        </a:spcAft>
        <a:buClr>
          <a:srgbClr val="00A0AF"/>
        </a:buClr>
        <a:buSzPct val="103000"/>
        <a:buFont typeface="Wingdings" charset="2"/>
        <a:buChar char="§"/>
        <a:tabLst/>
        <a:defRPr sz="1800" b="1" i="1" kern="1200">
          <a:solidFill>
            <a:schemeClr val="tx1">
              <a:lumMod val="65000"/>
              <a:lumOff val="35000"/>
            </a:schemeClr>
          </a:solidFill>
          <a:latin typeface="Droid Sans"/>
          <a:ea typeface="+mn-ea"/>
          <a:cs typeface="Droid Sans"/>
        </a:defRPr>
      </a:lvl3pPr>
      <a:lvl4pPr marL="901304" marR="0" indent="-126206" algn="l" defTabSz="685800" rtl="0" eaLnBrk="1" fontAlgn="auto" latinLnBrk="0" hangingPunct="1">
        <a:lnSpc>
          <a:spcPct val="110000"/>
        </a:lnSpc>
        <a:spcBef>
          <a:spcPct val="20000"/>
        </a:spcBef>
        <a:spcAft>
          <a:spcPts val="0"/>
        </a:spcAft>
        <a:buClr>
          <a:srgbClr val="EE3224"/>
        </a:buClr>
        <a:buSzPct val="103000"/>
        <a:buFont typeface="Wingdings" charset="2"/>
        <a:buChar char="§"/>
        <a:tabLst/>
        <a:defRPr sz="1500" b="1" i="1" kern="1200">
          <a:solidFill>
            <a:schemeClr val="tx1">
              <a:lumMod val="65000"/>
              <a:lumOff val="35000"/>
            </a:schemeClr>
          </a:solidFill>
          <a:latin typeface="Droid Sans"/>
          <a:ea typeface="+mn-ea"/>
          <a:cs typeface="Droid Sans"/>
        </a:defRPr>
      </a:lvl4pPr>
      <a:lvl5pPr marL="1069181" marR="0" indent="-136922" algn="l" defTabSz="685800" rtl="0" eaLnBrk="1" fontAlgn="auto" latinLnBrk="0" hangingPunct="1">
        <a:lnSpc>
          <a:spcPct val="110000"/>
        </a:lnSpc>
        <a:spcBef>
          <a:spcPct val="20000"/>
        </a:spcBef>
        <a:spcAft>
          <a:spcPts val="0"/>
        </a:spcAft>
        <a:buClr>
          <a:srgbClr val="00A0AF"/>
        </a:buClr>
        <a:buSzPct val="103000"/>
        <a:buFont typeface="Wingdings" charset="2"/>
        <a:buChar char="§"/>
        <a:tabLst/>
        <a:defRPr sz="1500" b="1" i="1" kern="1200">
          <a:solidFill>
            <a:schemeClr val="tx1">
              <a:lumMod val="65000"/>
              <a:lumOff val="35000"/>
            </a:schemeClr>
          </a:solidFill>
          <a:latin typeface="Droid Sans"/>
          <a:ea typeface="+mn-ea"/>
          <a:cs typeface="Droid San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8910"/>
      </p:ext>
    </p:extLst>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351913"/>
      </p:ext>
    </p:extLst>
  </p:cSld>
  <p:clrMap bg1="lt1" tx1="dk1" bg2="lt2" tx2="dk2" accent1="accent1" accent2="accent2" accent3="accent3" accent4="accent4" accent5="accent5" accent6="accent6" hlink="hlink" folHlink="folHlink"/>
  <p:sldLayoutIdLst>
    <p:sldLayoutId id="2147484835" r:id="rId1"/>
    <p:sldLayoutId id="2147484836" r:id="rId2"/>
    <p:sldLayoutId id="214748483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903357"/>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40275"/>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076869"/>
      </p:ext>
    </p:extLst>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10896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ound Same Side Corner Rectangle 6"/>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9" name="Straight Connector 8"/>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533400" y="6553200"/>
            <a:ext cx="4114800" cy="136525"/>
          </a:xfrm>
          <a:prstGeom prst="rect">
            <a:avLst/>
          </a:prstGeom>
        </p:spPr>
        <p:txBody>
          <a:bodyPr/>
          <a:lstStyle>
            <a:defPPr>
              <a:defRPr lang="en-US"/>
            </a:defPPr>
            <a:lvl1pPr algn="l"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Security On-Demand All Rights Reserved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18"/>
          <a:stretch>
            <a:fillRect/>
          </a:stretch>
        </p:blipFill>
        <p:spPr>
          <a:xfrm>
            <a:off x="11049000" y="217994"/>
            <a:ext cx="838200" cy="676715"/>
          </a:xfrm>
          <a:prstGeom prst="rect">
            <a:avLst/>
          </a:prstGeom>
        </p:spPr>
      </p:pic>
      <p:sp>
        <p:nvSpPr>
          <p:cNvPr id="8" name="Title 1"/>
          <p:cNvSpPr txBox="1">
            <a:spLocks/>
          </p:cNvSpPr>
          <p:nvPr userDrawn="1"/>
        </p:nvSpPr>
        <p:spPr>
          <a:xfrm>
            <a:off x="364524" y="304800"/>
            <a:ext cx="10455876" cy="533400"/>
          </a:xfrm>
          <a:prstGeom prst="rect">
            <a:avLst/>
          </a:prstGeom>
        </p:spPr>
        <p:txBody>
          <a:bodyPr/>
          <a:lstStyle>
            <a:lvl1pPr algn="l" defTabSz="914400" rtl="0" eaLnBrk="1" latinLnBrk="0" hangingPunct="1">
              <a:lnSpc>
                <a:spcPct val="90000"/>
              </a:lnSpc>
              <a:spcBef>
                <a:spcPct val="0"/>
              </a:spcBef>
              <a:buNone/>
              <a:defRPr sz="3200" b="0" kern="1200" cap="none" baseline="0">
                <a:solidFill>
                  <a:schemeClr val="bg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Click to edit Master title style</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9462262"/>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 id="2147484977" r:id="rId12"/>
    <p:sldLayoutId id="2147484978" r:id="rId13"/>
    <p:sldLayoutId id="2147484979" r:id="rId14"/>
    <p:sldLayoutId id="2147484980" r:id="rId15"/>
    <p:sldLayoutId id="214748498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7505"/>
      </p:ext>
    </p:extLst>
  </p:cSld>
  <p:clrMap bg1="lt1" tx1="dk1" bg2="lt2" tx2="dk2" accent1="accent1" accent2="accent2" accent3="accent3" accent4="accent4" accent5="accent5" accent6="accent6" hlink="hlink" folHlink="folHlink"/>
  <p:sldLayoutIdLst>
    <p:sldLayoutId id="2147485056" r:id="rId1"/>
    <p:sldLayoutId id="2147485057" r:id="rId2"/>
    <p:sldLayoutId id="2147485058" r:id="rId3"/>
    <p:sldLayoutId id="2147485059" r:id="rId4"/>
    <p:sldLayoutId id="2147485060" r:id="rId5"/>
    <p:sldLayoutId id="2147485061" r:id="rId6"/>
    <p:sldLayoutId id="2147485062" r:id="rId7"/>
    <p:sldLayoutId id="2147485063" r:id="rId8"/>
    <p:sldLayoutId id="2147485064" r:id="rId9"/>
    <p:sldLayoutId id="2147485065" r:id="rId10"/>
    <p:sldLayoutId id="2147485066" r:id="rId11"/>
    <p:sldLayoutId id="2147485067" r:id="rId12"/>
    <p:sldLayoutId id="2147485068" r:id="rId13"/>
    <p:sldLayoutId id="2147485069" r:id="rId14"/>
    <p:sldLayoutId id="2147485071" r:id="rId15"/>
    <p:sldLayoutId id="2147485072" r:id="rId16"/>
    <p:sldLayoutId id="2147485073" r:id="rId17"/>
    <p:sldLayoutId id="2147485074" r:id="rId18"/>
    <p:sldLayoutId id="2147485075" r:id="rId19"/>
    <p:sldLayoutId id="2147485076" r:id="rId20"/>
  </p:sldLayoutIdLst>
  <p:txStyles>
    <p:titleStyle>
      <a:lvl1pPr algn="l" defTabSz="685800" rtl="0" eaLnBrk="1" latinLnBrk="0" hangingPunct="1">
        <a:spcBef>
          <a:spcPct val="0"/>
        </a:spcBef>
        <a:buNone/>
        <a:defRPr sz="2100" b="1" i="0" kern="1200" cap="all" baseline="0">
          <a:solidFill>
            <a:schemeClr val="bg1"/>
          </a:solidFill>
          <a:latin typeface="+mj-lt"/>
          <a:ea typeface="+mj-ea"/>
          <a:cs typeface="+mj-cs"/>
        </a:defRPr>
      </a:lvl1pPr>
    </p:titleStyle>
    <p:bodyStyle>
      <a:lvl1pPr marL="342900" indent="-342900" algn="l" defTabSz="685800" rtl="0" eaLnBrk="1" latinLnBrk="0" hangingPunct="1">
        <a:lnSpc>
          <a:spcPct val="110000"/>
        </a:lnSpc>
        <a:spcBef>
          <a:spcPct val="20000"/>
        </a:spcBef>
        <a:buFont typeface="Arial" panose="020B0604020202020204" pitchFamily="34" charset="0"/>
        <a:buChar char="•"/>
        <a:defRPr sz="2400" kern="1200">
          <a:solidFill>
            <a:schemeClr val="tx1">
              <a:lumMod val="65000"/>
              <a:lumOff val="35000"/>
            </a:schemeClr>
          </a:solidFill>
          <a:latin typeface="Droid Serif"/>
          <a:ea typeface="+mn-ea"/>
          <a:cs typeface="+mn-cs"/>
        </a:defRPr>
      </a:lvl1pPr>
      <a:lvl2pPr marL="688182" indent="-285750" algn="l" defTabSz="685800" rtl="0" eaLnBrk="1" latinLnBrk="0" hangingPunct="1">
        <a:spcBef>
          <a:spcPct val="20000"/>
        </a:spcBef>
        <a:buFont typeface="Courier New" panose="02070309020205020404" pitchFamily="49" charset="0"/>
        <a:buChar char="o"/>
        <a:defRPr sz="2100" kern="1200">
          <a:solidFill>
            <a:schemeClr val="tx2"/>
          </a:solidFill>
          <a:latin typeface="Droid Sans" panose="020B0606030804020204"/>
          <a:ea typeface="+mn-ea"/>
          <a:cs typeface="+mn-cs"/>
        </a:defRPr>
      </a:lvl2pPr>
      <a:lvl3pPr marL="729854" marR="0" indent="-154781" algn="l" defTabSz="685800" rtl="0" eaLnBrk="1" fontAlgn="auto" latinLnBrk="0" hangingPunct="1">
        <a:lnSpc>
          <a:spcPct val="110000"/>
        </a:lnSpc>
        <a:spcBef>
          <a:spcPct val="20000"/>
        </a:spcBef>
        <a:spcAft>
          <a:spcPts val="0"/>
        </a:spcAft>
        <a:buClr>
          <a:srgbClr val="00A0AF"/>
        </a:buClr>
        <a:buSzPct val="103000"/>
        <a:buFont typeface="Wingdings" charset="2"/>
        <a:buChar char="§"/>
        <a:tabLst/>
        <a:defRPr sz="1800" b="1" i="1" kern="1200">
          <a:solidFill>
            <a:schemeClr val="tx1">
              <a:lumMod val="65000"/>
              <a:lumOff val="35000"/>
            </a:schemeClr>
          </a:solidFill>
          <a:latin typeface="Droid Sans"/>
          <a:ea typeface="+mn-ea"/>
          <a:cs typeface="Droid Sans"/>
        </a:defRPr>
      </a:lvl3pPr>
      <a:lvl4pPr marL="901304" marR="0" indent="-126206" algn="l" defTabSz="685800" rtl="0" eaLnBrk="1" fontAlgn="auto" latinLnBrk="0" hangingPunct="1">
        <a:lnSpc>
          <a:spcPct val="110000"/>
        </a:lnSpc>
        <a:spcBef>
          <a:spcPct val="20000"/>
        </a:spcBef>
        <a:spcAft>
          <a:spcPts val="0"/>
        </a:spcAft>
        <a:buClr>
          <a:srgbClr val="EE3224"/>
        </a:buClr>
        <a:buSzPct val="103000"/>
        <a:buFont typeface="Wingdings" charset="2"/>
        <a:buChar char="§"/>
        <a:tabLst/>
        <a:defRPr sz="1500" b="1" i="1" kern="1200">
          <a:solidFill>
            <a:schemeClr val="tx1">
              <a:lumMod val="65000"/>
              <a:lumOff val="35000"/>
            </a:schemeClr>
          </a:solidFill>
          <a:latin typeface="Droid Sans"/>
          <a:ea typeface="+mn-ea"/>
          <a:cs typeface="Droid Sans"/>
        </a:defRPr>
      </a:lvl4pPr>
      <a:lvl5pPr marL="1069181" marR="0" indent="-136922" algn="l" defTabSz="685800" rtl="0" eaLnBrk="1" fontAlgn="auto" latinLnBrk="0" hangingPunct="1">
        <a:lnSpc>
          <a:spcPct val="110000"/>
        </a:lnSpc>
        <a:spcBef>
          <a:spcPct val="20000"/>
        </a:spcBef>
        <a:spcAft>
          <a:spcPts val="0"/>
        </a:spcAft>
        <a:buClr>
          <a:srgbClr val="00A0AF"/>
        </a:buClr>
        <a:buSzPct val="103000"/>
        <a:buFont typeface="Wingdings" charset="2"/>
        <a:buChar char="§"/>
        <a:tabLst/>
        <a:defRPr sz="1500" b="1" i="1" kern="1200">
          <a:solidFill>
            <a:schemeClr val="tx1">
              <a:lumMod val="65000"/>
              <a:lumOff val="35000"/>
            </a:schemeClr>
          </a:solidFill>
          <a:latin typeface="Droid Sans"/>
          <a:ea typeface="+mn-ea"/>
          <a:cs typeface="Droid San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791876"/>
      </p:ext>
    </p:extLst>
  </p:cSld>
  <p:clrMap bg1="lt1" tx1="dk1" bg2="lt2" tx2="dk2" accent1="accent1" accent2="accent2" accent3="accent3" accent4="accent4" accent5="accent5" accent6="accent6" hlink="hlink" folHlink="folHlink"/>
  <p:sldLayoutIdLst>
    <p:sldLayoutId id="2147485079" r:id="rId1"/>
    <p:sldLayoutId id="21474850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828902"/>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AFD1B4-9AA1-4749-A6C5-74E14B52205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FBB0558-5AC5-4F0A-826E-3797CDFA8C2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33363"/>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0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416125"/>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 id="2147485108" r:id="rId14"/>
    <p:sldLayoutId id="2147485109" r:id="rId15"/>
    <p:sldLayoutId id="2147485110" r:id="rId16"/>
    <p:sldLayoutId id="2147485111" r:id="rId17"/>
    <p:sldLayoutId id="2147485112" r:id="rId18"/>
    <p:sldLayoutId id="214748511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10896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ound Same Side Corner Rectangle 6"/>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defTabSz="457200" fontAlgn="auto">
              <a:spcBef>
                <a:spcPts val="0"/>
              </a:spcBef>
              <a:spcAft>
                <a:spcPts val="1000"/>
              </a:spcAft>
              <a:defRPr/>
            </a:pPr>
            <a:endParaRPr lang="en-US" dirty="0">
              <a:solidFill>
                <a:prstClr val="white"/>
              </a:solidFill>
              <a:ea typeface="Calibri"/>
              <a:cs typeface="Calibri"/>
            </a:endParaRPr>
          </a:p>
        </p:txBody>
      </p:sp>
      <p:cxnSp>
        <p:nvCxnSpPr>
          <p:cNvPr id="9" name="Straight Connector 8"/>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533400" y="6553200"/>
            <a:ext cx="4114800" cy="136525"/>
          </a:xfrm>
          <a:prstGeom prst="rect">
            <a:avLst/>
          </a:prstGeom>
        </p:spPr>
        <p:txBody>
          <a:bodyPr/>
          <a:lstStyle>
            <a:defPPr>
              <a:defRPr lang="en-US"/>
            </a:defPPr>
            <a:lvl1pPr algn="l"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a:solidFill>
                  <a:prstClr val="black"/>
                </a:solidFill>
              </a:rPr>
              <a:t>© Security On-Demand All Rights Reserved</a:t>
            </a:r>
            <a:endParaRPr lang="en-US" dirty="0">
              <a:solidFill>
                <a:prstClr val="black"/>
              </a:solidFill>
            </a:endParaRPr>
          </a:p>
        </p:txBody>
      </p:sp>
      <p:pic>
        <p:nvPicPr>
          <p:cNvPr id="11" name="Picture 10"/>
          <p:cNvPicPr>
            <a:picLocks noChangeAspect="1"/>
          </p:cNvPicPr>
          <p:nvPr/>
        </p:nvPicPr>
        <p:blipFill>
          <a:blip r:embed="rId21"/>
          <a:stretch>
            <a:fillRect/>
          </a:stretch>
        </p:blipFill>
        <p:spPr>
          <a:xfrm>
            <a:off x="11049000" y="217994"/>
            <a:ext cx="838200" cy="676715"/>
          </a:xfrm>
          <a:prstGeom prst="rect">
            <a:avLst/>
          </a:prstGeom>
        </p:spPr>
      </p:pic>
      <p:sp>
        <p:nvSpPr>
          <p:cNvPr id="8" name="Title 1"/>
          <p:cNvSpPr txBox="1">
            <a:spLocks/>
          </p:cNvSpPr>
          <p:nvPr userDrawn="1"/>
        </p:nvSpPr>
        <p:spPr>
          <a:xfrm>
            <a:off x="364524" y="304800"/>
            <a:ext cx="10455876" cy="533400"/>
          </a:xfrm>
          <a:prstGeom prst="rect">
            <a:avLst/>
          </a:prstGeom>
        </p:spPr>
        <p:txBody>
          <a:bodyPr/>
          <a:lstStyle>
            <a:lvl1pPr algn="l" defTabSz="914400" rtl="0" eaLnBrk="1" latinLnBrk="0" hangingPunct="1">
              <a:lnSpc>
                <a:spcPct val="90000"/>
              </a:lnSpc>
              <a:spcBef>
                <a:spcPct val="0"/>
              </a:spcBef>
              <a:buNone/>
              <a:defRPr sz="3200" b="0" kern="1200" cap="none" baseline="0">
                <a:solidFill>
                  <a:schemeClr val="bg1"/>
                </a:solidFill>
                <a:latin typeface="Calibri" panose="020F0502020204030204" pitchFamily="34" charset="0"/>
                <a:ea typeface="+mj-ea"/>
                <a:cs typeface="+mj-cs"/>
              </a:defRPr>
            </a:lvl1pPr>
          </a:lstStyle>
          <a:p>
            <a:pPr fontAlgn="auto">
              <a:spcAft>
                <a:spcPts val="0"/>
              </a:spcAft>
            </a:pPr>
            <a:r>
              <a:rPr lang="en-US"/>
              <a:t>Click to edit Master title style</a:t>
            </a:r>
            <a:endParaRPr lang="en-US" dirty="0"/>
          </a:p>
        </p:txBody>
      </p:sp>
    </p:spTree>
    <p:extLst>
      <p:ext uri="{BB962C8B-B14F-4D97-AF65-F5344CB8AC3E}">
        <p14:creationId xmlns:p14="http://schemas.microsoft.com/office/powerpoint/2010/main" val="1041556756"/>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 id="2147485126" r:id="rId12"/>
    <p:sldLayoutId id="2147485127" r:id="rId13"/>
    <p:sldLayoutId id="2147485128" r:id="rId14"/>
    <p:sldLayoutId id="2147485129" r:id="rId15"/>
    <p:sldLayoutId id="2147485130" r:id="rId16"/>
    <p:sldLayoutId id="2147485131" r:id="rId17"/>
    <p:sldLayoutId id="2147485132" r:id="rId18"/>
    <p:sldLayoutId id="214748513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45502"/>
      </p:ext>
    </p:extLst>
  </p:cSld>
  <p:clrMap bg1="lt1" tx1="dk1" bg2="lt2" tx2="dk2" accent1="accent1" accent2="accent2" accent3="accent3" accent4="accent4" accent5="accent5" accent6="accent6" hlink="hlink" folHlink="folHlink"/>
  <p:sldLayoutIdLst>
    <p:sldLayoutId id="2147485135" r:id="rId1"/>
    <p:sldLayoutId id="2147485136" r:id="rId2"/>
    <p:sldLayoutId id="2147485137" r:id="rId3"/>
    <p:sldLayoutId id="2147485138" r:id="rId4"/>
    <p:sldLayoutId id="2147485139" r:id="rId5"/>
    <p:sldLayoutId id="2147485140" r:id="rId6"/>
    <p:sldLayoutId id="2147485141" r:id="rId7"/>
    <p:sldLayoutId id="2147485142" r:id="rId8"/>
    <p:sldLayoutId id="2147485143" r:id="rId9"/>
    <p:sldLayoutId id="2147485144" r:id="rId10"/>
    <p:sldLayoutId id="2147485145" r:id="rId11"/>
    <p:sldLayoutId id="2147485146" r:id="rId12"/>
    <p:sldLayoutId id="2147485147" r:id="rId13"/>
    <p:sldLayoutId id="2147485148" r:id="rId14"/>
    <p:sldLayoutId id="2147485149" r:id="rId15"/>
    <p:sldLayoutId id="2147485150" r:id="rId16"/>
    <p:sldLayoutId id="2147485151" r:id="rId17"/>
    <p:sldLayoutId id="2147485152" r:id="rId18"/>
    <p:sldLayoutId id="2147485153" r:id="rId19"/>
    <p:sldLayoutId id="2147485154" r:id="rId20"/>
    <p:sldLayoutId id="2147485155" r:id="rId2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10896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ound Same Side Corner Rectangle 6"/>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9" name="Straight Connector 8"/>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533400" y="6553200"/>
            <a:ext cx="4114800" cy="136525"/>
          </a:xfrm>
          <a:prstGeom prst="rect">
            <a:avLst/>
          </a:prstGeom>
        </p:spPr>
        <p:txBody>
          <a:bodyPr/>
          <a:lstStyle>
            <a:defPPr>
              <a:defRPr lang="en-US"/>
            </a:defPPr>
            <a:lvl1pPr algn="l"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Security On-Demand All Rights Reserved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17"/>
          <a:stretch>
            <a:fillRect/>
          </a:stretch>
        </p:blipFill>
        <p:spPr>
          <a:xfrm>
            <a:off x="11049000" y="217994"/>
            <a:ext cx="838200" cy="676715"/>
          </a:xfrm>
          <a:prstGeom prst="rect">
            <a:avLst/>
          </a:prstGeom>
        </p:spPr>
      </p:pic>
      <p:sp>
        <p:nvSpPr>
          <p:cNvPr id="8" name="Title 1"/>
          <p:cNvSpPr txBox="1">
            <a:spLocks/>
          </p:cNvSpPr>
          <p:nvPr userDrawn="1"/>
        </p:nvSpPr>
        <p:spPr>
          <a:xfrm>
            <a:off x="364524" y="304800"/>
            <a:ext cx="10455876" cy="533400"/>
          </a:xfrm>
          <a:prstGeom prst="rect">
            <a:avLst/>
          </a:prstGeom>
        </p:spPr>
        <p:txBody>
          <a:bodyPr/>
          <a:lstStyle>
            <a:lvl1pPr algn="l" defTabSz="914400" rtl="0" eaLnBrk="1" latinLnBrk="0" hangingPunct="1">
              <a:lnSpc>
                <a:spcPct val="90000"/>
              </a:lnSpc>
              <a:spcBef>
                <a:spcPct val="0"/>
              </a:spcBef>
              <a:buNone/>
              <a:defRPr sz="3200" b="0" kern="1200" cap="none" baseline="0">
                <a:solidFill>
                  <a:schemeClr val="bg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Click to edit Master title style</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886900588"/>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2" r:id="rId5"/>
    <p:sldLayoutId id="2147484035" r:id="rId6"/>
    <p:sldLayoutId id="2147484037" r:id="rId7"/>
    <p:sldLayoutId id="2147484038" r:id="rId8"/>
    <p:sldLayoutId id="2147484039" r:id="rId9"/>
    <p:sldLayoutId id="2147484041" r:id="rId10"/>
    <p:sldLayoutId id="2147484042" r:id="rId11"/>
    <p:sldLayoutId id="2147484043" r:id="rId12"/>
    <p:sldLayoutId id="2147484044" r:id="rId13"/>
    <p:sldLayoutId id="2147484045" r:id="rId14"/>
    <p:sldLayoutId id="2147484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205158"/>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416234"/>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10896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ound Same Side Corner Rectangle 6"/>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9" name="Straight Connector 8"/>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533400" y="6553200"/>
            <a:ext cx="4114800" cy="136525"/>
          </a:xfrm>
          <a:prstGeom prst="rect">
            <a:avLst/>
          </a:prstGeom>
        </p:spPr>
        <p:txBody>
          <a:bodyPr/>
          <a:lstStyle>
            <a:defPPr>
              <a:defRPr lang="en-US"/>
            </a:defPPr>
            <a:lvl1pPr algn="l"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Security On-Demand All Rights Reserved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18"/>
          <a:stretch>
            <a:fillRect/>
          </a:stretch>
        </p:blipFill>
        <p:spPr>
          <a:xfrm>
            <a:off x="11049000" y="217994"/>
            <a:ext cx="838200" cy="676715"/>
          </a:xfrm>
          <a:prstGeom prst="rect">
            <a:avLst/>
          </a:prstGeom>
        </p:spPr>
      </p:pic>
      <p:sp>
        <p:nvSpPr>
          <p:cNvPr id="8" name="Title 1"/>
          <p:cNvSpPr txBox="1">
            <a:spLocks/>
          </p:cNvSpPr>
          <p:nvPr userDrawn="1"/>
        </p:nvSpPr>
        <p:spPr>
          <a:xfrm>
            <a:off x="364524" y="304800"/>
            <a:ext cx="10455876" cy="533400"/>
          </a:xfrm>
          <a:prstGeom prst="rect">
            <a:avLst/>
          </a:prstGeom>
        </p:spPr>
        <p:txBody>
          <a:bodyPr/>
          <a:lstStyle>
            <a:lvl1pPr algn="l" defTabSz="914400" rtl="0" eaLnBrk="1" latinLnBrk="0" hangingPunct="1">
              <a:lnSpc>
                <a:spcPct val="90000"/>
              </a:lnSpc>
              <a:spcBef>
                <a:spcPct val="0"/>
              </a:spcBef>
              <a:buNone/>
              <a:defRPr sz="3200" b="0" kern="1200" cap="none" baseline="0">
                <a:solidFill>
                  <a:schemeClr val="bg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Click to edit Master title style</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80991107"/>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9" r:id="rId15"/>
    <p:sldLayoutId id="214748413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10896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ound Same Side Corner Rectangle 6"/>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9" name="Straight Connector 8"/>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533400" y="6553200"/>
            <a:ext cx="4114800" cy="136525"/>
          </a:xfrm>
          <a:prstGeom prst="rect">
            <a:avLst/>
          </a:prstGeom>
        </p:spPr>
        <p:txBody>
          <a:bodyPr/>
          <a:lstStyle>
            <a:defPPr>
              <a:defRPr lang="en-US"/>
            </a:defPPr>
            <a:lvl1pPr algn="l"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Security On-Demand All Rights Reserved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17"/>
          <a:stretch>
            <a:fillRect/>
          </a:stretch>
        </p:blipFill>
        <p:spPr>
          <a:xfrm>
            <a:off x="11049000" y="217994"/>
            <a:ext cx="838200" cy="676715"/>
          </a:xfrm>
          <a:prstGeom prst="rect">
            <a:avLst/>
          </a:prstGeom>
        </p:spPr>
      </p:pic>
      <p:sp>
        <p:nvSpPr>
          <p:cNvPr id="8" name="Title 1"/>
          <p:cNvSpPr txBox="1">
            <a:spLocks/>
          </p:cNvSpPr>
          <p:nvPr userDrawn="1"/>
        </p:nvSpPr>
        <p:spPr>
          <a:xfrm>
            <a:off x="364524" y="304800"/>
            <a:ext cx="10455876" cy="533400"/>
          </a:xfrm>
          <a:prstGeom prst="rect">
            <a:avLst/>
          </a:prstGeom>
        </p:spPr>
        <p:txBody>
          <a:bodyPr/>
          <a:lstStyle>
            <a:lvl1pPr algn="l" defTabSz="914400" rtl="0" eaLnBrk="1" latinLnBrk="0" hangingPunct="1">
              <a:lnSpc>
                <a:spcPct val="90000"/>
              </a:lnSpc>
              <a:spcBef>
                <a:spcPct val="0"/>
              </a:spcBef>
              <a:buNone/>
              <a:defRPr sz="3200" b="0" kern="1200" cap="none" baseline="0">
                <a:solidFill>
                  <a:schemeClr val="bg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Click to edit Master title style</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746564273"/>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10" r:id="rId9"/>
    <p:sldLayoutId id="2147484211" r:id="rId10"/>
    <p:sldLayoutId id="2147484212" r:id="rId11"/>
    <p:sldLayoutId id="2147484213" r:id="rId12"/>
    <p:sldLayoutId id="2147484214" r:id="rId13"/>
    <p:sldLayoutId id="2147484216" r:id="rId14"/>
    <p:sldLayoutId id="214748421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24000"/>
            <a:ext cx="10896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ound Same Side Corner Rectangle 6"/>
          <p:cNvSpPr/>
          <p:nvPr/>
        </p:nvSpPr>
        <p:spPr>
          <a:xfrm>
            <a:off x="0" y="1"/>
            <a:ext cx="12192000" cy="1112703"/>
          </a:xfrm>
          <a:prstGeom prst="round2SameRect">
            <a:avLst>
              <a:gd name="adj1" fmla="val 0"/>
              <a:gd name="adj2" fmla="val 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0" rtlCol="0" anchor="ctr"/>
          <a:lstStyle/>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Calibri"/>
              <a:cs typeface="Calibri"/>
            </a:endParaRPr>
          </a:p>
        </p:txBody>
      </p:sp>
      <p:cxnSp>
        <p:nvCxnSpPr>
          <p:cNvPr id="9" name="Straight Connector 8"/>
          <p:cNvCxnSpPr/>
          <p:nvPr/>
        </p:nvCxnSpPr>
        <p:spPr>
          <a:xfrm flipV="1">
            <a:off x="0" y="1112703"/>
            <a:ext cx="12192000" cy="16184"/>
          </a:xfrm>
          <a:prstGeom prst="line">
            <a:avLst/>
          </a:prstGeom>
          <a:ln w="38100">
            <a:solidFill>
              <a:srgbClr val="FF0000"/>
            </a:solidFill>
          </a:ln>
          <a:effectLst>
            <a:outerShdw blurRad="50800" dist="12700" dir="5400000" algn="t"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533400" y="6553200"/>
            <a:ext cx="4114800" cy="136525"/>
          </a:xfrm>
          <a:prstGeom prst="rect">
            <a:avLst/>
          </a:prstGeom>
        </p:spPr>
        <p:txBody>
          <a:bodyPr/>
          <a:lstStyle>
            <a:defPPr>
              <a:defRPr lang="en-US"/>
            </a:defPPr>
            <a:lvl1pPr algn="l" rtl="0" fontAlgn="base">
              <a:spcBef>
                <a:spcPct val="0"/>
              </a:spcBef>
              <a:spcAft>
                <a:spcPct val="0"/>
              </a:spcAft>
              <a:defRPr sz="8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panose="020F0502020204030204"/>
                <a:ea typeface="+mn-ea"/>
                <a:cs typeface="+mn-cs"/>
              </a:rPr>
              <a:t>© Security On-Demand All Rights Reserved</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p:cNvPicPr>
            <a:picLocks noChangeAspect="1"/>
          </p:cNvPicPr>
          <p:nvPr/>
        </p:nvPicPr>
        <p:blipFill>
          <a:blip r:embed="rId29"/>
          <a:stretch>
            <a:fillRect/>
          </a:stretch>
        </p:blipFill>
        <p:spPr>
          <a:xfrm>
            <a:off x="11049000" y="217994"/>
            <a:ext cx="838200" cy="676715"/>
          </a:xfrm>
          <a:prstGeom prst="rect">
            <a:avLst/>
          </a:prstGeom>
        </p:spPr>
      </p:pic>
      <p:sp>
        <p:nvSpPr>
          <p:cNvPr id="8" name="Title 1"/>
          <p:cNvSpPr txBox="1">
            <a:spLocks/>
          </p:cNvSpPr>
          <p:nvPr userDrawn="1"/>
        </p:nvSpPr>
        <p:spPr>
          <a:xfrm>
            <a:off x="364524" y="304800"/>
            <a:ext cx="10455876" cy="533400"/>
          </a:xfrm>
          <a:prstGeom prst="rect">
            <a:avLst/>
          </a:prstGeom>
        </p:spPr>
        <p:txBody>
          <a:bodyPr/>
          <a:lstStyle>
            <a:lvl1pPr algn="l" defTabSz="914400" rtl="0" eaLnBrk="1" latinLnBrk="0" hangingPunct="1">
              <a:lnSpc>
                <a:spcPct val="90000"/>
              </a:lnSpc>
              <a:spcBef>
                <a:spcPct val="0"/>
              </a:spcBef>
              <a:buNone/>
              <a:defRPr sz="3200" b="0" kern="1200" cap="none" baseline="0">
                <a:solidFill>
                  <a:schemeClr val="bg1"/>
                </a:solidFill>
                <a:latin typeface="Calibri" panose="020F050202020403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pitchFamily="34" charset="0"/>
                <a:ea typeface="+mj-ea"/>
                <a:cs typeface="+mj-cs"/>
              </a:rPr>
              <a:t>Click to edit Master title style</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001840675"/>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2" r:id="rId16"/>
    <p:sldLayoutId id="2147484423" r:id="rId17"/>
    <p:sldLayoutId id="2147484424" r:id="rId18"/>
    <p:sldLayoutId id="2147484425" r:id="rId19"/>
    <p:sldLayoutId id="2147484426" r:id="rId20"/>
    <p:sldLayoutId id="2147484427" r:id="rId21"/>
    <p:sldLayoutId id="2147484428" r:id="rId22"/>
    <p:sldLayoutId id="2147484429" r:id="rId23"/>
    <p:sldLayoutId id="2147484431" r:id="rId24"/>
    <p:sldLayoutId id="2147484432" r:id="rId25"/>
    <p:sldLayoutId id="2147484433" r:id="rId26"/>
    <p:sldLayoutId id="214748443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450799"/>
      </p:ext>
    </p:extLst>
  </p:cSld>
  <p:clrMap bg1="lt1" tx1="dk1" bg2="lt2" tx2="dk2" accent1="accent1" accent2="accent2" accent3="accent3" accent4="accent4" accent5="accent5" accent6="accent6" hlink="hlink" folHlink="folHlink"/>
  <p:sldLayoutIdLst>
    <p:sldLayoutId id="2147484521" r:id="rId1"/>
    <p:sldLayoutId id="214748452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0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CryptoLocker" TargetMode="External"/><Relationship Id="rId2" Type="http://schemas.openxmlformats.org/officeDocument/2006/relationships/notesSlide" Target="../notesSlides/notesSlide7.xml"/><Relationship Id="rId1" Type="http://schemas.openxmlformats.org/officeDocument/2006/relationships/slideLayout" Target="../slideLayouts/slideLayout209.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0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09.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8.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38.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3.emf"/></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image" Target="../media/image64.png"/><Relationship Id="rId16" Type="http://schemas.openxmlformats.org/officeDocument/2006/relationships/image" Target="../media/image78.png"/><Relationship Id="rId1" Type="http://schemas.openxmlformats.org/officeDocument/2006/relationships/slideLayout" Target="../slideLayouts/slideLayout25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68.xml"/></Relationships>
</file>

<file path=ppt/slides/_rels/slide4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kscott@securityondemand.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pbybee@securityondemand.com" TargetMode="External"/><Relationship Id="rId2" Type="http://schemas.openxmlformats.org/officeDocument/2006/relationships/hyperlink" Target="http://www.securityondemand.com/"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7.xml"/><Relationship Id="rId5" Type="http://schemas.openxmlformats.org/officeDocument/2006/relationships/image" Target="../media/image31.jpeg"/><Relationship Id="rId4" Type="http://schemas.openxmlformats.org/officeDocument/2006/relationships/hyperlink" Target="https://www.peoplemattersglobal.com/news/talent-conversation/asia-pacifics-cybersecurity-workforce-gap-hits-214m-1965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09.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50739"/>
            <a:ext cx="12192000" cy="7408739"/>
          </a:xfrm>
          <a:prstGeom prst="rect">
            <a:avLst/>
          </a:prstGeom>
        </p:spPr>
      </p:pic>
      <p:sp>
        <p:nvSpPr>
          <p:cNvPr id="2" name="Title 1"/>
          <p:cNvSpPr>
            <a:spLocks noGrp="1"/>
          </p:cNvSpPr>
          <p:nvPr>
            <p:ph type="ctrTitle"/>
          </p:nvPr>
        </p:nvSpPr>
        <p:spPr>
          <a:xfrm>
            <a:off x="1169659" y="3321858"/>
            <a:ext cx="8646695" cy="1272232"/>
          </a:xfrm>
        </p:spPr>
        <p:txBody>
          <a:bodyPr>
            <a:noAutofit/>
          </a:bodyPr>
          <a:lstStyle/>
          <a:p>
            <a:pPr algn="l"/>
            <a:r>
              <a:rPr lang="en-US" sz="4400" b="1" dirty="0">
                <a:solidFill>
                  <a:schemeClr val="bg1"/>
                </a:solidFill>
                <a:latin typeface="Nirmala UI Semilight" panose="020B0402040204020203" pitchFamily="34" charset="0"/>
                <a:ea typeface="Roboto Thin" panose="02000000000000000000" pitchFamily="2" charset="0"/>
                <a:cs typeface="Nirmala UI Semilight" panose="020B0402040204020203" pitchFamily="34" charset="0"/>
              </a:rPr>
              <a:t>Company Introduction</a:t>
            </a:r>
            <a:endParaRPr lang="en-US" sz="2000" b="1" dirty="0">
              <a:solidFill>
                <a:schemeClr val="bg1"/>
              </a:solidFill>
              <a:latin typeface="Nirmala UI Semilight" panose="020B0402040204020203" pitchFamily="34" charset="0"/>
              <a:ea typeface="Roboto Thin" panose="02000000000000000000" pitchFamily="2" charset="0"/>
              <a:cs typeface="Nirmala UI Semilight" panose="020B0402040204020203" pitchFamily="34" charset="0"/>
            </a:endParaRPr>
          </a:p>
        </p:txBody>
      </p:sp>
      <p:sp>
        <p:nvSpPr>
          <p:cNvPr id="3" name="Subtitle 2"/>
          <p:cNvSpPr>
            <a:spLocks noGrp="1"/>
          </p:cNvSpPr>
          <p:nvPr>
            <p:ph type="subTitle" idx="1"/>
          </p:nvPr>
        </p:nvSpPr>
        <p:spPr>
          <a:xfrm>
            <a:off x="0" y="6513680"/>
            <a:ext cx="12191999" cy="344320"/>
          </a:xfrm>
        </p:spPr>
        <p:txBody>
          <a:bodyPr>
            <a:normAutofit/>
          </a:bodyPr>
          <a:lstStyle/>
          <a:p>
            <a:pPr defTabSz="457200">
              <a:spcBef>
                <a:spcPts val="0"/>
              </a:spcBef>
              <a:defRPr/>
            </a:pPr>
            <a:r>
              <a:rPr lang="en-US" sz="1050" dirty="0">
                <a:solidFill>
                  <a:prstClr val="white"/>
                </a:solidFill>
              </a:rPr>
              <a:t>Note:  This information is Security On-Demand Confidential &amp; Proprietary - Distribution is Prohibited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409" y="3008877"/>
            <a:ext cx="2993908" cy="625962"/>
          </a:xfrm>
          <a:prstGeom prst="rect">
            <a:avLst/>
          </a:prstGeom>
        </p:spPr>
      </p:pic>
      <p:sp>
        <p:nvSpPr>
          <p:cNvPr id="5" name="TextBox 4"/>
          <p:cNvSpPr txBox="1"/>
          <p:nvPr/>
        </p:nvSpPr>
        <p:spPr>
          <a:xfrm>
            <a:off x="1249409" y="4707016"/>
            <a:ext cx="4039767" cy="400110"/>
          </a:xfrm>
          <a:prstGeom prst="rect">
            <a:avLst/>
          </a:prstGeom>
          <a:noFill/>
        </p:spPr>
        <p:txBody>
          <a:bodyPr wrap="square" rtlCol="0">
            <a:spAutoFit/>
          </a:bodyPr>
          <a:lstStyle/>
          <a:p>
            <a:r>
              <a:rPr lang="en-US" sz="2000" dirty="0">
                <a:solidFill>
                  <a:schemeClr val="bg1"/>
                </a:solidFill>
              </a:rPr>
              <a:t>Oct 2021</a:t>
            </a:r>
          </a:p>
        </p:txBody>
      </p:sp>
    </p:spTree>
    <p:extLst>
      <p:ext uri="{BB962C8B-B14F-4D97-AF65-F5344CB8AC3E}">
        <p14:creationId xmlns:p14="http://schemas.microsoft.com/office/powerpoint/2010/main" val="1004611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mn-lt"/>
              </a:rPr>
              <a:t>The Costs of Ransomware to Business</a:t>
            </a:r>
          </a:p>
        </p:txBody>
      </p:sp>
      <p:sp>
        <p:nvSpPr>
          <p:cNvPr id="4" name="Rectangle 3"/>
          <p:cNvSpPr/>
          <p:nvPr/>
        </p:nvSpPr>
        <p:spPr>
          <a:xfrm>
            <a:off x="2207358" y="2166749"/>
            <a:ext cx="330174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of organizations lost revenue following a ransomware attack.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p:cNvSpPr txBox="1"/>
          <p:nvPr/>
        </p:nvSpPr>
        <p:spPr>
          <a:xfrm>
            <a:off x="1097741" y="2074417"/>
            <a:ext cx="1569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66%</a:t>
            </a:r>
          </a:p>
        </p:txBody>
      </p:sp>
      <p:sp>
        <p:nvSpPr>
          <p:cNvPr id="6" name="TextBox 5"/>
          <p:cNvSpPr txBox="1"/>
          <p:nvPr/>
        </p:nvSpPr>
        <p:spPr>
          <a:xfrm>
            <a:off x="1112157" y="3541110"/>
            <a:ext cx="1569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35%</a:t>
            </a:r>
          </a:p>
        </p:txBody>
      </p:sp>
      <p:sp>
        <p:nvSpPr>
          <p:cNvPr id="7" name="Rectangle 6"/>
          <p:cNvSpPr/>
          <p:nvPr/>
        </p:nvSpPr>
        <p:spPr>
          <a:xfrm>
            <a:off x="2221774" y="3541110"/>
            <a:ext cx="394429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of businesses that paid a ransom demand shelled out between $350,000-$1.4 million, while 7 percent paid ransoms exceeding $1.4 million.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207358" y="5276366"/>
            <a:ext cx="380837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of organizations’ brand and reputation were damaged in a successful attack.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097741" y="5274497"/>
            <a:ext cx="1569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53%</a:t>
            </a:r>
          </a:p>
        </p:txBody>
      </p:sp>
      <p:sp>
        <p:nvSpPr>
          <p:cNvPr id="10" name="TextBox 9"/>
          <p:cNvSpPr txBox="1"/>
          <p:nvPr/>
        </p:nvSpPr>
        <p:spPr>
          <a:xfrm>
            <a:off x="7054893" y="2105194"/>
            <a:ext cx="1569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32%</a:t>
            </a:r>
          </a:p>
        </p:txBody>
      </p:sp>
      <p:sp>
        <p:nvSpPr>
          <p:cNvPr id="11" name="TextBox 10"/>
          <p:cNvSpPr txBox="1"/>
          <p:nvPr/>
        </p:nvSpPr>
        <p:spPr>
          <a:xfrm>
            <a:off x="7071801" y="3566866"/>
            <a:ext cx="1569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29%</a:t>
            </a:r>
          </a:p>
        </p:txBody>
      </p:sp>
      <p:sp>
        <p:nvSpPr>
          <p:cNvPr id="12" name="TextBox 11"/>
          <p:cNvSpPr txBox="1"/>
          <p:nvPr/>
        </p:nvSpPr>
        <p:spPr>
          <a:xfrm>
            <a:off x="7154612" y="5158580"/>
            <a:ext cx="15693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26%</a:t>
            </a:r>
          </a:p>
        </p:txBody>
      </p:sp>
      <p:sp>
        <p:nvSpPr>
          <p:cNvPr id="13" name="Rectangle 12"/>
          <p:cNvSpPr/>
          <p:nvPr/>
        </p:nvSpPr>
        <p:spPr>
          <a:xfrm>
            <a:off x="8203833" y="2199195"/>
            <a:ext cx="41172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of organizations lost C-Level talent as a direct result of ransomware attacks.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8218249" y="3546715"/>
            <a:ext cx="402006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laid off employees due to financial pressures following a ransomware attack.</a:t>
            </a:r>
          </a:p>
        </p:txBody>
      </p:sp>
      <p:sp>
        <p:nvSpPr>
          <p:cNvPr id="15" name="Rectangle 14"/>
          <p:cNvSpPr/>
          <p:nvPr/>
        </p:nvSpPr>
        <p:spPr>
          <a:xfrm>
            <a:off x="8203833" y="5131941"/>
            <a:ext cx="402006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of organizations were forced to close down operations entirely following a ransomware attack.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p:cNvPicPr>
            <a:picLocks noChangeAspect="1"/>
          </p:cNvPicPr>
          <p:nvPr/>
        </p:nvPicPr>
        <p:blipFill rotWithShape="1">
          <a:blip r:embed="rId3"/>
          <a:srcRect l="14001" t="7797" r="14457" b="10753"/>
          <a:stretch/>
        </p:blipFill>
        <p:spPr>
          <a:xfrm>
            <a:off x="6166071" y="5131941"/>
            <a:ext cx="988541" cy="679622"/>
          </a:xfrm>
          <a:prstGeom prst="rect">
            <a:avLst/>
          </a:prstGeom>
        </p:spPr>
      </p:pic>
      <p:pic>
        <p:nvPicPr>
          <p:cNvPr id="17" name="Picture 16"/>
          <p:cNvPicPr>
            <a:picLocks noChangeAspect="1"/>
          </p:cNvPicPr>
          <p:nvPr/>
        </p:nvPicPr>
        <p:blipFill>
          <a:blip r:embed="rId4"/>
          <a:stretch>
            <a:fillRect/>
          </a:stretch>
        </p:blipFill>
        <p:spPr>
          <a:xfrm>
            <a:off x="396700" y="3438130"/>
            <a:ext cx="687944" cy="1031915"/>
          </a:xfrm>
          <a:prstGeom prst="rect">
            <a:avLst/>
          </a:prstGeom>
        </p:spPr>
      </p:pic>
      <p:pic>
        <p:nvPicPr>
          <p:cNvPr id="18" name="Picture 17"/>
          <p:cNvPicPr>
            <a:picLocks noChangeAspect="1"/>
          </p:cNvPicPr>
          <p:nvPr/>
        </p:nvPicPr>
        <p:blipFill>
          <a:blip r:embed="rId5"/>
          <a:stretch>
            <a:fillRect/>
          </a:stretch>
        </p:blipFill>
        <p:spPr>
          <a:xfrm>
            <a:off x="187354" y="2043641"/>
            <a:ext cx="916486" cy="732508"/>
          </a:xfrm>
          <a:prstGeom prst="rect">
            <a:avLst/>
          </a:prstGeom>
        </p:spPr>
      </p:pic>
      <p:pic>
        <p:nvPicPr>
          <p:cNvPr id="19" name="Picture 18"/>
          <p:cNvPicPr>
            <a:picLocks noChangeAspect="1"/>
          </p:cNvPicPr>
          <p:nvPr/>
        </p:nvPicPr>
        <p:blipFill>
          <a:blip r:embed="rId6"/>
          <a:stretch>
            <a:fillRect/>
          </a:stretch>
        </p:blipFill>
        <p:spPr>
          <a:xfrm>
            <a:off x="6277842" y="1918444"/>
            <a:ext cx="669558" cy="1142939"/>
          </a:xfrm>
          <a:prstGeom prst="rect">
            <a:avLst/>
          </a:prstGeom>
        </p:spPr>
      </p:pic>
      <p:pic>
        <p:nvPicPr>
          <p:cNvPr id="20" name="Picture 19"/>
          <p:cNvPicPr>
            <a:picLocks noChangeAspect="1"/>
          </p:cNvPicPr>
          <p:nvPr/>
        </p:nvPicPr>
        <p:blipFill>
          <a:blip r:embed="rId7"/>
          <a:stretch>
            <a:fillRect/>
          </a:stretch>
        </p:blipFill>
        <p:spPr>
          <a:xfrm>
            <a:off x="5840982" y="3534706"/>
            <a:ext cx="1228327" cy="882390"/>
          </a:xfrm>
          <a:prstGeom prst="rect">
            <a:avLst/>
          </a:prstGeom>
        </p:spPr>
      </p:pic>
      <p:pic>
        <p:nvPicPr>
          <p:cNvPr id="21" name="Picture 20"/>
          <p:cNvPicPr>
            <a:picLocks noChangeAspect="1"/>
          </p:cNvPicPr>
          <p:nvPr/>
        </p:nvPicPr>
        <p:blipFill>
          <a:blip r:embed="rId8"/>
          <a:stretch>
            <a:fillRect/>
          </a:stretch>
        </p:blipFill>
        <p:spPr>
          <a:xfrm>
            <a:off x="290835" y="5131941"/>
            <a:ext cx="888756" cy="790756"/>
          </a:xfrm>
          <a:prstGeom prst="rect">
            <a:avLst/>
          </a:prstGeom>
        </p:spPr>
      </p:pic>
      <p:sp>
        <p:nvSpPr>
          <p:cNvPr id="22" name="Rectangle 21"/>
          <p:cNvSpPr/>
          <p:nvPr/>
        </p:nvSpPr>
        <p:spPr>
          <a:xfrm>
            <a:off x="6873765" y="6550223"/>
            <a:ext cx="5318235" cy="307777"/>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Cybereason</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Report, Ransomware, the True Cost to Business)</a:t>
            </a:r>
          </a:p>
        </p:txBody>
      </p:sp>
    </p:spTree>
    <p:extLst>
      <p:ext uri="{BB962C8B-B14F-4D97-AF65-F5344CB8AC3E}">
        <p14:creationId xmlns:p14="http://schemas.microsoft.com/office/powerpoint/2010/main" val="160709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mn-lt"/>
              </a:rPr>
              <a:t>The Problem – Why Now?</a:t>
            </a:r>
          </a:p>
        </p:txBody>
      </p:sp>
      <p:sp>
        <p:nvSpPr>
          <p:cNvPr id="3" name="Content Placeholder 2"/>
          <p:cNvSpPr>
            <a:spLocks noGrp="1"/>
          </p:cNvSpPr>
          <p:nvPr>
            <p:ph sz="quarter" idx="10"/>
          </p:nvPr>
        </p:nvSpPr>
        <p:spPr>
          <a:xfrm>
            <a:off x="380999" y="1524000"/>
            <a:ext cx="6303580" cy="5029200"/>
          </a:xfrm>
        </p:spPr>
        <p:txBody>
          <a:bodyPr>
            <a:normAutofit lnSpcReduction="10000"/>
          </a:bodyPr>
          <a:lstStyle/>
          <a:p>
            <a:r>
              <a:rPr lang="en-US" dirty="0"/>
              <a:t>Cyber-Criminal Focus is Shifting</a:t>
            </a:r>
          </a:p>
          <a:p>
            <a:r>
              <a:rPr lang="en-US" dirty="0"/>
              <a:t>Previously</a:t>
            </a:r>
          </a:p>
          <a:p>
            <a:pPr lvl="1"/>
            <a:r>
              <a:rPr lang="en-US" dirty="0"/>
              <a:t>Credit Card &amp; Identity Theft</a:t>
            </a:r>
          </a:p>
          <a:p>
            <a:pPr lvl="1"/>
            <a:r>
              <a:rPr lang="en-US" dirty="0"/>
              <a:t>Complacency Developed</a:t>
            </a:r>
          </a:p>
          <a:p>
            <a:r>
              <a:rPr lang="en-US" dirty="0"/>
              <a:t>Ransom in exchange for computer access is not new</a:t>
            </a:r>
          </a:p>
          <a:p>
            <a:pPr lvl="1"/>
            <a:r>
              <a:rPr lang="en-US" dirty="0"/>
              <a:t>AIDS Trojan – Developed in 1989, Joseph Popp</a:t>
            </a:r>
          </a:p>
          <a:p>
            <a:pPr lvl="1"/>
            <a:r>
              <a:rPr lang="en-US" dirty="0"/>
              <a:t>Encrypting ransomware returned to prominence in late 2013 with the propagation of </a:t>
            </a:r>
            <a:r>
              <a:rPr lang="en-US" dirty="0" err="1">
                <a:hlinkClick r:id="rId3" tooltip="CryptoLocker"/>
              </a:rPr>
              <a:t>CryptoLocker</a:t>
            </a:r>
            <a:endParaRPr lang="en-US" dirty="0"/>
          </a:p>
          <a:p>
            <a:pPr lvl="1"/>
            <a:r>
              <a:rPr lang="en-US" dirty="0"/>
              <a:t>Bitcoin Used for first time</a:t>
            </a:r>
          </a:p>
          <a:p>
            <a:pPr lvl="1"/>
            <a:r>
              <a:rPr lang="en-US" dirty="0"/>
              <a:t>Procured $27M from infected users</a:t>
            </a:r>
          </a:p>
          <a:p>
            <a:pPr lvl="1"/>
            <a:r>
              <a:rPr lang="en-US" dirty="0"/>
              <a:t>Became widely copied</a:t>
            </a:r>
          </a:p>
          <a:p>
            <a:r>
              <a:rPr lang="en-US" dirty="0"/>
              <a:t>What is unique about now?</a:t>
            </a:r>
          </a:p>
        </p:txBody>
      </p:sp>
      <p:pic>
        <p:nvPicPr>
          <p:cNvPr id="2050" name="Picture 2" descr="What is Cybercrime? Effects, Examples and Preven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9148" y="1903686"/>
            <a:ext cx="3901925" cy="409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373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mn-lt"/>
              </a:rPr>
              <a:t>Multiple Forces Coming Together </a:t>
            </a:r>
          </a:p>
        </p:txBody>
      </p:sp>
      <p:graphicFrame>
        <p:nvGraphicFramePr>
          <p:cNvPr id="5" name="Content Placeholder 4"/>
          <p:cNvGraphicFramePr>
            <a:graphicFrameLocks noGrp="1"/>
          </p:cNvGraphicFramePr>
          <p:nvPr>
            <p:ph sz="quarter" idx="10"/>
          </p:nvPr>
        </p:nvGraphicFramePr>
        <p:xfrm>
          <a:off x="1124606" y="1408387"/>
          <a:ext cx="9879725" cy="4246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1492468" y="5918113"/>
            <a:ext cx="995329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combination of these forces has fueled the rapid scaling of a new cyber-criminal eco-system</a:t>
            </a:r>
          </a:p>
        </p:txBody>
      </p:sp>
    </p:spTree>
    <p:extLst>
      <p:ext uri="{BB962C8B-B14F-4D97-AF65-F5344CB8AC3E}">
        <p14:creationId xmlns:p14="http://schemas.microsoft.com/office/powerpoint/2010/main" val="36274351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mn-lt"/>
              </a:rPr>
              <a:t>The Criminal Eco-System is Expanding</a:t>
            </a:r>
          </a:p>
        </p:txBody>
      </p:sp>
      <p:sp>
        <p:nvSpPr>
          <p:cNvPr id="3" name="Content Placeholder 2"/>
          <p:cNvSpPr>
            <a:spLocks noGrp="1"/>
          </p:cNvSpPr>
          <p:nvPr>
            <p:ph sz="quarter" idx="10"/>
          </p:nvPr>
        </p:nvSpPr>
        <p:spPr>
          <a:xfrm>
            <a:off x="258452" y="1533427"/>
            <a:ext cx="6530163" cy="5029200"/>
          </a:xfrm>
        </p:spPr>
        <p:txBody>
          <a:bodyPr>
            <a:normAutofit/>
          </a:bodyPr>
          <a:lstStyle/>
          <a:p>
            <a:r>
              <a:rPr lang="en-US" dirty="0"/>
              <a:t>The attackers feel justified in what they are doing</a:t>
            </a:r>
          </a:p>
          <a:p>
            <a:pPr lvl="1"/>
            <a:r>
              <a:rPr lang="en-US" dirty="0"/>
              <a:t>Wealth Disparity – (Robin hood syndrome)</a:t>
            </a:r>
          </a:p>
          <a:p>
            <a:pPr lvl="1"/>
            <a:r>
              <a:rPr lang="en-US" dirty="0"/>
              <a:t>“Ransomware is the Guillotine” </a:t>
            </a:r>
          </a:p>
          <a:p>
            <a:pPr lvl="1"/>
            <a:r>
              <a:rPr lang="en-US" dirty="0" err="1"/>
              <a:t>MountLocker's</a:t>
            </a:r>
            <a:r>
              <a:rPr lang="en-US" dirty="0"/>
              <a:t> operator says: "We use network security holes the same way lawyers use legal holes."</a:t>
            </a:r>
          </a:p>
          <a:p>
            <a:r>
              <a:rPr lang="en-US" dirty="0"/>
              <a:t>Ransomware is Scalable</a:t>
            </a:r>
          </a:p>
          <a:p>
            <a:pPr lvl="1"/>
            <a:r>
              <a:rPr lang="en-US" dirty="0"/>
              <a:t>If criminals, operating remotely, can make massive profits while incurring little risk to themselves, why would they ever stop?</a:t>
            </a:r>
          </a:p>
          <a:p>
            <a:r>
              <a:rPr lang="en-US" dirty="0"/>
              <a:t>State Sponsored Attacks</a:t>
            </a:r>
          </a:p>
          <a:p>
            <a:pPr lvl="1"/>
            <a:r>
              <a:rPr lang="en-US" dirty="0"/>
              <a:t>It’s not all for profit </a:t>
            </a:r>
          </a:p>
          <a:p>
            <a:pPr lvl="1"/>
            <a:r>
              <a:rPr lang="en-US" dirty="0"/>
              <a:t>Some governments are getting criminal gangs to do their hacking for them</a:t>
            </a:r>
          </a:p>
          <a:p>
            <a:endParaRPr lang="en-US" dirty="0"/>
          </a:p>
        </p:txBody>
      </p:sp>
      <p:pic>
        <p:nvPicPr>
          <p:cNvPr id="6148" name="Picture 4" descr="Russian &amp;#39;Evil Corp&amp;#39; cybercrime gang bilked millions in hacking spree,  officials charge - POLI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163" y="2123812"/>
            <a:ext cx="5199701" cy="346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29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Ransomware as a Service (</a:t>
            </a:r>
            <a:r>
              <a:rPr lang="en-US" dirty="0" err="1"/>
              <a:t>RaaS</a:t>
            </a:r>
            <a:r>
              <a:rPr lang="en-US" dirty="0"/>
              <a:t>)</a:t>
            </a:r>
          </a:p>
        </p:txBody>
      </p:sp>
      <p:sp>
        <p:nvSpPr>
          <p:cNvPr id="3" name="Text Placeholder 2"/>
          <p:cNvSpPr>
            <a:spLocks noGrp="1"/>
          </p:cNvSpPr>
          <p:nvPr>
            <p:ph type="body" sz="quarter" idx="11"/>
          </p:nvPr>
        </p:nvSpPr>
        <p:spPr>
          <a:xfrm>
            <a:off x="457200" y="1524000"/>
            <a:ext cx="4263656" cy="5105400"/>
          </a:xfrm>
        </p:spPr>
        <p:txBody>
          <a:bodyPr/>
          <a:lstStyle/>
          <a:p>
            <a:pPr marL="457200" indent="-457200">
              <a:buFont typeface="Arial" panose="020B0604020202020204" pitchFamily="34" charset="0"/>
              <a:buChar char="•"/>
            </a:pPr>
            <a:r>
              <a:rPr lang="en-US" dirty="0"/>
              <a:t>Makes it easy for anyone to launch an attack</a:t>
            </a:r>
          </a:p>
          <a:p>
            <a:pPr marL="457200" indent="-457200">
              <a:buFont typeface="Arial" panose="020B0604020202020204" pitchFamily="34" charset="0"/>
              <a:buChar char="•"/>
            </a:pPr>
            <a:r>
              <a:rPr lang="en-US" dirty="0"/>
              <a:t>Fairly large criminal eco-system</a:t>
            </a:r>
          </a:p>
          <a:p>
            <a:pPr marL="457200" indent="-457200">
              <a:buFont typeface="Arial" panose="020B0604020202020204" pitchFamily="34" charset="0"/>
              <a:buChar char="•"/>
            </a:pPr>
            <a:r>
              <a:rPr lang="en-US" dirty="0"/>
              <a:t>The attacker gets to set the ransom amount $$</a:t>
            </a:r>
          </a:p>
          <a:p>
            <a:pPr marL="457200" indent="-457200">
              <a:buFont typeface="Arial" panose="020B0604020202020204" pitchFamily="34" charset="0"/>
              <a:buChar char="•"/>
            </a:pPr>
            <a:r>
              <a:rPr lang="en-US" dirty="0"/>
              <a:t>Disgruntled employee</a:t>
            </a:r>
          </a:p>
          <a:p>
            <a:pPr marL="1145382" lvl="1" indent="-457200"/>
            <a:r>
              <a:rPr lang="en-US" dirty="0"/>
              <a:t>Provides attack vector against the company</a:t>
            </a:r>
          </a:p>
          <a:p>
            <a:pPr marL="1145382" lvl="1" indent="-457200"/>
            <a:r>
              <a:rPr lang="en-US" dirty="0"/>
              <a:t>Receives the money from attack</a:t>
            </a:r>
          </a:p>
        </p:txBody>
      </p:sp>
      <p:pic>
        <p:nvPicPr>
          <p:cNvPr id="4" name="Picture 3"/>
          <p:cNvPicPr>
            <a:picLocks noChangeAspect="1"/>
          </p:cNvPicPr>
          <p:nvPr/>
        </p:nvPicPr>
        <p:blipFill>
          <a:blip r:embed="rId2"/>
          <a:stretch>
            <a:fillRect/>
          </a:stretch>
        </p:blipFill>
        <p:spPr>
          <a:xfrm>
            <a:off x="4953000" y="1654470"/>
            <a:ext cx="7239000" cy="4591050"/>
          </a:xfrm>
          <a:prstGeom prst="rect">
            <a:avLst/>
          </a:prstGeom>
        </p:spPr>
      </p:pic>
    </p:spTree>
    <p:extLst>
      <p:ext uri="{BB962C8B-B14F-4D97-AF65-F5344CB8AC3E}">
        <p14:creationId xmlns:p14="http://schemas.microsoft.com/office/powerpoint/2010/main" val="319537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15167-088A-4CD9-B197-2F75A8E9F0C2}"/>
              </a:ext>
            </a:extLst>
          </p:cNvPr>
          <p:cNvSpPr>
            <a:spLocks noGrp="1"/>
          </p:cNvSpPr>
          <p:nvPr>
            <p:ph type="title"/>
          </p:nvPr>
        </p:nvSpPr>
        <p:spPr/>
        <p:txBody>
          <a:bodyPr/>
          <a:lstStyle/>
          <a:p>
            <a:r>
              <a:rPr lang="en-US" dirty="0"/>
              <a:t>How Does Ransomware Get Into the network?</a:t>
            </a:r>
          </a:p>
        </p:txBody>
      </p:sp>
      <p:sp>
        <p:nvSpPr>
          <p:cNvPr id="3" name="Text Placeholder 2">
            <a:extLst>
              <a:ext uri="{FF2B5EF4-FFF2-40B4-BE49-F238E27FC236}">
                <a16:creationId xmlns:a16="http://schemas.microsoft.com/office/drawing/2014/main" id="{6B46A807-A01D-4325-A74F-A7719744741E}"/>
              </a:ext>
            </a:extLst>
          </p:cNvPr>
          <p:cNvSpPr>
            <a:spLocks noGrp="1"/>
          </p:cNvSpPr>
          <p:nvPr>
            <p:ph type="body" sz="quarter" idx="11"/>
          </p:nvPr>
        </p:nvSpPr>
        <p:spPr>
          <a:xfrm>
            <a:off x="66675" y="1346662"/>
            <a:ext cx="6162675" cy="5282738"/>
          </a:xfrm>
        </p:spPr>
        <p:txBody>
          <a:bodyPr/>
          <a:lstStyle/>
          <a:p>
            <a:pPr marL="457200" indent="-457200">
              <a:buFont typeface="Arial" panose="020B0604020202020204" pitchFamily="34" charset="0"/>
              <a:buChar char="•"/>
            </a:pPr>
            <a:r>
              <a:rPr lang="en-US" dirty="0"/>
              <a:t>The top 4 exploited paths or vectors are:</a:t>
            </a:r>
          </a:p>
          <a:p>
            <a:pPr marL="1145382" lvl="1" indent="-457200">
              <a:buFont typeface="+mj-lt"/>
              <a:buAutoNum type="arabicPeriod"/>
            </a:pPr>
            <a:r>
              <a:rPr lang="en-US" dirty="0"/>
              <a:t>RDP/Remote Access (Stolen Credentials/Elevated Privileges)</a:t>
            </a:r>
          </a:p>
          <a:p>
            <a:pPr marL="1145382" lvl="1" indent="-457200">
              <a:buFont typeface="+mj-lt"/>
              <a:buAutoNum type="arabicPeriod"/>
            </a:pPr>
            <a:r>
              <a:rPr lang="en-US" dirty="0"/>
              <a:t>Phishing/Social Engineering</a:t>
            </a:r>
          </a:p>
          <a:p>
            <a:pPr marL="1145382" lvl="1" indent="-457200">
              <a:buFont typeface="+mj-lt"/>
              <a:buAutoNum type="arabicPeriod"/>
            </a:pPr>
            <a:r>
              <a:rPr lang="en-US" dirty="0"/>
              <a:t>Software Vulnerabilities/Lack of Patches</a:t>
            </a:r>
          </a:p>
          <a:p>
            <a:pPr marL="1145382" lvl="1" indent="-457200">
              <a:buFont typeface="+mj-lt"/>
              <a:buAutoNum type="arabicPeriod"/>
            </a:pPr>
            <a:r>
              <a:rPr lang="en-US" dirty="0"/>
              <a:t>Lateral Movement - SMB </a:t>
            </a:r>
          </a:p>
          <a:p>
            <a:pPr marL="457200" indent="-457200">
              <a:buFont typeface="Arial" panose="020B0604020202020204" pitchFamily="34" charset="0"/>
              <a:buChar char="•"/>
            </a:pPr>
            <a:r>
              <a:rPr lang="en-US" dirty="0"/>
              <a:t>Any/All of these can be used in combination</a:t>
            </a:r>
          </a:p>
          <a:p>
            <a:pPr marL="1145382" lvl="1" indent="-457200"/>
            <a:r>
              <a:rPr lang="en-US" dirty="0"/>
              <a:t>Note:  Are Coupled with other forms of malware that establish the beachhead</a:t>
            </a:r>
          </a:p>
          <a:p>
            <a:pPr marL="1145382" lvl="1" indent="-457200"/>
            <a:r>
              <a:rPr lang="en-US" dirty="0"/>
              <a:t>For example </a:t>
            </a:r>
            <a:r>
              <a:rPr lang="en-US" dirty="0" err="1"/>
              <a:t>Trickbot</a:t>
            </a:r>
            <a:endParaRPr lang="en-US" dirty="0"/>
          </a:p>
        </p:txBody>
      </p:sp>
      <p:pic>
        <p:nvPicPr>
          <p:cNvPr id="5" name="Picture 4">
            <a:extLst>
              <a:ext uri="{FF2B5EF4-FFF2-40B4-BE49-F238E27FC236}">
                <a16:creationId xmlns:a16="http://schemas.microsoft.com/office/drawing/2014/main" id="{34EAF378-23F7-4E2E-A79E-34D186CA6552}"/>
              </a:ext>
            </a:extLst>
          </p:cNvPr>
          <p:cNvPicPr>
            <a:picLocks noChangeAspect="1"/>
          </p:cNvPicPr>
          <p:nvPr/>
        </p:nvPicPr>
        <p:blipFill>
          <a:blip r:embed="rId3"/>
          <a:stretch>
            <a:fillRect/>
          </a:stretch>
        </p:blipFill>
        <p:spPr>
          <a:xfrm>
            <a:off x="6466989" y="1737187"/>
            <a:ext cx="5481356" cy="3759072"/>
          </a:xfrm>
          <a:prstGeom prst="rect">
            <a:avLst/>
          </a:prstGeom>
        </p:spPr>
      </p:pic>
    </p:spTree>
    <p:extLst>
      <p:ext uri="{BB962C8B-B14F-4D97-AF65-F5344CB8AC3E}">
        <p14:creationId xmlns:p14="http://schemas.microsoft.com/office/powerpoint/2010/main" val="1521630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E901F-4366-4B0E-8CA5-28C8AADB2FA4}"/>
              </a:ext>
            </a:extLst>
          </p:cNvPr>
          <p:cNvSpPr>
            <a:spLocks noGrp="1"/>
          </p:cNvSpPr>
          <p:nvPr>
            <p:ph type="title"/>
          </p:nvPr>
        </p:nvSpPr>
        <p:spPr/>
        <p:txBody>
          <a:bodyPr/>
          <a:lstStyle/>
          <a:p>
            <a:r>
              <a:rPr lang="en-US" dirty="0"/>
              <a:t>Why is Detecting Ransomware so Difficult?</a:t>
            </a:r>
          </a:p>
        </p:txBody>
      </p:sp>
      <p:sp>
        <p:nvSpPr>
          <p:cNvPr id="3" name="Text Placeholder 2">
            <a:extLst>
              <a:ext uri="{FF2B5EF4-FFF2-40B4-BE49-F238E27FC236}">
                <a16:creationId xmlns:a16="http://schemas.microsoft.com/office/drawing/2014/main" id="{0AC5AD4A-055A-453D-8C8F-F853E5EB75BE}"/>
              </a:ext>
            </a:extLst>
          </p:cNvPr>
          <p:cNvSpPr>
            <a:spLocks noGrp="1"/>
          </p:cNvSpPr>
          <p:nvPr>
            <p:ph type="body" sz="quarter" idx="11"/>
          </p:nvPr>
        </p:nvSpPr>
        <p:spPr>
          <a:xfrm>
            <a:off x="447774" y="1401452"/>
            <a:ext cx="6515002" cy="5105400"/>
          </a:xfrm>
        </p:spPr>
        <p:txBody>
          <a:bodyPr/>
          <a:lstStyle/>
          <a:p>
            <a:pPr marL="457200" indent="-457200">
              <a:buFont typeface="Arial" panose="020B0604020202020204" pitchFamily="34" charset="0"/>
              <a:buChar char="•"/>
            </a:pPr>
            <a:r>
              <a:rPr lang="en-US" dirty="0"/>
              <a:t>It conducts itself like a “normal user”</a:t>
            </a:r>
          </a:p>
          <a:p>
            <a:pPr marL="1145382" lvl="1" indent="-457200"/>
            <a:r>
              <a:rPr lang="en-US" dirty="0"/>
              <a:t>Reads, writes, opens files, creates files, lookups, downloads, etc.</a:t>
            </a:r>
          </a:p>
          <a:p>
            <a:pPr marL="457200" indent="-457200">
              <a:buFont typeface="Arial" panose="020B0604020202020204" pitchFamily="34" charset="0"/>
              <a:buChar char="•"/>
            </a:pPr>
            <a:r>
              <a:rPr lang="en-US" dirty="0"/>
              <a:t>Speed of the Attack</a:t>
            </a:r>
          </a:p>
          <a:p>
            <a:pPr marL="1145382" lvl="1" indent="-457200"/>
            <a:r>
              <a:rPr lang="en-US" dirty="0"/>
              <a:t>Hackers used to sit in your system for months, sometimes year – No Longer</a:t>
            </a:r>
          </a:p>
          <a:p>
            <a:pPr marL="1145382" lvl="1" indent="-457200"/>
            <a:r>
              <a:rPr lang="en-US" dirty="0"/>
              <a:t>Attackers have already breached the network/endpoints/user access/etc.</a:t>
            </a:r>
          </a:p>
          <a:p>
            <a:pPr marL="1145382" lvl="1" indent="-457200"/>
            <a:r>
              <a:rPr lang="en-US" dirty="0"/>
              <a:t>It’s the “end” phase of an attack - Once the encryption happens, you’re too late</a:t>
            </a:r>
          </a:p>
          <a:p>
            <a:pPr marL="457200" indent="-457200">
              <a:buFont typeface="Arial" panose="020B0604020202020204" pitchFamily="34" charset="0"/>
              <a:buChar char="•"/>
            </a:pPr>
            <a:r>
              <a:rPr lang="en-US" dirty="0"/>
              <a:t>Static Detection Methods are ineffective</a:t>
            </a:r>
          </a:p>
          <a:p>
            <a:pPr marL="1145382" lvl="1" indent="-457200"/>
            <a:r>
              <a:rPr lang="en-US" dirty="0"/>
              <a:t>Signatures, IOCs, Rules</a:t>
            </a:r>
          </a:p>
          <a:p>
            <a:pPr marL="1145382" lvl="1" indent="-457200"/>
            <a:r>
              <a:rPr lang="en-US" dirty="0"/>
              <a:t>New variations coming out constantly</a:t>
            </a:r>
          </a:p>
          <a:p>
            <a:pPr marL="457200" indent="-457200"/>
            <a:endParaRPr lang="en-US" dirty="0"/>
          </a:p>
          <a:p>
            <a:pPr marL="1145382" lvl="1" indent="-457200"/>
            <a:endParaRPr lang="en-US" dirty="0"/>
          </a:p>
          <a:p>
            <a:pPr marL="457200" indent="-457200">
              <a:buFont typeface="Arial" panose="020B0604020202020204" pitchFamily="34" charset="0"/>
              <a:buChar char="•"/>
            </a:pPr>
            <a:endParaRPr lang="en-US" dirty="0"/>
          </a:p>
        </p:txBody>
      </p:sp>
      <p:pic>
        <p:nvPicPr>
          <p:cNvPr id="3074" name="Picture 2" descr="User Profiles - Dooster - Task and Project Manager">
            <a:extLst>
              <a:ext uri="{FF2B5EF4-FFF2-40B4-BE49-F238E27FC236}">
                <a16:creationId xmlns:a16="http://schemas.microsoft.com/office/drawing/2014/main" id="{5FE4F183-BACC-47B3-A72A-6819BE0C8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844" y="1584591"/>
            <a:ext cx="4777002" cy="308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72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Data Problem</a:t>
            </a:r>
          </a:p>
        </p:txBody>
      </p:sp>
      <p:sp>
        <p:nvSpPr>
          <p:cNvPr id="2" name="Text Placeholder 1"/>
          <p:cNvSpPr>
            <a:spLocks noGrp="1"/>
          </p:cNvSpPr>
          <p:nvPr>
            <p:ph type="body" sz="quarter" idx="11"/>
          </p:nvPr>
        </p:nvSpPr>
        <p:spPr>
          <a:xfrm>
            <a:off x="457200" y="1524000"/>
            <a:ext cx="5616251" cy="5105400"/>
          </a:xfrm>
        </p:spPr>
        <p:txBody>
          <a:bodyPr>
            <a:normAutofit/>
          </a:bodyPr>
          <a:lstStyle/>
          <a:p>
            <a:pPr marL="342900" indent="-342900">
              <a:lnSpc>
                <a:spcPct val="120000"/>
              </a:lnSpc>
              <a:buFont typeface="Arial" panose="020B0604020202020204" pitchFamily="34" charset="0"/>
              <a:buChar char="•"/>
            </a:pPr>
            <a:r>
              <a:rPr lang="en-US" sz="2000" dirty="0">
                <a:latin typeface="+mn-lt"/>
                <a:cs typeface="Arial" panose="020B0604020202020204" pitchFamily="34" charset="0"/>
              </a:rPr>
              <a:t>Data access (speed &amp; accuracy) is the inhibiting factor in threat analysis today</a:t>
            </a:r>
          </a:p>
          <a:p>
            <a:pPr marL="342900" indent="-342900">
              <a:lnSpc>
                <a:spcPct val="120000"/>
              </a:lnSpc>
              <a:buFont typeface="Arial" panose="020B0604020202020204" pitchFamily="34" charset="0"/>
              <a:buChar char="•"/>
            </a:pPr>
            <a:r>
              <a:rPr lang="en-US" sz="2000" dirty="0">
                <a:latin typeface="+mn-lt"/>
                <a:cs typeface="Arial" panose="020B0604020202020204" pitchFamily="34" charset="0"/>
              </a:rPr>
              <a:t>SOD’s differentiation is based on our AQ Analytics Engine</a:t>
            </a:r>
          </a:p>
          <a:p>
            <a:pPr marL="342900" indent="-342900">
              <a:lnSpc>
                <a:spcPct val="120000"/>
              </a:lnSpc>
              <a:buFont typeface="Arial" panose="020B0604020202020204" pitchFamily="34" charset="0"/>
              <a:buChar char="•"/>
            </a:pPr>
            <a:r>
              <a:rPr lang="en-US" sz="2000" dirty="0">
                <a:latin typeface="+mn-lt"/>
                <a:cs typeface="Arial" panose="020B0604020202020204" pitchFamily="34" charset="0"/>
              </a:rPr>
              <a:t>The AQ engine continuously analyzes </a:t>
            </a:r>
            <a:r>
              <a:rPr lang="en-US" sz="2000" b="1" dirty="0">
                <a:latin typeface="+mn-lt"/>
                <a:cs typeface="Arial" panose="020B0604020202020204" pitchFamily="34" charset="0"/>
              </a:rPr>
              <a:t>all the data</a:t>
            </a:r>
            <a:r>
              <a:rPr lang="en-US" sz="2000" dirty="0">
                <a:latin typeface="+mn-lt"/>
                <a:cs typeface="Arial" panose="020B0604020202020204" pitchFamily="34" charset="0"/>
              </a:rPr>
              <a:t> and then optimizes it for Machine Learning based analysis</a:t>
            </a:r>
          </a:p>
          <a:p>
            <a:pPr marL="342900" indent="-342900">
              <a:lnSpc>
                <a:spcPct val="120000"/>
              </a:lnSpc>
              <a:buFont typeface="Arial" panose="020B0604020202020204" pitchFamily="34" charset="0"/>
              <a:buChar char="•"/>
            </a:pPr>
            <a:r>
              <a:rPr lang="en-US" sz="2000" dirty="0">
                <a:latin typeface="+mn-lt"/>
                <a:cs typeface="Arial" panose="020B0604020202020204" pitchFamily="34" charset="0"/>
              </a:rPr>
              <a:t>By leverage multiple detection models, we can perform superior threat analysis</a:t>
            </a:r>
          </a:p>
          <a:p>
            <a:pPr marL="342900" indent="-342900">
              <a:lnSpc>
                <a:spcPct val="120000"/>
              </a:lnSpc>
              <a:buFont typeface="Arial" panose="020B0604020202020204" pitchFamily="34" charset="0"/>
              <a:buChar char="•"/>
            </a:pPr>
            <a:r>
              <a:rPr lang="en-US" sz="2000" dirty="0">
                <a:latin typeface="+mn-lt"/>
                <a:cs typeface="Arial" panose="020B0604020202020204" pitchFamily="34" charset="0"/>
              </a:rPr>
              <a:t>SOD’s core focus has been to find that threats that no one else can find in the data</a:t>
            </a:r>
          </a:p>
        </p:txBody>
      </p:sp>
      <p:sp>
        <p:nvSpPr>
          <p:cNvPr id="13" name="Flowchart: Extract 12">
            <a:extLst>
              <a:ext uri="{FF2B5EF4-FFF2-40B4-BE49-F238E27FC236}">
                <a16:creationId xmlns:a16="http://schemas.microsoft.com/office/drawing/2014/main" id="{B6B6A8FC-7C94-42D0-B2FD-811E60F11298}"/>
              </a:ext>
            </a:extLst>
          </p:cNvPr>
          <p:cNvSpPr/>
          <p:nvPr/>
        </p:nvSpPr>
        <p:spPr>
          <a:xfrm>
            <a:off x="12020550" y="6686550"/>
            <a:ext cx="200025" cy="171450"/>
          </a:xfrm>
          <a:prstGeom prst="flowChartExtra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14"/>
          <p:cNvPicPr/>
          <p:nvPr/>
        </p:nvPicPr>
        <p:blipFill>
          <a:blip r:embed="rId3"/>
          <a:stretch>
            <a:fillRect/>
          </a:stretch>
        </p:blipFill>
        <p:spPr>
          <a:xfrm>
            <a:off x="6663099" y="1646025"/>
            <a:ext cx="4898176" cy="4492223"/>
          </a:xfrm>
          <a:prstGeom prst="rect">
            <a:avLst/>
          </a:prstGeom>
        </p:spPr>
      </p:pic>
    </p:spTree>
    <p:extLst>
      <p:ext uri="{BB962C8B-B14F-4D97-AF65-F5344CB8AC3E}">
        <p14:creationId xmlns:p14="http://schemas.microsoft.com/office/powerpoint/2010/main" val="3781591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63261F-240A-5847-A44E-6775FCFA7CDD}"/>
              </a:ext>
            </a:extLst>
          </p:cNvPr>
          <p:cNvSpPr>
            <a:spLocks noGrp="1"/>
          </p:cNvSpPr>
          <p:nvPr>
            <p:ph type="body" sz="quarter" idx="11"/>
          </p:nvPr>
        </p:nvSpPr>
        <p:spPr>
          <a:xfrm>
            <a:off x="457200" y="1524000"/>
            <a:ext cx="5548745" cy="5105400"/>
          </a:xfrm>
        </p:spPr>
        <p:txBody>
          <a:bodyPr>
            <a:normAutofit/>
          </a:bodyPr>
          <a:lstStyle/>
          <a:p>
            <a:pPr marL="514350" indent="-514350">
              <a:buFont typeface="Arial" panose="020B0604020202020204" pitchFamily="34" charset="0"/>
              <a:buChar char="•"/>
            </a:pPr>
            <a:r>
              <a:rPr lang="en-US" sz="2800" dirty="0"/>
              <a:t>Each of these issues have their own Big Data challenges</a:t>
            </a:r>
          </a:p>
          <a:p>
            <a:pPr marL="514350" indent="-514350">
              <a:buFont typeface="Arial" panose="020B0604020202020204" pitchFamily="34" charset="0"/>
              <a:buChar char="•"/>
            </a:pPr>
            <a:r>
              <a:rPr lang="en-US" sz="2800" dirty="0"/>
              <a:t>Compute, Storage, Speed &amp; Size are all underlying factors in addressing these issues</a:t>
            </a:r>
          </a:p>
          <a:p>
            <a:pPr marL="514350" indent="-514350">
              <a:buFont typeface="Arial" panose="020B0604020202020204" pitchFamily="34" charset="0"/>
              <a:buChar char="•"/>
            </a:pPr>
            <a:r>
              <a:rPr lang="en-US" sz="2800" dirty="0"/>
              <a:t>SOD’s AQ Technology is an underlying analytics technology that solves each of these problems</a:t>
            </a:r>
          </a:p>
          <a:p>
            <a:pPr marL="514350" indent="-514350">
              <a:buFont typeface="Arial" panose="020B0604020202020204" pitchFamily="34" charset="0"/>
              <a:buChar char="•"/>
            </a:pPr>
            <a:endParaRPr lang="en-US" sz="2800" dirty="0"/>
          </a:p>
          <a:p>
            <a:pPr marL="514350" indent="-514350">
              <a:buFont typeface="Arial" panose="020B0604020202020204" pitchFamily="34" charset="0"/>
              <a:buChar char="•"/>
            </a:pPr>
            <a:endParaRPr lang="en-US" sz="2800" dirty="0"/>
          </a:p>
        </p:txBody>
      </p:sp>
      <p:sp>
        <p:nvSpPr>
          <p:cNvPr id="2" name="Title 1">
            <a:extLst>
              <a:ext uri="{FF2B5EF4-FFF2-40B4-BE49-F238E27FC236}">
                <a16:creationId xmlns:a16="http://schemas.microsoft.com/office/drawing/2014/main" id="{7BA40819-8035-5544-B5BA-7835D462AC90}"/>
              </a:ext>
            </a:extLst>
          </p:cNvPr>
          <p:cNvSpPr>
            <a:spLocks noGrp="1"/>
          </p:cNvSpPr>
          <p:nvPr>
            <p:ph type="title"/>
          </p:nvPr>
        </p:nvSpPr>
        <p:spPr/>
        <p:txBody>
          <a:bodyPr/>
          <a:lstStyle/>
          <a:p>
            <a:r>
              <a:rPr lang="en-US"/>
              <a:t>Cyber Security is a Big Data Problem</a:t>
            </a:r>
          </a:p>
        </p:txBody>
      </p:sp>
      <p:graphicFrame>
        <p:nvGraphicFramePr>
          <p:cNvPr id="5" name="Content Placeholder 4"/>
          <p:cNvGraphicFramePr>
            <a:graphicFrameLocks noGrp="1"/>
          </p:cNvGraphicFramePr>
          <p:nvPr>
            <p:ph sz="half" idx="4294967295"/>
          </p:nvPr>
        </p:nvGraphicFramePr>
        <p:xfrm>
          <a:off x="5694219" y="1170998"/>
          <a:ext cx="6206836" cy="568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0577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 y="1524000"/>
            <a:ext cx="5802284" cy="5105400"/>
          </a:xfrm>
        </p:spPr>
        <p:txBody>
          <a:bodyPr>
            <a:normAutofit lnSpcReduction="10000"/>
          </a:bodyPr>
          <a:lstStyle/>
          <a:p>
            <a:pPr marL="342900" indent="-342900">
              <a:buFont typeface="Arial" panose="020B0604020202020204" pitchFamily="34" charset="0"/>
              <a:buChar char="•"/>
            </a:pPr>
            <a:r>
              <a:rPr lang="en-US" dirty="0"/>
              <a:t>The issues surrounding Advanced Cyber Security is not about the </a:t>
            </a:r>
            <a:r>
              <a:rPr lang="en-US" u="sng" dirty="0"/>
              <a:t>analysis</a:t>
            </a:r>
            <a:r>
              <a:rPr lang="en-US" dirty="0"/>
              <a:t> it is about the </a:t>
            </a:r>
            <a:r>
              <a:rPr lang="en-US" i="1" dirty="0"/>
              <a:t>data</a:t>
            </a:r>
            <a:r>
              <a:rPr lang="en-US" dirty="0"/>
              <a:t>. </a:t>
            </a:r>
            <a:endParaRPr lang="en-US" dirty="0" smtClean="0"/>
          </a:p>
          <a:p>
            <a:pPr marL="342900" indent="-342900">
              <a:buFont typeface="Arial" panose="020B0604020202020204" pitchFamily="34" charset="0"/>
              <a:buChar char="•"/>
            </a:pPr>
            <a:r>
              <a:rPr lang="en-US" dirty="0"/>
              <a:t>Data management is the cyber security industry’s biggest challenge</a:t>
            </a:r>
          </a:p>
          <a:p>
            <a:pPr marL="342900" indent="-342900">
              <a:buFont typeface="Arial" panose="020B0604020202020204" pitchFamily="34" charset="0"/>
              <a:buChar char="•"/>
            </a:pPr>
            <a:r>
              <a:rPr lang="en-US" dirty="0" smtClean="0"/>
              <a:t>In </a:t>
            </a:r>
            <a:r>
              <a:rPr lang="en-US" dirty="0"/>
              <a:t>the new realities of today the bad guys are taking an unfair advantage of organizations going through wrenching change. </a:t>
            </a:r>
          </a:p>
          <a:p>
            <a:pPr marL="342900" indent="-342900">
              <a:buFont typeface="Arial" panose="020B0604020202020204" pitchFamily="34" charset="0"/>
              <a:buChar char="•"/>
            </a:pPr>
            <a:r>
              <a:rPr lang="en-US" dirty="0"/>
              <a:t>These unanticipated changes expose organization to a whole new set of threats.  </a:t>
            </a:r>
          </a:p>
          <a:p>
            <a:pPr marL="342900" indent="-342900">
              <a:buFont typeface="Arial" panose="020B0604020202020204" pitchFamily="34" charset="0"/>
              <a:buChar char="•"/>
            </a:pPr>
            <a:r>
              <a:rPr lang="en-US" dirty="0"/>
              <a:t>At the heart of this problem that most security solutions do not look at </a:t>
            </a:r>
            <a:r>
              <a:rPr lang="en-US" dirty="0">
                <a:solidFill>
                  <a:schemeClr val="accent2">
                    <a:lumMod val="75000"/>
                  </a:schemeClr>
                </a:solidFill>
              </a:rPr>
              <a:t>all the data</a:t>
            </a:r>
            <a:r>
              <a:rPr lang="en-US" dirty="0"/>
              <a:t>. </a:t>
            </a:r>
          </a:p>
          <a:p>
            <a:pPr marL="342900" indent="-342900">
              <a:buFont typeface="Arial" panose="020B0604020202020204" pitchFamily="34" charset="0"/>
              <a:buChar char="•"/>
            </a:pPr>
            <a:endParaRPr lang="en-US" dirty="0"/>
          </a:p>
          <a:p>
            <a:endParaRPr lang="en-US" dirty="0"/>
          </a:p>
        </p:txBody>
      </p:sp>
      <p:sp>
        <p:nvSpPr>
          <p:cNvPr id="3" name="Title 2"/>
          <p:cNvSpPr>
            <a:spLocks noGrp="1"/>
          </p:cNvSpPr>
          <p:nvPr>
            <p:ph type="title"/>
          </p:nvPr>
        </p:nvSpPr>
        <p:spPr/>
        <p:txBody>
          <a:bodyPr/>
          <a:lstStyle/>
          <a:p>
            <a:r>
              <a:rPr lang="en-US" dirty="0"/>
              <a:t>The Evolutionary Data Curve</a:t>
            </a:r>
          </a:p>
        </p:txBody>
      </p:sp>
      <p:pic>
        <p:nvPicPr>
          <p:cNvPr id="7176" name="Picture 8" descr="The exponential data growth estimated between 2010 and 2020 [1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5680" y="4151514"/>
            <a:ext cx="3944201" cy="247788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Searching for Data: The Ignorance Explosion | ITArchit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580" y="1328910"/>
            <a:ext cx="4676775" cy="281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295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solidFill>
                  <a:schemeClr val="bg1"/>
                </a:solidFill>
              </a:rPr>
              <a:t>Current State</a:t>
            </a:r>
          </a:p>
        </p:txBody>
      </p:sp>
      <p:pic>
        <p:nvPicPr>
          <p:cNvPr id="6" name="Picture 2" descr="http://www.martingrandjean.ch/wp-content/uploads/2013/10/Graph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069" y="1244505"/>
            <a:ext cx="5722931" cy="42644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9486297" y="3619173"/>
            <a:ext cx="141316" cy="1246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p:cNvCxnSpPr/>
          <p:nvPr/>
        </p:nvCxnSpPr>
        <p:spPr>
          <a:xfrm flipH="1">
            <a:off x="9627613" y="1889147"/>
            <a:ext cx="715922" cy="161674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1"/>
          </p:nvPr>
        </p:nvSpPr>
        <p:spPr>
          <a:xfrm>
            <a:off x="179359" y="1325187"/>
            <a:ext cx="5543574" cy="5105400"/>
          </a:xfrm>
        </p:spPr>
        <p:txBody>
          <a:bodyPr/>
          <a:lstStyle/>
          <a:p>
            <a:pPr marL="457200" indent="-457200">
              <a:buFont typeface="Arial" panose="020B0604020202020204" pitchFamily="34" charset="0"/>
              <a:buChar char="•"/>
            </a:pPr>
            <a:r>
              <a:rPr lang="en-US" sz="2400" dirty="0"/>
              <a:t>The Challenge:</a:t>
            </a:r>
          </a:p>
          <a:p>
            <a:pPr marL="1145382" lvl="1" indent="-457200"/>
            <a:r>
              <a:rPr lang="en-US" sz="2000" dirty="0"/>
              <a:t>Detection windows are shrinking</a:t>
            </a:r>
          </a:p>
          <a:p>
            <a:pPr marL="1145382" lvl="1" indent="-457200"/>
            <a:r>
              <a:rPr lang="en-US" sz="2000" dirty="0"/>
              <a:t>Most are new attacks &amp; vectors not previously identified</a:t>
            </a:r>
          </a:p>
          <a:p>
            <a:pPr marL="457200" indent="-457200">
              <a:buFont typeface="Arial" panose="020B0604020202020204" pitchFamily="34" charset="0"/>
              <a:buChar char="•"/>
            </a:pPr>
            <a:r>
              <a:rPr lang="en-US" sz="2400" dirty="0"/>
              <a:t>Ransomware</a:t>
            </a:r>
          </a:p>
          <a:p>
            <a:pPr marL="1145382" lvl="1" indent="-457200"/>
            <a:r>
              <a:rPr lang="en-US" sz="2000" dirty="0"/>
              <a:t># 1 Cyber-threat today</a:t>
            </a:r>
          </a:p>
          <a:p>
            <a:pPr marL="1145382" lvl="1" indent="-457200"/>
            <a:r>
              <a:rPr lang="en-US" sz="2000" dirty="0"/>
              <a:t>Ransomware Attacks are still penetrating defenses</a:t>
            </a:r>
          </a:p>
          <a:p>
            <a:pPr marL="457200" lvl="1" indent="-457200">
              <a:spcBef>
                <a:spcPts val="1000"/>
              </a:spcBef>
              <a:buSzTx/>
            </a:pPr>
            <a:r>
              <a:rPr lang="en-US" dirty="0"/>
              <a:t>Attacks have become primarily </a:t>
            </a:r>
            <a:r>
              <a:rPr lang="en-US" u="sng" dirty="0"/>
              <a:t>Dynamic</a:t>
            </a:r>
            <a:r>
              <a:rPr lang="en-US" dirty="0"/>
              <a:t>, rather than </a:t>
            </a:r>
            <a:r>
              <a:rPr lang="en-US" u="sng" dirty="0"/>
              <a:t>Static</a:t>
            </a:r>
          </a:p>
          <a:p>
            <a:endParaRPr lang="en-US" sz="2400" i="1" dirty="0">
              <a:solidFill>
                <a:srgbClr val="000099"/>
              </a:solidFill>
            </a:endParaRPr>
          </a:p>
        </p:txBody>
      </p:sp>
      <p:sp>
        <p:nvSpPr>
          <p:cNvPr id="9" name="TextBox 8">
            <a:extLst>
              <a:ext uri="{FF2B5EF4-FFF2-40B4-BE49-F238E27FC236}">
                <a16:creationId xmlns:a16="http://schemas.microsoft.com/office/drawing/2014/main" id="{AE063915-59BC-43D8-A8C4-E5CCC2AD5EDC}"/>
              </a:ext>
            </a:extLst>
          </p:cNvPr>
          <p:cNvSpPr txBox="1"/>
          <p:nvPr/>
        </p:nvSpPr>
        <p:spPr>
          <a:xfrm>
            <a:off x="378863" y="5864123"/>
            <a:ext cx="9669511" cy="646331"/>
          </a:xfrm>
          <a:prstGeom prst="rect">
            <a:avLst/>
          </a:prstGeom>
          <a:noFill/>
        </p:spPr>
        <p:txBody>
          <a:bodyPr wrap="square">
            <a:spAutoFit/>
          </a:bodyPr>
          <a:lstStyle/>
          <a:p>
            <a:r>
              <a:rPr lang="en-US" sz="1800" i="1" dirty="0">
                <a:solidFill>
                  <a:srgbClr val="000099"/>
                </a:solidFill>
              </a:rPr>
              <a:t>*Our Focus: Find threats in the data that cannot be detected with Static Detection Approaches (SIEM, XDR, MDR, EDR, XDR, etc.)</a:t>
            </a:r>
            <a:endParaRPr lang="en-US" sz="1800" dirty="0">
              <a:solidFill>
                <a:srgbClr val="000099"/>
              </a:solidFill>
            </a:endParaRPr>
          </a:p>
        </p:txBody>
      </p:sp>
    </p:spTree>
    <p:extLst>
      <p:ext uri="{BB962C8B-B14F-4D97-AF65-F5344CB8AC3E}">
        <p14:creationId xmlns:p14="http://schemas.microsoft.com/office/powerpoint/2010/main" val="3854468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90693-42F2-486A-A7DA-91607E038F44}"/>
              </a:ext>
            </a:extLst>
          </p:cNvPr>
          <p:cNvSpPr>
            <a:spLocks noGrp="1"/>
          </p:cNvSpPr>
          <p:nvPr>
            <p:ph type="body" sz="quarter" idx="11"/>
          </p:nvPr>
        </p:nvSpPr>
        <p:spPr>
          <a:xfrm>
            <a:off x="198408" y="1362075"/>
            <a:ext cx="5141343" cy="5429249"/>
          </a:xfrm>
        </p:spPr>
        <p:txBody>
          <a:bodyPr>
            <a:normAutofit/>
          </a:bodyPr>
          <a:lstStyle/>
          <a:p>
            <a:pPr marL="342900" indent="-342900">
              <a:buFont typeface="Arial" panose="020B0604020202020204" pitchFamily="34" charset="0"/>
              <a:buChar char="•"/>
            </a:pPr>
            <a:r>
              <a:rPr lang="en-US" dirty="0"/>
              <a:t>Rough Set Theory was developed by </a:t>
            </a:r>
            <a:r>
              <a:rPr lang="en-US" dirty="0" err="1"/>
              <a:t>Zdzislaw</a:t>
            </a:r>
            <a:r>
              <a:rPr lang="en-US" dirty="0"/>
              <a:t> Pawlak (1926-2006) in the early 1980’s</a:t>
            </a:r>
          </a:p>
          <a:p>
            <a:pPr marL="1031082" lvl="1" indent="-342900"/>
            <a:r>
              <a:rPr lang="en-US" dirty="0"/>
              <a:t>Rough Set Mathematics constitutes a sound basis for Knowledge Discovery &amp; Datamining (KDD); it offers mathematical tools to discover patterns hidden in data</a:t>
            </a:r>
          </a:p>
          <a:p>
            <a:pPr marL="1031082" lvl="1" indent="-342900"/>
            <a:r>
              <a:rPr lang="en-US" dirty="0"/>
              <a:t>It can be used for feature selection, feature extraction, data reduction, decision rule generation, pattern extraction, etc.</a:t>
            </a:r>
          </a:p>
          <a:p>
            <a:pPr marL="342900" indent="-342900">
              <a:buFont typeface="Arial" panose="020B0604020202020204" pitchFamily="34" charset="0"/>
              <a:buChar char="•"/>
            </a:pPr>
            <a:r>
              <a:rPr lang="en-US" dirty="0"/>
              <a:t>Our AQ Technology utilizes this foundation to analyze and find otherwise indiscernible data </a:t>
            </a:r>
            <a:r>
              <a:rPr lang="en-US"/>
              <a:t>about threats</a:t>
            </a:r>
            <a:endParaRPr lang="en-US" dirty="0"/>
          </a:p>
          <a:p>
            <a:endParaRPr lang="en-US" dirty="0"/>
          </a:p>
        </p:txBody>
      </p:sp>
      <p:sp>
        <p:nvSpPr>
          <p:cNvPr id="3" name="Title 2">
            <a:extLst>
              <a:ext uri="{FF2B5EF4-FFF2-40B4-BE49-F238E27FC236}">
                <a16:creationId xmlns:a16="http://schemas.microsoft.com/office/drawing/2014/main" id="{4B815436-4619-4521-BAEE-56D4A3378319}"/>
              </a:ext>
            </a:extLst>
          </p:cNvPr>
          <p:cNvSpPr>
            <a:spLocks noGrp="1"/>
          </p:cNvSpPr>
          <p:nvPr>
            <p:ph type="title"/>
          </p:nvPr>
        </p:nvSpPr>
        <p:spPr/>
        <p:txBody>
          <a:bodyPr/>
          <a:lstStyle/>
          <a:p>
            <a:r>
              <a:rPr lang="en-US" dirty="0"/>
              <a:t>AQ Technology Foundation</a:t>
            </a:r>
          </a:p>
        </p:txBody>
      </p:sp>
      <p:pic>
        <p:nvPicPr>
          <p:cNvPr id="2050" name="Picture 2" descr="Zdzisław Pawlak - Alchetron, The Free Social Encyclopedia">
            <a:extLst>
              <a:ext uri="{FF2B5EF4-FFF2-40B4-BE49-F238E27FC236}">
                <a16:creationId xmlns:a16="http://schemas.microsoft.com/office/drawing/2014/main" id="{322E6A0F-9234-4C55-ACD8-07E26EB7E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765" y="1634885"/>
            <a:ext cx="5366035" cy="35882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A41A8D-9B4D-4AFD-B6E3-2733459E6022}"/>
              </a:ext>
            </a:extLst>
          </p:cNvPr>
          <p:cNvSpPr txBox="1"/>
          <p:nvPr/>
        </p:nvSpPr>
        <p:spPr>
          <a:xfrm>
            <a:off x="5972152" y="5492872"/>
            <a:ext cx="6159260" cy="830997"/>
          </a:xfrm>
          <a:prstGeom prst="rect">
            <a:avLst/>
          </a:prstGeom>
          <a:noFill/>
        </p:spPr>
        <p:txBody>
          <a:bodyPr wrap="square">
            <a:spAutoFit/>
          </a:bodyPr>
          <a:lstStyle/>
          <a:p>
            <a:r>
              <a:rPr lang="en-US" sz="1600" b="0" i="0" dirty="0">
                <a:solidFill>
                  <a:srgbClr val="264653"/>
                </a:solidFill>
                <a:effectLst/>
                <a:latin typeface="Roboto"/>
              </a:rPr>
              <a:t>Professor </a:t>
            </a:r>
            <a:r>
              <a:rPr lang="en-US" sz="1600" b="0" i="0" dirty="0" err="1">
                <a:solidFill>
                  <a:srgbClr val="264653"/>
                </a:solidFill>
                <a:effectLst/>
                <a:latin typeface="Roboto"/>
              </a:rPr>
              <a:t>Zdzislaw</a:t>
            </a:r>
            <a:r>
              <a:rPr lang="en-US" sz="1600" b="0" i="0" dirty="0">
                <a:solidFill>
                  <a:srgbClr val="264653"/>
                </a:solidFill>
                <a:effectLst/>
                <a:latin typeface="Roboto"/>
              </a:rPr>
              <a:t> Pawlak, founder of the Polish school of Artificial Intelligence and one of the pioneers in Computer Engineering and Computer Science with worldwide influence. </a:t>
            </a:r>
            <a:endParaRPr lang="en-US" sz="1600" dirty="0"/>
          </a:p>
        </p:txBody>
      </p:sp>
    </p:spTree>
    <p:extLst>
      <p:ext uri="{BB962C8B-B14F-4D97-AF65-F5344CB8AC3E}">
        <p14:creationId xmlns:p14="http://schemas.microsoft.com/office/powerpoint/2010/main" val="2424634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5742" y="1513840"/>
            <a:ext cx="5476240" cy="5105400"/>
          </a:xfrm>
        </p:spPr>
        <p:txBody>
          <a:bodyPr/>
          <a:lstStyle/>
          <a:p>
            <a:pPr marL="342900" indent="-342900">
              <a:buFont typeface="Arial" panose="020B0604020202020204" pitchFamily="34" charset="0"/>
              <a:buChar char="•"/>
            </a:pPr>
            <a:r>
              <a:rPr lang="en-US" dirty="0"/>
              <a:t>Real-World Issues it Can Solve</a:t>
            </a:r>
          </a:p>
          <a:p>
            <a:pPr marL="1031082" lvl="1" indent="-342900"/>
            <a:r>
              <a:rPr lang="en-US" dirty="0"/>
              <a:t>Very large Data Set Analysis (Data Lakes, etc.)</a:t>
            </a:r>
          </a:p>
          <a:p>
            <a:pPr marL="1031082" lvl="1" indent="-342900"/>
            <a:r>
              <a:rPr lang="en-US" dirty="0"/>
              <a:t>Data Mining in distributed or multi-agent systems</a:t>
            </a:r>
          </a:p>
          <a:p>
            <a:pPr marL="1031082" lvl="1" indent="-342900"/>
            <a:r>
              <a:rPr lang="en-US" dirty="0"/>
              <a:t>Mixed Data Types – Continuous Values, Symbolic Data</a:t>
            </a:r>
          </a:p>
          <a:p>
            <a:pPr marL="1031082" lvl="1" indent="-342900"/>
            <a:r>
              <a:rPr lang="en-US" dirty="0"/>
              <a:t>Uncertainty (Noisy Data) – Any data set where signal and noise are both high</a:t>
            </a:r>
          </a:p>
          <a:p>
            <a:pPr marL="1031082" lvl="1" indent="-342900"/>
            <a:r>
              <a:rPr lang="en-US" dirty="0"/>
              <a:t>Incompleteness (Missing or incomplete data)</a:t>
            </a:r>
          </a:p>
          <a:p>
            <a:pPr marL="1031082" lvl="1" indent="-342900"/>
            <a:r>
              <a:rPr lang="en-US" dirty="0"/>
              <a:t>Use of Background Knowledge</a:t>
            </a:r>
          </a:p>
          <a:p>
            <a:endParaRPr lang="en-US" dirty="0"/>
          </a:p>
        </p:txBody>
      </p:sp>
      <p:sp>
        <p:nvSpPr>
          <p:cNvPr id="3" name="Title 2"/>
          <p:cNvSpPr>
            <a:spLocks noGrp="1"/>
          </p:cNvSpPr>
          <p:nvPr>
            <p:ph type="title"/>
          </p:nvPr>
        </p:nvSpPr>
        <p:spPr/>
        <p:txBody>
          <a:bodyPr/>
          <a:lstStyle/>
          <a:p>
            <a:r>
              <a:rPr lang="en-US" dirty="0"/>
              <a:t>Real World Problems Solved by Rough Set (AQ)</a:t>
            </a:r>
          </a:p>
        </p:txBody>
      </p:sp>
      <p:pic>
        <p:nvPicPr>
          <p:cNvPr id="7170" name="Picture 2" descr="Rough Set Theory | An Introduction - GeeksforGee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3440" y="2228215"/>
            <a:ext cx="6143625" cy="307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0905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Does AQ Technology Do?</a:t>
            </a:r>
          </a:p>
        </p:txBody>
      </p:sp>
      <p:sp>
        <p:nvSpPr>
          <p:cNvPr id="2" name="Text Placeholder 1"/>
          <p:cNvSpPr>
            <a:spLocks noGrp="1"/>
          </p:cNvSpPr>
          <p:nvPr>
            <p:ph type="body" sz="quarter" idx="11"/>
          </p:nvPr>
        </p:nvSpPr>
        <p:spPr>
          <a:xfrm>
            <a:off x="457199" y="1524000"/>
            <a:ext cx="7644581" cy="5105400"/>
          </a:xfrm>
          <a:prstGeom prst="rect">
            <a:avLst/>
          </a:prstGeom>
        </p:spPr>
        <p:txBody>
          <a:bodyPr>
            <a:normAutofit/>
          </a:bodyPr>
          <a:lstStyle/>
          <a:p>
            <a:pPr marL="342900" indent="-342900">
              <a:buFont typeface="Arial" panose="020B0604020202020204" pitchFamily="34" charset="0"/>
              <a:buChar char="•"/>
            </a:pPr>
            <a:r>
              <a:rPr lang="en-US" b="1" dirty="0"/>
              <a:t>Speed/Query Performance</a:t>
            </a:r>
          </a:p>
          <a:p>
            <a:pPr marL="1031082" lvl="1" indent="-342900"/>
            <a:r>
              <a:rPr lang="en-US" dirty="0"/>
              <a:t>AQ Technology accelerates data access at low computational loads to 100X the speed of traditional database access.</a:t>
            </a:r>
          </a:p>
          <a:p>
            <a:pPr marL="1031082" lvl="1" indent="-342900"/>
            <a:r>
              <a:rPr lang="en-US" dirty="0"/>
              <a:t>AQ optimizes Machine Learning because it is typically bottlenecked by Data Access.</a:t>
            </a:r>
          </a:p>
          <a:p>
            <a:pPr marL="342900" indent="-342900">
              <a:buFont typeface="Arial" panose="020B0604020202020204" pitchFamily="34" charset="0"/>
              <a:buChar char="•"/>
            </a:pPr>
            <a:r>
              <a:rPr lang="en-US" b="1" dirty="0"/>
              <a:t>Storage Size</a:t>
            </a:r>
          </a:p>
          <a:p>
            <a:pPr marL="1031082" lvl="1" indent="-342900"/>
            <a:r>
              <a:rPr lang="en-US" dirty="0"/>
              <a:t>Uses a mathematical model to represent the data that is about 1-3% of the original data set</a:t>
            </a:r>
          </a:p>
          <a:p>
            <a:pPr marL="342900" indent="-342900">
              <a:buFont typeface="Arial" panose="020B0604020202020204" pitchFamily="34" charset="0"/>
              <a:buChar char="•"/>
            </a:pPr>
            <a:r>
              <a:rPr lang="en-US" b="1" dirty="0"/>
              <a:t>Anomaly Detection (Analytics)</a:t>
            </a:r>
          </a:p>
          <a:p>
            <a:pPr marL="1031082" lvl="1" indent="-342900"/>
            <a:r>
              <a:rPr lang="en-US" dirty="0"/>
              <a:t>It identifies and “maps” anomalies in the data without any foreknowledge of what to look for.</a:t>
            </a:r>
          </a:p>
          <a:p>
            <a:pPr marL="1031082" lvl="1" indent="-342900"/>
            <a:endParaRPr lang="en-US" dirty="0"/>
          </a:p>
          <a:p>
            <a:pPr marL="1031082" lvl="1" indent="-342900"/>
            <a:endParaRPr lang="en-US" dirty="0"/>
          </a:p>
          <a:p>
            <a:pPr marL="342900" indent="-342900">
              <a:buFont typeface="Arial" panose="020B0604020202020204" pitchFamily="34" charset="0"/>
              <a:buChar char="•"/>
            </a:pPr>
            <a:endParaRPr lang="en-US" dirty="0"/>
          </a:p>
        </p:txBody>
      </p:sp>
      <p:pic>
        <p:nvPicPr>
          <p:cNvPr id="4" name="Picture 2" descr="Green radar screen ⬇ Vector Image by © jakegfx | Vector Stock 158697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9726" y="2552641"/>
            <a:ext cx="2775073" cy="277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551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2432"/>
            <a:ext cx="10668000" cy="839787"/>
          </a:xfrm>
          <a:prstGeom prst="rect">
            <a:avLst/>
          </a:prstGeom>
        </p:spPr>
        <p:txBody>
          <a:bodyPr/>
          <a:lstStyle/>
          <a:p>
            <a:r>
              <a:rPr lang="en-US" dirty="0"/>
              <a:t>We built our Use Cases on AQ Analytics Capabilities</a:t>
            </a:r>
            <a:endParaRPr lang="en-US" sz="3200" dirty="0">
              <a:solidFill>
                <a:schemeClr val="bg1"/>
              </a:solidFill>
            </a:endParaRPr>
          </a:p>
        </p:txBody>
      </p:sp>
      <p:sp>
        <p:nvSpPr>
          <p:cNvPr id="4" name="TextBox 3"/>
          <p:cNvSpPr txBox="1"/>
          <p:nvPr/>
        </p:nvSpPr>
        <p:spPr>
          <a:xfrm>
            <a:off x="911777" y="1464567"/>
            <a:ext cx="27787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Device Telemetry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(Data Lake)</a:t>
            </a:r>
          </a:p>
        </p:txBody>
      </p:sp>
      <p:sp>
        <p:nvSpPr>
          <p:cNvPr id="13" name="Rectangle 12"/>
          <p:cNvSpPr/>
          <p:nvPr/>
        </p:nvSpPr>
        <p:spPr>
          <a:xfrm>
            <a:off x="4157034" y="3266069"/>
            <a:ext cx="1308423" cy="2071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AQ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“MDAL”</a:t>
            </a:r>
          </a:p>
        </p:txBody>
      </p:sp>
      <p:sp>
        <p:nvSpPr>
          <p:cNvPr id="14" name="Right Arrow 13"/>
          <p:cNvSpPr/>
          <p:nvPr/>
        </p:nvSpPr>
        <p:spPr>
          <a:xfrm>
            <a:off x="9311952" y="4060523"/>
            <a:ext cx="530331" cy="5225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3623647" y="1439963"/>
            <a:ext cx="21981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AQ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Multi-Dimensional Access Layer (MDAL)</a:t>
            </a:r>
          </a:p>
        </p:txBody>
      </p:sp>
      <p:sp>
        <p:nvSpPr>
          <p:cNvPr id="50" name="Rectangle 49"/>
          <p:cNvSpPr/>
          <p:nvPr/>
        </p:nvSpPr>
        <p:spPr>
          <a:xfrm>
            <a:off x="6369269" y="2302842"/>
            <a:ext cx="1090445" cy="40105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Threat Analytics</a:t>
            </a:r>
          </a:p>
        </p:txBody>
      </p:sp>
      <p:sp>
        <p:nvSpPr>
          <p:cNvPr id="51" name="TextBox 50"/>
          <p:cNvSpPr txBox="1"/>
          <p:nvPr/>
        </p:nvSpPr>
        <p:spPr>
          <a:xfrm>
            <a:off x="6447919" y="1592227"/>
            <a:ext cx="5218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ThreatWatch Platform</a:t>
            </a:r>
          </a:p>
        </p:txBody>
      </p:sp>
      <p:sp>
        <p:nvSpPr>
          <p:cNvPr id="54" name="TextBox 53"/>
          <p:cNvSpPr txBox="1"/>
          <p:nvPr/>
        </p:nvSpPr>
        <p:spPr>
          <a:xfrm>
            <a:off x="9969070" y="2316480"/>
            <a:ext cx="1948611" cy="3970318"/>
          </a:xfrm>
          <a:prstGeom prst="rect">
            <a:avLst/>
          </a:prstGeom>
          <a:solidFill>
            <a:schemeClr val="bg2"/>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Actionable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Orchestration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Investigation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Incident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Client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p:cNvSpPr/>
          <p:nvPr/>
        </p:nvSpPr>
        <p:spPr>
          <a:xfrm>
            <a:off x="8113983" y="2302842"/>
            <a:ext cx="1071183" cy="40105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(SOC)</a:t>
            </a:r>
          </a:p>
        </p:txBody>
      </p:sp>
      <p:sp>
        <p:nvSpPr>
          <p:cNvPr id="56" name="Right Arrow 55"/>
          <p:cNvSpPr/>
          <p:nvPr/>
        </p:nvSpPr>
        <p:spPr>
          <a:xfrm>
            <a:off x="7527713" y="4060523"/>
            <a:ext cx="561124" cy="5225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5978013" y="1453728"/>
            <a:ext cx="6087863" cy="51677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4" name="Group 73"/>
          <p:cNvGrpSpPr/>
          <p:nvPr/>
        </p:nvGrpSpPr>
        <p:grpSpPr>
          <a:xfrm>
            <a:off x="607832" y="2826388"/>
            <a:ext cx="2778761" cy="2950501"/>
            <a:chOff x="381000" y="1600200"/>
            <a:chExt cx="6096000" cy="4752814"/>
          </a:xfrm>
        </p:grpSpPr>
        <p:sp>
          <p:nvSpPr>
            <p:cNvPr id="75" name="Teardrop 74"/>
            <p:cNvSpPr/>
            <p:nvPr/>
          </p:nvSpPr>
          <p:spPr>
            <a:xfrm>
              <a:off x="381000" y="1600200"/>
              <a:ext cx="6096000" cy="4752814"/>
            </a:xfrm>
            <a:prstGeom prst="teardrop">
              <a:avLst/>
            </a:prstGeom>
            <a:blipFill dpi="0" rotWithShape="1">
              <a:blip r:embed="rId3">
                <a:extLst>
                  <a:ext uri="{28A0092B-C50C-407E-A947-70E740481C1C}">
                    <a14:useLocalDpi xmlns:a14="http://schemas.microsoft.com/office/drawing/2010/main" val="0"/>
                  </a:ext>
                </a:extLst>
              </a:blip>
              <a:srcRect/>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7410" y="2129978"/>
              <a:ext cx="2133600" cy="1066800"/>
            </a:xfrm>
            <a:prstGeom prst="rect">
              <a:avLst/>
            </a:prstGeom>
            <a:effectLst>
              <a:outerShdw blurRad="63500" sx="102000" sy="102000" algn="ctr" rotWithShape="0">
                <a:prstClr val="black">
                  <a:alpha val="40000"/>
                </a:prstClr>
              </a:outerShdw>
            </a:effectLst>
          </p:spPr>
        </p:pic>
        <p:sp>
          <p:nvSpPr>
            <p:cNvPr id="77" name="TextBox 76"/>
            <p:cNvSpPr txBox="1"/>
            <p:nvPr/>
          </p:nvSpPr>
          <p:spPr>
            <a:xfrm>
              <a:off x="1652611" y="2483453"/>
              <a:ext cx="1927825"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Packet Data</a:t>
              </a:r>
            </a:p>
          </p:txBody>
        </p:sp>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7655" y="3353379"/>
              <a:ext cx="2133600" cy="1066800"/>
            </a:xfrm>
            <a:prstGeom prst="rect">
              <a:avLst/>
            </a:prstGeom>
            <a:effectLst>
              <a:outerShdw blurRad="63500" sx="102000" sy="102000" algn="ctr" rotWithShape="0">
                <a:prstClr val="black">
                  <a:alpha val="40000"/>
                </a:prstClr>
              </a:outerShdw>
            </a:effectLst>
          </p:spPr>
        </p:pic>
        <p:sp>
          <p:nvSpPr>
            <p:cNvPr id="79" name="TextBox 78"/>
            <p:cNvSpPr txBox="1"/>
            <p:nvPr/>
          </p:nvSpPr>
          <p:spPr>
            <a:xfrm>
              <a:off x="1652611" y="3695186"/>
              <a:ext cx="1667592"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User Data</a:t>
              </a:r>
            </a:p>
          </p:txBody>
        </p:sp>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343400"/>
              <a:ext cx="2133600" cy="1066800"/>
            </a:xfrm>
            <a:prstGeom prst="rect">
              <a:avLst/>
            </a:prstGeom>
            <a:effectLst>
              <a:outerShdw blurRad="63500" sx="102000" sy="102000" algn="ctr" rotWithShape="0">
                <a:prstClr val="black">
                  <a:alpha val="40000"/>
                </a:prstClr>
              </a:outerShdw>
            </a:effectLst>
          </p:spPr>
        </p:pic>
        <p:sp>
          <p:nvSpPr>
            <p:cNvPr id="81" name="TextBox 80"/>
            <p:cNvSpPr txBox="1"/>
            <p:nvPr/>
          </p:nvSpPr>
          <p:spPr>
            <a:xfrm>
              <a:off x="1358989" y="4709163"/>
              <a:ext cx="1537476"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Log Data</a:t>
              </a: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4455" y="5132966"/>
              <a:ext cx="2133600" cy="1066800"/>
            </a:xfrm>
            <a:prstGeom prst="rect">
              <a:avLst/>
            </a:prstGeom>
            <a:effectLst>
              <a:outerShdw blurRad="63500" sx="102000" sy="102000" algn="ctr" rotWithShape="0">
                <a:prstClr val="black">
                  <a:alpha val="40000"/>
                </a:prstClr>
              </a:outerShdw>
            </a:effectLst>
          </p:spPr>
        </p:pic>
        <p:sp>
          <p:nvSpPr>
            <p:cNvPr id="83" name="TextBox 82"/>
            <p:cNvSpPr txBox="1"/>
            <p:nvPr/>
          </p:nvSpPr>
          <p:spPr>
            <a:xfrm>
              <a:off x="2838656" y="5484980"/>
              <a:ext cx="1667592"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Flow Data</a:t>
              </a:r>
            </a:p>
          </p:txBody>
        </p:sp>
        <p:pic>
          <p:nvPicPr>
            <p:cNvPr id="84" name="Picture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0662" y="1782920"/>
              <a:ext cx="2133600" cy="1066800"/>
            </a:xfrm>
            <a:prstGeom prst="rect">
              <a:avLst/>
            </a:prstGeom>
            <a:effectLst>
              <a:outerShdw blurRad="63500" sx="102000" sy="102000" algn="ctr" rotWithShape="0">
                <a:prstClr val="black">
                  <a:alpha val="40000"/>
                </a:prstClr>
              </a:outerShdw>
            </a:effectLst>
          </p:spPr>
        </p:pic>
        <p:sp>
          <p:nvSpPr>
            <p:cNvPr id="85" name="TextBox 84"/>
            <p:cNvSpPr txBox="1"/>
            <p:nvPr/>
          </p:nvSpPr>
          <p:spPr>
            <a:xfrm>
              <a:off x="4440294" y="2139513"/>
              <a:ext cx="1773093"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Asset Data</a:t>
              </a:r>
            </a:p>
          </p:txBody>
        </p:sp>
        <p:pic>
          <p:nvPicPr>
            <p:cNvPr id="86" name="Picture 8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710" y="4187195"/>
              <a:ext cx="2133600" cy="1066800"/>
            </a:xfrm>
            <a:prstGeom prst="rect">
              <a:avLst/>
            </a:prstGeom>
            <a:effectLst>
              <a:outerShdw blurRad="63500" sx="102000" sy="102000" algn="ctr" rotWithShape="0">
                <a:prstClr val="black">
                  <a:alpha val="40000"/>
                </a:prstClr>
              </a:outerShdw>
            </a:effectLst>
          </p:spPr>
        </p:pic>
        <p:sp>
          <p:nvSpPr>
            <p:cNvPr id="87" name="TextBox 86"/>
            <p:cNvSpPr txBox="1"/>
            <p:nvPr/>
          </p:nvSpPr>
          <p:spPr>
            <a:xfrm>
              <a:off x="4238238" y="4524440"/>
              <a:ext cx="1818807"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Threat Intel</a:t>
              </a:r>
            </a:p>
          </p:txBody>
        </p:sp>
        <p:pic>
          <p:nvPicPr>
            <p:cNvPr id="88" name="Picture 8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3025011"/>
              <a:ext cx="2133600" cy="1066800"/>
            </a:xfrm>
            <a:prstGeom prst="rect">
              <a:avLst/>
            </a:prstGeom>
            <a:effectLst>
              <a:outerShdw blurRad="63500" sx="102000" sy="102000" algn="ctr" rotWithShape="0">
                <a:prstClr val="black">
                  <a:alpha val="40000"/>
                </a:prstClr>
              </a:outerShdw>
            </a:effectLst>
          </p:spPr>
        </p:pic>
        <p:sp>
          <p:nvSpPr>
            <p:cNvPr id="89" name="TextBox 88"/>
            <p:cNvSpPr txBox="1"/>
            <p:nvPr/>
          </p:nvSpPr>
          <p:spPr>
            <a:xfrm>
              <a:off x="4569181" y="3414552"/>
              <a:ext cx="1664075" cy="39662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charset="0"/>
                  <a:ea typeface="+mn-ea"/>
                  <a:cs typeface="+mn-cs"/>
                </a:rPr>
                <a:t>Web Logs</a:t>
              </a:r>
            </a:p>
          </p:txBody>
        </p:sp>
      </p:grpSp>
      <p:sp>
        <p:nvSpPr>
          <p:cNvPr id="3" name="Rectangle 2">
            <a:extLst>
              <a:ext uri="{FF2B5EF4-FFF2-40B4-BE49-F238E27FC236}">
                <a16:creationId xmlns:a16="http://schemas.microsoft.com/office/drawing/2014/main" id="{687465E9-083C-40E4-A3ED-C7998FF857F1}"/>
              </a:ext>
            </a:extLst>
          </p:cNvPr>
          <p:cNvSpPr/>
          <p:nvPr/>
        </p:nvSpPr>
        <p:spPr>
          <a:xfrm>
            <a:off x="3623647" y="1453728"/>
            <a:ext cx="2198193" cy="51677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ight Arrow 56"/>
          <p:cNvSpPr/>
          <p:nvPr/>
        </p:nvSpPr>
        <p:spPr>
          <a:xfrm>
            <a:off x="5672766" y="4054504"/>
            <a:ext cx="611866" cy="5225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ight Arrow 89"/>
          <p:cNvSpPr/>
          <p:nvPr/>
        </p:nvSpPr>
        <p:spPr>
          <a:xfrm>
            <a:off x="3566068" y="4060523"/>
            <a:ext cx="490615" cy="5225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5008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Attack Examples &amp; IOC Search Response Times</a:t>
            </a:r>
          </a:p>
        </p:txBody>
      </p:sp>
      <p:graphicFrame>
        <p:nvGraphicFramePr>
          <p:cNvPr id="5" name="Table 4"/>
          <p:cNvGraphicFramePr>
            <a:graphicFrameLocks noGrp="1"/>
          </p:cNvGraphicFramePr>
          <p:nvPr/>
        </p:nvGraphicFramePr>
        <p:xfrm>
          <a:off x="528320" y="1471506"/>
          <a:ext cx="11287760" cy="5029200"/>
        </p:xfrm>
        <a:graphic>
          <a:graphicData uri="http://schemas.openxmlformats.org/drawingml/2006/table">
            <a:tbl>
              <a:tblPr firstRow="1" bandRow="1">
                <a:tableStyleId>{5C22544A-7EE6-4342-B048-85BDC9FD1C3A}</a:tableStyleId>
              </a:tblPr>
              <a:tblGrid>
                <a:gridCol w="2821940">
                  <a:extLst>
                    <a:ext uri="{9D8B030D-6E8A-4147-A177-3AD203B41FA5}">
                      <a16:colId xmlns:a16="http://schemas.microsoft.com/office/drawing/2014/main" val="940146068"/>
                    </a:ext>
                  </a:extLst>
                </a:gridCol>
                <a:gridCol w="4564380">
                  <a:extLst>
                    <a:ext uri="{9D8B030D-6E8A-4147-A177-3AD203B41FA5}">
                      <a16:colId xmlns:a16="http://schemas.microsoft.com/office/drawing/2014/main" val="1785866941"/>
                    </a:ext>
                  </a:extLst>
                </a:gridCol>
                <a:gridCol w="1991360">
                  <a:extLst>
                    <a:ext uri="{9D8B030D-6E8A-4147-A177-3AD203B41FA5}">
                      <a16:colId xmlns:a16="http://schemas.microsoft.com/office/drawing/2014/main" val="2703226526"/>
                    </a:ext>
                  </a:extLst>
                </a:gridCol>
                <a:gridCol w="1910080">
                  <a:extLst>
                    <a:ext uri="{9D8B030D-6E8A-4147-A177-3AD203B41FA5}">
                      <a16:colId xmlns:a16="http://schemas.microsoft.com/office/drawing/2014/main" val="3805862334"/>
                    </a:ext>
                  </a:extLst>
                </a:gridCol>
              </a:tblGrid>
              <a:tr h="394829">
                <a:tc>
                  <a:txBody>
                    <a:bodyPr/>
                    <a:lstStyle/>
                    <a:p>
                      <a:r>
                        <a:rPr lang="en-US" sz="2000" dirty="0"/>
                        <a:t>Attack Name</a:t>
                      </a:r>
                    </a:p>
                  </a:txBody>
                  <a:tcPr/>
                </a:tc>
                <a:tc>
                  <a:txBody>
                    <a:bodyPr/>
                    <a:lstStyle/>
                    <a:p>
                      <a:r>
                        <a:rPr lang="en-US" sz="2000" dirty="0"/>
                        <a:t>IOC</a:t>
                      </a:r>
                      <a:r>
                        <a:rPr lang="en-US" sz="2000" baseline="0" dirty="0"/>
                        <a:t> Search Included</a:t>
                      </a:r>
                      <a:endParaRPr lang="en-US" sz="2000" dirty="0"/>
                    </a:p>
                  </a:txBody>
                  <a:tcPr/>
                </a:tc>
                <a:tc>
                  <a:txBody>
                    <a:bodyPr/>
                    <a:lstStyle/>
                    <a:p>
                      <a:pPr algn="ctr"/>
                      <a:r>
                        <a:rPr lang="en-US" sz="2000" dirty="0"/>
                        <a:t>Columnar DB Query Time</a:t>
                      </a:r>
                    </a:p>
                  </a:txBody>
                  <a:tcPr/>
                </a:tc>
                <a:tc>
                  <a:txBody>
                    <a:bodyPr/>
                    <a:lstStyle/>
                    <a:p>
                      <a:pPr algn="ctr"/>
                      <a:r>
                        <a:rPr lang="en-US" sz="2000" dirty="0"/>
                        <a:t>SOD</a:t>
                      </a:r>
                      <a:r>
                        <a:rPr lang="en-US" sz="2000" baseline="0" dirty="0"/>
                        <a:t> AQ Query Time</a:t>
                      </a:r>
                      <a:endParaRPr lang="en-US" sz="2000" dirty="0"/>
                    </a:p>
                  </a:txBody>
                  <a:tcPr/>
                </a:tc>
                <a:extLst>
                  <a:ext uri="{0D108BD9-81ED-4DB2-BD59-A6C34878D82A}">
                    <a16:rowId xmlns:a16="http://schemas.microsoft.com/office/drawing/2014/main" val="1419788910"/>
                  </a:ext>
                </a:extLst>
              </a:tr>
              <a:tr h="394829">
                <a:tc>
                  <a:txBody>
                    <a:bodyPr/>
                    <a:lstStyle/>
                    <a:p>
                      <a:r>
                        <a:rPr lang="en-US" sz="2000" dirty="0"/>
                        <a:t>Kaseya Supply Chain Attack</a:t>
                      </a:r>
                    </a:p>
                  </a:txBody>
                  <a:tcPr/>
                </a:tc>
                <a:tc>
                  <a:txBody>
                    <a:bodyPr/>
                    <a:lstStyle/>
                    <a:p>
                      <a:pPr marL="342900" indent="-342900">
                        <a:buFont typeface="Arial" panose="020B0604020202020204" pitchFamily="34" charset="0"/>
                        <a:buChar char="•"/>
                      </a:pPr>
                      <a:r>
                        <a:rPr lang="en-US" sz="2000" dirty="0"/>
                        <a:t>1218 Domains</a:t>
                      </a:r>
                    </a:p>
                  </a:txBody>
                  <a:tcPr/>
                </a:tc>
                <a:tc>
                  <a:txBody>
                    <a:bodyPr/>
                    <a:lstStyle/>
                    <a:p>
                      <a:r>
                        <a:rPr lang="en-US" sz="2000" dirty="0"/>
                        <a:t>9 days</a:t>
                      </a:r>
                    </a:p>
                  </a:txBody>
                  <a:tcPr/>
                </a:tc>
                <a:tc>
                  <a:txBody>
                    <a:bodyPr/>
                    <a:lstStyle/>
                    <a:p>
                      <a:r>
                        <a:rPr lang="en-US" sz="2000" dirty="0"/>
                        <a:t>8.12 Minutes</a:t>
                      </a:r>
                    </a:p>
                  </a:txBody>
                  <a:tcPr/>
                </a:tc>
                <a:extLst>
                  <a:ext uri="{0D108BD9-81ED-4DB2-BD59-A6C34878D82A}">
                    <a16:rowId xmlns:a16="http://schemas.microsoft.com/office/drawing/2014/main" val="1180023156"/>
                  </a:ext>
                </a:extLst>
              </a:tr>
              <a:tr h="394829">
                <a:tc>
                  <a:txBody>
                    <a:bodyPr/>
                    <a:lstStyle/>
                    <a:p>
                      <a:r>
                        <a:rPr lang="en-US" sz="2000" dirty="0"/>
                        <a:t>Microsoft Exchange Hafnium Attack</a:t>
                      </a:r>
                    </a:p>
                  </a:txBody>
                  <a:tcPr/>
                </a:tc>
                <a:tc>
                  <a:txBody>
                    <a:bodyPr/>
                    <a:lstStyle/>
                    <a:p>
                      <a:r>
                        <a:rPr lang="en-US" sz="2000" dirty="0"/>
                        <a:t>153 Indicators of Compromise (IOCs)</a:t>
                      </a:r>
                    </a:p>
                    <a:p>
                      <a:pPr marL="342900" indent="-342900">
                        <a:buFont typeface="Arial" panose="020B0604020202020204" pitchFamily="34" charset="0"/>
                        <a:buChar char="•"/>
                      </a:pPr>
                      <a:r>
                        <a:rPr lang="en-US" sz="2000" dirty="0"/>
                        <a:t>50 Hashes,</a:t>
                      </a:r>
                    </a:p>
                    <a:p>
                      <a:pPr marL="342900" indent="-342900">
                        <a:buFont typeface="Arial" panose="020B0604020202020204" pitchFamily="34" charset="0"/>
                        <a:buChar char="•"/>
                      </a:pPr>
                      <a:r>
                        <a:rPr lang="en-US" sz="2000" dirty="0"/>
                        <a:t>103 URLs</a:t>
                      </a:r>
                    </a:p>
                  </a:txBody>
                  <a:tcPr/>
                </a:tc>
                <a:tc>
                  <a:txBody>
                    <a:bodyPr/>
                    <a:lstStyle/>
                    <a:p>
                      <a:r>
                        <a:rPr lang="en-US" sz="2000" dirty="0"/>
                        <a:t>1.06 days</a:t>
                      </a:r>
                    </a:p>
                  </a:txBody>
                  <a:tcPr/>
                </a:tc>
                <a:tc>
                  <a:txBody>
                    <a:bodyPr/>
                    <a:lstStyle/>
                    <a:p>
                      <a:r>
                        <a:rPr lang="en-US" sz="2000" dirty="0"/>
                        <a:t>1.1 Minute</a:t>
                      </a:r>
                    </a:p>
                  </a:txBody>
                  <a:tcPr/>
                </a:tc>
                <a:extLst>
                  <a:ext uri="{0D108BD9-81ED-4DB2-BD59-A6C34878D82A}">
                    <a16:rowId xmlns:a16="http://schemas.microsoft.com/office/drawing/2014/main" val="2949558659"/>
                  </a:ext>
                </a:extLst>
              </a:tr>
              <a:tr h="3948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Solar</a:t>
                      </a:r>
                      <a:r>
                        <a:rPr lang="en-US" sz="2000" baseline="0" dirty="0"/>
                        <a:t> Winds Orion Supply Chain Attack</a:t>
                      </a:r>
                      <a:endParaRPr lang="en-US" sz="2000" dirty="0"/>
                    </a:p>
                  </a:txBody>
                  <a:tcPr/>
                </a:tc>
                <a:tc>
                  <a:txBody>
                    <a:bodyPr/>
                    <a:lstStyle/>
                    <a:p>
                      <a:r>
                        <a:rPr lang="en-US" sz="2000" dirty="0"/>
                        <a:t>2308 Indicators of Compromise (IOCs)</a:t>
                      </a:r>
                    </a:p>
                    <a:p>
                      <a:pPr marL="342900" indent="-342900">
                        <a:buFont typeface="Arial" panose="020B0604020202020204" pitchFamily="34" charset="0"/>
                        <a:buChar char="•"/>
                      </a:pPr>
                      <a:r>
                        <a:rPr lang="en-US" sz="2000" dirty="0"/>
                        <a:t>10</a:t>
                      </a:r>
                      <a:r>
                        <a:rPr lang="en-US" sz="2000" baseline="0" dirty="0"/>
                        <a:t> A Domains, </a:t>
                      </a:r>
                    </a:p>
                    <a:p>
                      <a:pPr marL="342900" indent="-342900">
                        <a:buFont typeface="Arial" panose="020B0604020202020204" pitchFamily="34" charset="0"/>
                        <a:buChar char="•"/>
                      </a:pPr>
                      <a:r>
                        <a:rPr lang="en-US" sz="2000" baseline="0" dirty="0"/>
                        <a:t>6 </a:t>
                      </a:r>
                      <a:r>
                        <a:rPr lang="en-US" sz="2000" baseline="0" dirty="0" err="1"/>
                        <a:t>CNames</a:t>
                      </a:r>
                      <a:r>
                        <a:rPr lang="en-US" sz="2000" baseline="0" dirty="0"/>
                        <a:t>, </a:t>
                      </a:r>
                    </a:p>
                    <a:p>
                      <a:pPr marL="342900" indent="-342900">
                        <a:buFont typeface="Arial" panose="020B0604020202020204" pitchFamily="34" charset="0"/>
                        <a:buChar char="•"/>
                      </a:pPr>
                      <a:r>
                        <a:rPr lang="en-US" sz="2000" baseline="0" dirty="0"/>
                        <a:t>12 Hashes, </a:t>
                      </a:r>
                    </a:p>
                    <a:p>
                      <a:pPr marL="342900" indent="-342900">
                        <a:buFont typeface="Arial" panose="020B0604020202020204" pitchFamily="34" charset="0"/>
                        <a:buChar char="•"/>
                      </a:pPr>
                      <a:r>
                        <a:rPr lang="en-US" sz="2000" baseline="0" dirty="0"/>
                        <a:t>2280 Domains )</a:t>
                      </a:r>
                      <a:endParaRPr lang="en-US" sz="2000" dirty="0"/>
                    </a:p>
                  </a:txBody>
                  <a:tcPr/>
                </a:tc>
                <a:tc>
                  <a:txBody>
                    <a:bodyPr/>
                    <a:lstStyle/>
                    <a:p>
                      <a:r>
                        <a:rPr lang="en-US" sz="2000" dirty="0"/>
                        <a:t>16 days</a:t>
                      </a:r>
                    </a:p>
                  </a:txBody>
                  <a:tcPr/>
                </a:tc>
                <a:tc>
                  <a:txBody>
                    <a:bodyPr/>
                    <a:lstStyle/>
                    <a:p>
                      <a:r>
                        <a:rPr lang="en-US" sz="2000" dirty="0"/>
                        <a:t>15.4</a:t>
                      </a:r>
                      <a:r>
                        <a:rPr lang="en-US" sz="2000" baseline="0" dirty="0"/>
                        <a:t> minutes</a:t>
                      </a:r>
                      <a:endParaRPr lang="en-US" sz="2000" dirty="0"/>
                    </a:p>
                  </a:txBody>
                  <a:tcPr/>
                </a:tc>
                <a:extLst>
                  <a:ext uri="{0D108BD9-81ED-4DB2-BD59-A6C34878D82A}">
                    <a16:rowId xmlns:a16="http://schemas.microsoft.com/office/drawing/2014/main" val="2671823807"/>
                  </a:ext>
                </a:extLst>
              </a:tr>
              <a:tr h="394829">
                <a:tc>
                  <a:txBody>
                    <a:bodyPr/>
                    <a:lstStyle/>
                    <a:p>
                      <a:r>
                        <a:rPr lang="en-US" sz="2000" dirty="0" err="1"/>
                        <a:t>WannaCry</a:t>
                      </a:r>
                      <a:r>
                        <a:rPr lang="en-US" sz="2000" baseline="0" dirty="0"/>
                        <a:t> Ransomware Attack</a:t>
                      </a:r>
                      <a:endParaRPr lang="en-US" sz="2000" dirty="0"/>
                    </a:p>
                  </a:txBody>
                  <a:tcPr/>
                </a:tc>
                <a:tc>
                  <a:txBody>
                    <a:bodyPr/>
                    <a:lstStyle/>
                    <a:p>
                      <a:pPr marL="0" indent="0">
                        <a:buFont typeface="Arial" panose="020B0604020202020204" pitchFamily="34" charset="0"/>
                        <a:buNone/>
                      </a:pPr>
                      <a:r>
                        <a:rPr lang="en-US" sz="2000" dirty="0"/>
                        <a:t>Network</a:t>
                      </a:r>
                      <a:r>
                        <a:rPr lang="en-US" sz="2000" baseline="0" dirty="0"/>
                        <a:t> activity searches</a:t>
                      </a:r>
                    </a:p>
                    <a:p>
                      <a:pPr marL="342900" indent="-342900">
                        <a:buFont typeface="Arial" panose="020B0604020202020204" pitchFamily="34" charset="0"/>
                        <a:buChar char="•"/>
                      </a:pPr>
                      <a:r>
                        <a:rPr lang="en-US" sz="2000" baseline="0" dirty="0"/>
                        <a:t>38 Hashes</a:t>
                      </a:r>
                    </a:p>
                    <a:p>
                      <a:pPr marL="342900" indent="-342900">
                        <a:buFont typeface="Arial" panose="020B0604020202020204" pitchFamily="34" charset="0"/>
                        <a:buChar char="•"/>
                      </a:pPr>
                      <a:r>
                        <a:rPr lang="en-US" sz="2000" baseline="0" dirty="0"/>
                        <a:t>5 IP addresses</a:t>
                      </a:r>
                      <a:endParaRPr lang="en-US" sz="2000" dirty="0"/>
                    </a:p>
                  </a:txBody>
                  <a:tcPr/>
                </a:tc>
                <a:tc>
                  <a:txBody>
                    <a:bodyPr/>
                    <a:lstStyle/>
                    <a:p>
                      <a:r>
                        <a:rPr lang="en-US" sz="2000" dirty="0"/>
                        <a:t>8 hours</a:t>
                      </a:r>
                    </a:p>
                  </a:txBody>
                  <a:tcPr/>
                </a:tc>
                <a:tc>
                  <a:txBody>
                    <a:bodyPr/>
                    <a:lstStyle/>
                    <a:p>
                      <a:r>
                        <a:rPr lang="en-US" sz="2000" dirty="0"/>
                        <a:t>30</a:t>
                      </a:r>
                      <a:r>
                        <a:rPr lang="en-US" sz="2000" baseline="0" dirty="0"/>
                        <a:t> seconds</a:t>
                      </a:r>
                      <a:endParaRPr lang="en-US" sz="2000" dirty="0"/>
                    </a:p>
                  </a:txBody>
                  <a:tcPr/>
                </a:tc>
                <a:extLst>
                  <a:ext uri="{0D108BD9-81ED-4DB2-BD59-A6C34878D82A}">
                    <a16:rowId xmlns:a16="http://schemas.microsoft.com/office/drawing/2014/main" val="2051702617"/>
                  </a:ext>
                </a:extLst>
              </a:tr>
            </a:tbl>
          </a:graphicData>
        </a:graphic>
      </p:graphicFrame>
    </p:spTree>
    <p:extLst>
      <p:ext uri="{BB962C8B-B14F-4D97-AF65-F5344CB8AC3E}">
        <p14:creationId xmlns:p14="http://schemas.microsoft.com/office/powerpoint/2010/main" val="677218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AQ Technology Focuses on 5 Key Problem Sets</a:t>
            </a:r>
          </a:p>
        </p:txBody>
      </p:sp>
      <p:graphicFrame>
        <p:nvGraphicFramePr>
          <p:cNvPr id="4" name="Table 3"/>
          <p:cNvGraphicFramePr>
            <a:graphicFrameLocks noGrp="1"/>
          </p:cNvGraphicFramePr>
          <p:nvPr/>
        </p:nvGraphicFramePr>
        <p:xfrm>
          <a:off x="444269" y="1384682"/>
          <a:ext cx="11214331" cy="5333205"/>
        </p:xfrm>
        <a:graphic>
          <a:graphicData uri="http://schemas.openxmlformats.org/drawingml/2006/table">
            <a:tbl>
              <a:tblPr firstRow="1" bandRow="1">
                <a:tableStyleId>{5C22544A-7EE6-4342-B048-85BDC9FD1C3A}</a:tableStyleId>
              </a:tblPr>
              <a:tblGrid>
                <a:gridCol w="2213206">
                  <a:extLst>
                    <a:ext uri="{9D8B030D-6E8A-4147-A177-3AD203B41FA5}">
                      <a16:colId xmlns:a16="http://schemas.microsoft.com/office/drawing/2014/main" val="3297851882"/>
                    </a:ext>
                  </a:extLst>
                </a:gridCol>
                <a:gridCol w="9001125">
                  <a:extLst>
                    <a:ext uri="{9D8B030D-6E8A-4147-A177-3AD203B41FA5}">
                      <a16:colId xmlns:a16="http://schemas.microsoft.com/office/drawing/2014/main" val="2701495506"/>
                    </a:ext>
                  </a:extLst>
                </a:gridCol>
              </a:tblGrid>
              <a:tr h="761205">
                <a:tc>
                  <a:txBody>
                    <a:bodyPr/>
                    <a:lstStyle/>
                    <a:p>
                      <a:r>
                        <a:rPr lang="en-US" dirty="0"/>
                        <a:t>Big Data Issue</a:t>
                      </a:r>
                    </a:p>
                  </a:txBody>
                  <a:tcPr/>
                </a:tc>
                <a:tc>
                  <a:txBody>
                    <a:bodyPr/>
                    <a:lstStyle/>
                    <a:p>
                      <a:r>
                        <a:rPr lang="en-US" dirty="0"/>
                        <a:t>Explanation</a:t>
                      </a:r>
                    </a:p>
                  </a:txBody>
                  <a:tcPr/>
                </a:tc>
                <a:extLst>
                  <a:ext uri="{0D108BD9-81ED-4DB2-BD59-A6C34878D82A}">
                    <a16:rowId xmlns:a16="http://schemas.microsoft.com/office/drawing/2014/main" val="2175814549"/>
                  </a:ext>
                </a:extLst>
              </a:tr>
              <a:tr h="761205">
                <a:tc>
                  <a:txBody>
                    <a:bodyPr/>
                    <a:lstStyle/>
                    <a:p>
                      <a:pPr marL="0" indent="0">
                        <a:buFont typeface="Arial" panose="020B0604020202020204" pitchFamily="34" charset="0"/>
                        <a:buNone/>
                      </a:pPr>
                      <a:r>
                        <a:rPr lang="en-US" b="1" dirty="0"/>
                        <a:t>Log Volume, Velocity, Variety</a:t>
                      </a:r>
                    </a:p>
                    <a:p>
                      <a:endParaRPr lang="en-US" b="1"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Uses a mathematical model to represent the data that is about 1-3% of the original data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Ability to inherently</a:t>
                      </a:r>
                      <a:r>
                        <a:rPr lang="en-US" baseline="0" dirty="0"/>
                        <a:t> parse unstructured &amp; semi-structured 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String based AQ allows us to adjust “on-the-fly” for any changes in log data structure</a:t>
                      </a:r>
                      <a:endParaRPr lang="en-US" dirty="0"/>
                    </a:p>
                  </a:txBody>
                  <a:tcPr/>
                </a:tc>
                <a:extLst>
                  <a:ext uri="{0D108BD9-81ED-4DB2-BD59-A6C34878D82A}">
                    <a16:rowId xmlns:a16="http://schemas.microsoft.com/office/drawing/2014/main" val="971533575"/>
                  </a:ext>
                </a:extLst>
              </a:tr>
              <a:tr h="761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 Requirements</a:t>
                      </a:r>
                    </a:p>
                    <a:p>
                      <a:endParaRPr lang="en-US" b="1" dirty="0"/>
                    </a:p>
                  </a:txBody>
                  <a:tcPr/>
                </a:tc>
                <a:tc>
                  <a:txBody>
                    <a:bodyPr/>
                    <a:lstStyle/>
                    <a:p>
                      <a:pPr marL="285750" indent="-285750">
                        <a:buFont typeface="Arial" panose="020B0604020202020204" pitchFamily="34" charset="0"/>
                        <a:buChar char="•"/>
                      </a:pPr>
                      <a:r>
                        <a:rPr lang="en-US" dirty="0"/>
                        <a:t>Speed</a:t>
                      </a:r>
                      <a:r>
                        <a:rPr lang="en-US" baseline="0" dirty="0"/>
                        <a:t> - </a:t>
                      </a:r>
                      <a:r>
                        <a:rPr lang="en-US" dirty="0"/>
                        <a:t>AQ Technology accelerates data access at low computational loads to 100X the speed of traditional database access.</a:t>
                      </a:r>
                    </a:p>
                    <a:p>
                      <a:pPr marL="285750" indent="-285750">
                        <a:buFont typeface="Arial" panose="020B0604020202020204" pitchFamily="34" charset="0"/>
                        <a:buChar char="•"/>
                      </a:pPr>
                      <a:r>
                        <a:rPr lang="en-US" dirty="0"/>
                        <a:t>Compute – Real-time analysis performed in-line as well as post-processing capabilities</a:t>
                      </a:r>
                    </a:p>
                  </a:txBody>
                  <a:tcPr/>
                </a:tc>
                <a:extLst>
                  <a:ext uri="{0D108BD9-81ED-4DB2-BD59-A6C34878D82A}">
                    <a16:rowId xmlns:a16="http://schemas.microsoft.com/office/drawing/2014/main" val="3051753590"/>
                  </a:ext>
                </a:extLst>
              </a:tr>
              <a:tr h="761205">
                <a:tc>
                  <a:txBody>
                    <a:bodyPr/>
                    <a:lstStyle/>
                    <a:p>
                      <a:pPr marL="0" indent="0">
                        <a:buFont typeface="Arial" panose="020B0604020202020204" pitchFamily="34" charset="0"/>
                        <a:buNone/>
                      </a:pPr>
                      <a:r>
                        <a:rPr lang="en-US" b="1" dirty="0"/>
                        <a:t>Analyzing All the Data</a:t>
                      </a:r>
                    </a:p>
                    <a:p>
                      <a:endParaRPr lang="en-US" b="1" dirty="0"/>
                    </a:p>
                  </a:txBody>
                  <a:tcPr/>
                </a:tc>
                <a:tc>
                  <a:txBody>
                    <a:bodyPr/>
                    <a:lstStyle/>
                    <a:p>
                      <a:pPr marL="285750" indent="-285750">
                        <a:buFont typeface="Arial" panose="020B0604020202020204" pitchFamily="34" charset="0"/>
                        <a:buChar char="•"/>
                      </a:pPr>
                      <a:r>
                        <a:rPr lang="en-US" dirty="0"/>
                        <a:t>No limitations on analyzing the full data set (including allowed traffic)</a:t>
                      </a:r>
                    </a:p>
                    <a:p>
                      <a:pPr marL="285750" indent="-285750">
                        <a:buFont typeface="Arial" panose="020B0604020202020204" pitchFamily="34" charset="0"/>
                        <a:buChar char="•"/>
                      </a:pPr>
                      <a:r>
                        <a:rPr lang="en-US" dirty="0"/>
                        <a:t>Centralization</a:t>
                      </a:r>
                      <a:r>
                        <a:rPr lang="en-US" baseline="0" dirty="0"/>
                        <a:t> of all customer data allows us to find commonalities across all client data</a:t>
                      </a:r>
                      <a:endParaRPr lang="en-US" dirty="0"/>
                    </a:p>
                  </a:txBody>
                  <a:tcPr/>
                </a:tc>
                <a:extLst>
                  <a:ext uri="{0D108BD9-81ED-4DB2-BD59-A6C34878D82A}">
                    <a16:rowId xmlns:a16="http://schemas.microsoft.com/office/drawing/2014/main" val="167811927"/>
                  </a:ext>
                </a:extLst>
              </a:tr>
              <a:tr h="761205">
                <a:tc>
                  <a:txBody>
                    <a:bodyPr/>
                    <a:lstStyle/>
                    <a:p>
                      <a:pPr marL="0" indent="0">
                        <a:buFont typeface="Arial" panose="020B0604020202020204" pitchFamily="34" charset="0"/>
                        <a:buNone/>
                      </a:pPr>
                      <a:r>
                        <a:rPr lang="en-US" b="1" dirty="0"/>
                        <a:t>Detection of Unknown Threats</a:t>
                      </a:r>
                    </a:p>
                    <a:p>
                      <a:endParaRPr lang="en-US" b="1"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identifies and “maps” anomalies in the data without any foreknowledge of what to seek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 know about threat</a:t>
                      </a:r>
                      <a:r>
                        <a:rPr lang="en-US" baseline="0" dirty="0"/>
                        <a:t> indicators within an </a:t>
                      </a:r>
                      <a:r>
                        <a:rPr lang="en-US" dirty="0"/>
                        <a:t>given set of data before a detailed search is conducted</a:t>
                      </a:r>
                    </a:p>
                  </a:txBody>
                  <a:tcPr/>
                </a:tc>
                <a:extLst>
                  <a:ext uri="{0D108BD9-81ED-4DB2-BD59-A6C34878D82A}">
                    <a16:rowId xmlns:a16="http://schemas.microsoft.com/office/drawing/2014/main" val="658225119"/>
                  </a:ext>
                </a:extLst>
              </a:tr>
              <a:tr h="761205">
                <a:tc>
                  <a:txBody>
                    <a:bodyPr/>
                    <a:lstStyle/>
                    <a:p>
                      <a:pPr marL="0" indent="0">
                        <a:buFont typeface="Arial" panose="020B0604020202020204" pitchFamily="34" charset="0"/>
                        <a:buNone/>
                      </a:pPr>
                      <a:r>
                        <a:rPr lang="en-US" b="1" dirty="0"/>
                        <a:t>Optimizing Machine Learning</a:t>
                      </a:r>
                    </a:p>
                    <a:p>
                      <a:endParaRPr lang="en-US" b="1"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Resolves</a:t>
                      </a:r>
                      <a:r>
                        <a:rPr lang="en-US" baseline="0" dirty="0"/>
                        <a:t> the </a:t>
                      </a:r>
                      <a:r>
                        <a:rPr lang="en-US" dirty="0"/>
                        <a:t>Data Access</a:t>
                      </a:r>
                      <a:r>
                        <a:rPr lang="en-US" baseline="0" dirty="0"/>
                        <a:t> problem – utilizing the speed enhancements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Reduces training time for Machine Learning models by over 60%</a:t>
                      </a:r>
                      <a:endParaRPr lang="en-US" dirty="0"/>
                    </a:p>
                    <a:p>
                      <a:endParaRPr lang="en-US" dirty="0"/>
                    </a:p>
                  </a:txBody>
                  <a:tcPr/>
                </a:tc>
                <a:extLst>
                  <a:ext uri="{0D108BD9-81ED-4DB2-BD59-A6C34878D82A}">
                    <a16:rowId xmlns:a16="http://schemas.microsoft.com/office/drawing/2014/main" val="2164133488"/>
                  </a:ext>
                </a:extLst>
              </a:tr>
            </a:tbl>
          </a:graphicData>
        </a:graphic>
      </p:graphicFrame>
    </p:spTree>
    <p:extLst>
      <p:ext uri="{BB962C8B-B14F-4D97-AF65-F5344CB8AC3E}">
        <p14:creationId xmlns:p14="http://schemas.microsoft.com/office/powerpoint/2010/main" val="230885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07869" y="2498904"/>
            <a:ext cx="4675510" cy="4054296"/>
          </a:xfrm>
        </p:spPr>
        <p:txBody>
          <a:bodyPr>
            <a:normAutofit/>
          </a:bodyPr>
          <a:lstStyle/>
          <a:p>
            <a:r>
              <a:rPr lang="en-US" sz="2000" b="1" dirty="0"/>
              <a:t>Data</a:t>
            </a:r>
          </a:p>
          <a:p>
            <a:r>
              <a:rPr lang="en-US" sz="1200" dirty="0"/>
              <a:t>Too Much Data  - Data Ingestion Resource Requirements (Performance) . </a:t>
            </a:r>
          </a:p>
          <a:p>
            <a:r>
              <a:rPr lang="en-US" sz="1200" dirty="0"/>
              <a:t>Data Reduction  blinds the threat detection engines. </a:t>
            </a:r>
            <a:br>
              <a:rPr lang="en-US" sz="1200" dirty="0"/>
            </a:br>
            <a:r>
              <a:rPr lang="en-US" sz="1200" dirty="0"/>
              <a:t>Data everywhere but not a threat to find…</a:t>
            </a:r>
          </a:p>
          <a:p>
            <a:r>
              <a:rPr lang="en-US" sz="2000" b="1" dirty="0"/>
              <a:t>Costs</a:t>
            </a:r>
          </a:p>
          <a:p>
            <a:r>
              <a:rPr lang="en-US" sz="1200" dirty="0"/>
              <a:t>Customers are not spending too much but wasting resources. Way to many false positives creates alert fatigue.</a:t>
            </a:r>
            <a:endParaRPr lang="en-US" sz="1200" b="1" dirty="0"/>
          </a:p>
          <a:p>
            <a:r>
              <a:rPr lang="en-US" sz="2000" b="1" dirty="0"/>
              <a:t>Unknown Threat Detection</a:t>
            </a:r>
          </a:p>
          <a:p>
            <a:r>
              <a:rPr lang="en-US" sz="1200" dirty="0"/>
              <a:t>“I do not know what I do not know” causes ELE (Extension Level Events) and Ransomware.</a:t>
            </a:r>
            <a:endParaRPr lang="en-US" sz="1200" b="1" dirty="0"/>
          </a:p>
          <a:p>
            <a:r>
              <a:rPr lang="en-US" sz="2000" b="1" dirty="0"/>
              <a:t>ML Optimization</a:t>
            </a:r>
          </a:p>
          <a:p>
            <a:r>
              <a:rPr lang="en-US" sz="1200" dirty="0"/>
              <a:t>ML Training – Without using all the data, bias in ML is introduced.</a:t>
            </a:r>
          </a:p>
          <a:p>
            <a:r>
              <a:rPr lang="en-US" sz="1200" dirty="0"/>
              <a:t>ML Execution –  ML Bots need ADAT (All the Data All the Time) to find threats.</a:t>
            </a:r>
            <a:endParaRPr lang="en-US" sz="1200" b="1" dirty="0"/>
          </a:p>
          <a:p>
            <a:pPr marL="457200" indent="-457200">
              <a:buAutoNum type="arabicPeriod"/>
            </a:pPr>
            <a:endParaRPr lang="en-US" sz="2000" dirty="0"/>
          </a:p>
        </p:txBody>
      </p:sp>
      <p:sp>
        <p:nvSpPr>
          <p:cNvPr id="3" name="Title 2"/>
          <p:cNvSpPr>
            <a:spLocks noGrp="1"/>
          </p:cNvSpPr>
          <p:nvPr>
            <p:ph type="title"/>
          </p:nvPr>
        </p:nvSpPr>
        <p:spPr/>
        <p:txBody>
          <a:bodyPr/>
          <a:lstStyle/>
          <a:p>
            <a:r>
              <a:rPr lang="en-US" dirty="0"/>
              <a:t>Customer Value Drivers</a:t>
            </a:r>
          </a:p>
        </p:txBody>
      </p:sp>
      <p:sp>
        <p:nvSpPr>
          <p:cNvPr id="4" name="Text Placeholder 1">
            <a:extLst>
              <a:ext uri="{FF2B5EF4-FFF2-40B4-BE49-F238E27FC236}">
                <a16:creationId xmlns:a16="http://schemas.microsoft.com/office/drawing/2014/main" id="{B69522A9-6AAE-4994-BB02-44D05B799E60}"/>
              </a:ext>
            </a:extLst>
          </p:cNvPr>
          <p:cNvSpPr txBox="1">
            <a:spLocks/>
          </p:cNvSpPr>
          <p:nvPr/>
        </p:nvSpPr>
        <p:spPr>
          <a:xfrm>
            <a:off x="7112783" y="2197612"/>
            <a:ext cx="4991100" cy="46568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2400" kern="1200">
                <a:solidFill>
                  <a:schemeClr val="tx1"/>
                </a:solidFill>
                <a:latin typeface="Calibri" panose="020F0502020204030204" pitchFamily="34" charset="0"/>
                <a:ea typeface="+mn-ea"/>
                <a:cs typeface="Calibri" panose="020F0502020204030204" pitchFamily="34" charset="0"/>
              </a:defRPr>
            </a:lvl1pPr>
            <a:lvl2pPr marL="688182" indent="-285750" algn="l" defTabSz="914400" rtl="0" eaLnBrk="1" latinLnBrk="0" hangingPunct="1">
              <a:lnSpc>
                <a:spcPct val="90000"/>
              </a:lnSpc>
              <a:spcBef>
                <a:spcPts val="500"/>
              </a:spcBef>
              <a:buSzPct val="125000"/>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4075" indent="-266700" algn="l" defTabSz="914400" rtl="0" eaLnBrk="1" latinLnBrk="0" hangingPunct="1">
              <a:lnSpc>
                <a:spcPct val="90000"/>
              </a:lnSpc>
              <a:spcBef>
                <a:spcPts val="500"/>
              </a:spcBef>
              <a:buClr>
                <a:srgbClr val="000000"/>
              </a:buClr>
              <a:buSzPct val="125000"/>
              <a:buFont typeface="Arial" panose="020B0604020202020204" pitchFamily="34" charset="0"/>
              <a:buChar char="•"/>
              <a:defRPr sz="1800" b="0" i="0" kern="1200">
                <a:solidFill>
                  <a:srgbClr val="000000"/>
                </a:solidFill>
                <a:latin typeface="Calibri" panose="020F0502020204030204" pitchFamily="34" charset="0"/>
                <a:ea typeface="+mn-ea"/>
                <a:cs typeface="Calibri" panose="020F0502020204030204" pitchFamily="34" charset="0"/>
              </a:defRPr>
            </a:lvl3pPr>
            <a:lvl4pPr marL="77509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932259"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Threat Management Layer (SOC+ Others)</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Incident Response, Threat, and Consulting.</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SOD Partner ecosystem can help provide this.  </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Supervisory Layer (ML Prioritization)</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Threat Management - Advanced Threat and case Portals, etc. </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SOD effectively eliminates SOC Level 1.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Dynamic Threat Finding Layer (ThreatWatch)</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requires looking at all the data (AQ.) Everyone has supervised machine learning. Dynamic Threat Finding requires Unsupervised AQ Learning and Unsupervised  AQ data scanning. SOD Only</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Pre-Correlation Layer (Localized Alerts)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Vendor based data for Known Threats  </a:t>
            </a:r>
            <a:b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(Microsoft,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CrowdStrike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Qualys, Sophos, Symantec, Tenable)</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Infrastructure Enablement Layer (Logs)</a:t>
            </a:r>
          </a:p>
          <a:p>
            <a:pPr marL="0" marR="0" lvl="0" indent="0" algn="l" defTabSz="914400" rtl="0" eaLnBrk="1" fontAlgn="auto" latinLnBrk="0" hangingPunct="1">
              <a:lnSpc>
                <a:spcPct val="9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LOG Management, Data Telemetry, etc.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997" t="22330" r="25664" b="21997"/>
          <a:stretch/>
        </p:blipFill>
        <p:spPr>
          <a:xfrm>
            <a:off x="169340" y="2200275"/>
            <a:ext cx="802210" cy="9239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91" y="5019854"/>
            <a:ext cx="1390472" cy="139047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1" y="4006850"/>
            <a:ext cx="1161872" cy="11618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791" y="3017354"/>
            <a:ext cx="1386282" cy="138628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7975" y="1743038"/>
            <a:ext cx="1485722" cy="148572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5806" y="2562188"/>
            <a:ext cx="1842999" cy="184299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210" y="3843175"/>
            <a:ext cx="1535252" cy="153525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7519" y="5631210"/>
            <a:ext cx="1186909" cy="1186909"/>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3017" y="4680470"/>
            <a:ext cx="1395915" cy="1395915"/>
          </a:xfrm>
          <a:prstGeom prst="rect">
            <a:avLst/>
          </a:prstGeom>
        </p:spPr>
      </p:pic>
      <p:pic>
        <p:nvPicPr>
          <p:cNvPr id="17" name="Picture 16"/>
          <p:cNvPicPr>
            <a:picLocks noChangeAspect="1"/>
          </p:cNvPicPr>
          <p:nvPr/>
        </p:nvPicPr>
        <p:blipFill rotWithShape="1">
          <a:blip r:embed="rId11" cstate="print">
            <a:extLst>
              <a:ext uri="{28A0092B-C50C-407E-A947-70E740481C1C}">
                <a14:useLocalDpi xmlns:a14="http://schemas.microsoft.com/office/drawing/2010/main" val="0"/>
              </a:ext>
            </a:extLst>
          </a:blip>
          <a:srcRect l="31407" t="29350" r="38113" b="37732"/>
          <a:stretch/>
        </p:blipFill>
        <p:spPr>
          <a:xfrm>
            <a:off x="6431643" y="3245878"/>
            <a:ext cx="348855" cy="376764"/>
          </a:xfrm>
          <a:prstGeom prst="rect">
            <a:avLst/>
          </a:prstGeom>
        </p:spPr>
      </p:pic>
      <p:sp>
        <p:nvSpPr>
          <p:cNvPr id="18" name="TextBox 17">
            <a:extLst>
              <a:ext uri="{FF2B5EF4-FFF2-40B4-BE49-F238E27FC236}">
                <a16:creationId xmlns:a16="http://schemas.microsoft.com/office/drawing/2014/main" id="{36DDF49A-8A4E-47A2-A0CB-18B4D4E5B8FA}"/>
              </a:ext>
            </a:extLst>
          </p:cNvPr>
          <p:cNvSpPr txBox="1"/>
          <p:nvPr/>
        </p:nvSpPr>
        <p:spPr>
          <a:xfrm>
            <a:off x="7112783" y="1409692"/>
            <a:ext cx="3354644"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1" i="0" u="sng" strike="noStrike" kern="1200" cap="none" spc="0" normalizeH="0" baseline="0" noProof="0" dirty="0">
                <a:ln>
                  <a:noFill/>
                </a:ln>
                <a:solidFill>
                  <a:schemeClr val="accent1"/>
                </a:solidFill>
                <a:effectLst/>
                <a:uLnTx/>
                <a:uFillTx/>
                <a:latin typeface="Calibri" panose="020F0502020204030204" pitchFamily="34" charset="0"/>
                <a:ea typeface="+mn-ea"/>
                <a:cs typeface="Calibri" panose="020F0502020204030204" pitchFamily="34" charset="0"/>
              </a:rPr>
              <a:t>Customer Value Layers</a:t>
            </a:r>
          </a:p>
        </p:txBody>
      </p:sp>
      <p:sp>
        <p:nvSpPr>
          <p:cNvPr id="19" name="TextBox 18">
            <a:extLst>
              <a:ext uri="{FF2B5EF4-FFF2-40B4-BE49-F238E27FC236}">
                <a16:creationId xmlns:a16="http://schemas.microsoft.com/office/drawing/2014/main" id="{3E17CE08-DD74-4197-8EAD-CB50332006E9}"/>
              </a:ext>
            </a:extLst>
          </p:cNvPr>
          <p:cNvSpPr txBox="1"/>
          <p:nvPr/>
        </p:nvSpPr>
        <p:spPr>
          <a:xfrm>
            <a:off x="1007869" y="1407645"/>
            <a:ext cx="335464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chemeClr val="accent1"/>
                </a:solidFill>
                <a:effectLst/>
                <a:uLnTx/>
                <a:uFillTx/>
                <a:latin typeface="Calibri" panose="020F0502020204030204"/>
                <a:ea typeface="+mn-ea"/>
                <a:cs typeface="+mn-cs"/>
              </a:rPr>
              <a:t>Customer Problem Sets</a:t>
            </a:r>
          </a:p>
        </p:txBody>
      </p:sp>
      <p:cxnSp>
        <p:nvCxnSpPr>
          <p:cNvPr id="12" name="Straight Connector 11">
            <a:extLst>
              <a:ext uri="{FF2B5EF4-FFF2-40B4-BE49-F238E27FC236}">
                <a16:creationId xmlns:a16="http://schemas.microsoft.com/office/drawing/2014/main" id="{AE7A468F-F59C-4EC1-A59F-C0DC7B6A500F}"/>
              </a:ext>
            </a:extLst>
          </p:cNvPr>
          <p:cNvCxnSpPr/>
          <p:nvPr/>
        </p:nvCxnSpPr>
        <p:spPr>
          <a:xfrm>
            <a:off x="5863210" y="2064774"/>
            <a:ext cx="0" cy="43455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766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Analysis Layers</a:t>
            </a:r>
          </a:p>
        </p:txBody>
      </p:sp>
      <p:grpSp>
        <p:nvGrpSpPr>
          <p:cNvPr id="18" name="Group 17"/>
          <p:cNvGrpSpPr/>
          <p:nvPr/>
        </p:nvGrpSpPr>
        <p:grpSpPr>
          <a:xfrm>
            <a:off x="3032786" y="1224904"/>
            <a:ext cx="5567122" cy="5564778"/>
            <a:chOff x="350546" y="1189575"/>
            <a:chExt cx="5567122" cy="5564778"/>
          </a:xfrm>
          <a:solidFill>
            <a:schemeClr val="accent1">
              <a:lumMod val="50000"/>
            </a:schemeClr>
          </a:solidFill>
        </p:grpSpPr>
        <p:sp>
          <p:nvSpPr>
            <p:cNvPr id="20" name="Isosceles Triangle 19">
              <a:extLst>
                <a:ext uri="{FF2B5EF4-FFF2-40B4-BE49-F238E27FC236}">
                  <a16:creationId xmlns:a16="http://schemas.microsoft.com/office/drawing/2014/main" id="{24A7FEE2-40F4-466A-B7CA-31F15A26455E}"/>
                </a:ext>
              </a:extLst>
            </p:cNvPr>
            <p:cNvSpPr/>
            <p:nvPr/>
          </p:nvSpPr>
          <p:spPr>
            <a:xfrm>
              <a:off x="352890" y="1189575"/>
              <a:ext cx="5564778" cy="5564778"/>
            </a:xfrm>
            <a:prstGeom prst="triangle">
              <a:avLst/>
            </a:prstGeom>
            <a:grp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1" name="Base 4">
              <a:extLst>
                <a:ext uri="{FF2B5EF4-FFF2-40B4-BE49-F238E27FC236}">
                  <a16:creationId xmlns:a16="http://schemas.microsoft.com/office/drawing/2014/main" id="{24A7FEE2-40F4-466A-B7CA-31F15A26455E}"/>
                </a:ext>
              </a:extLst>
            </p:cNvPr>
            <p:cNvSpPr/>
            <p:nvPr/>
          </p:nvSpPr>
          <p:spPr>
            <a:xfrm>
              <a:off x="352890" y="2570407"/>
              <a:ext cx="5564778" cy="4183946"/>
            </a:xfrm>
            <a:custGeom>
              <a:avLst/>
              <a:gdLst>
                <a:gd name="connsiteX0" fmla="*/ 2091973 w 5564778"/>
                <a:gd name="connsiteY0" fmla="*/ 0 h 4183946"/>
                <a:gd name="connsiteX1" fmla="*/ 3472805 w 5564778"/>
                <a:gd name="connsiteY1" fmla="*/ 0 h 4183946"/>
                <a:gd name="connsiteX2" fmla="*/ 5564778 w 5564778"/>
                <a:gd name="connsiteY2" fmla="*/ 4183946 h 4183946"/>
                <a:gd name="connsiteX3" fmla="*/ 0 w 5564778"/>
                <a:gd name="connsiteY3" fmla="*/ 4183946 h 4183946"/>
              </a:gdLst>
              <a:ahLst/>
              <a:cxnLst>
                <a:cxn ang="0">
                  <a:pos x="connsiteX0" y="connsiteY0"/>
                </a:cxn>
                <a:cxn ang="0">
                  <a:pos x="connsiteX1" y="connsiteY1"/>
                </a:cxn>
                <a:cxn ang="0">
                  <a:pos x="connsiteX2" y="connsiteY2"/>
                </a:cxn>
                <a:cxn ang="0">
                  <a:pos x="connsiteX3" y="connsiteY3"/>
                </a:cxn>
              </a:cxnLst>
              <a:rect l="l" t="t" r="r" b="b"/>
              <a:pathLst>
                <a:path w="5564778" h="4183946">
                  <a:moveTo>
                    <a:pt x="2091973" y="0"/>
                  </a:moveTo>
                  <a:lnTo>
                    <a:pt x="3472805" y="0"/>
                  </a:lnTo>
                  <a:lnTo>
                    <a:pt x="5564778" y="4183946"/>
                  </a:lnTo>
                  <a:lnTo>
                    <a:pt x="0" y="4183946"/>
                  </a:lnTo>
                  <a:close/>
                </a:path>
              </a:pathLst>
            </a:custGeom>
            <a:grpFill/>
            <a:ln>
              <a:solidFill>
                <a:schemeClr val="bg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2" name="Base 3">
              <a:extLst>
                <a:ext uri="{FF2B5EF4-FFF2-40B4-BE49-F238E27FC236}">
                  <a16:creationId xmlns:a16="http://schemas.microsoft.com/office/drawing/2014/main" id="{24A7FEE2-40F4-466A-B7CA-31F15A26455E}"/>
                </a:ext>
              </a:extLst>
            </p:cNvPr>
            <p:cNvSpPr/>
            <p:nvPr/>
          </p:nvSpPr>
          <p:spPr>
            <a:xfrm>
              <a:off x="352890" y="3557247"/>
              <a:ext cx="5564778" cy="3197106"/>
            </a:xfrm>
            <a:custGeom>
              <a:avLst/>
              <a:gdLst>
                <a:gd name="connsiteX0" fmla="*/ 1598553 w 5564778"/>
                <a:gd name="connsiteY0" fmla="*/ 0 h 3197106"/>
                <a:gd name="connsiteX1" fmla="*/ 3966225 w 5564778"/>
                <a:gd name="connsiteY1" fmla="*/ 0 h 3197106"/>
                <a:gd name="connsiteX2" fmla="*/ 5564778 w 5564778"/>
                <a:gd name="connsiteY2" fmla="*/ 3197106 h 3197106"/>
                <a:gd name="connsiteX3" fmla="*/ 0 w 5564778"/>
                <a:gd name="connsiteY3" fmla="*/ 3197106 h 3197106"/>
              </a:gdLst>
              <a:ahLst/>
              <a:cxnLst>
                <a:cxn ang="0">
                  <a:pos x="connsiteX0" y="connsiteY0"/>
                </a:cxn>
                <a:cxn ang="0">
                  <a:pos x="connsiteX1" y="connsiteY1"/>
                </a:cxn>
                <a:cxn ang="0">
                  <a:pos x="connsiteX2" y="connsiteY2"/>
                </a:cxn>
                <a:cxn ang="0">
                  <a:pos x="connsiteX3" y="connsiteY3"/>
                </a:cxn>
              </a:cxnLst>
              <a:rect l="l" t="t" r="r" b="b"/>
              <a:pathLst>
                <a:path w="5564778" h="3197106">
                  <a:moveTo>
                    <a:pt x="1598553" y="0"/>
                  </a:moveTo>
                  <a:lnTo>
                    <a:pt x="3966225" y="0"/>
                  </a:lnTo>
                  <a:lnTo>
                    <a:pt x="5564778" y="3197106"/>
                  </a:lnTo>
                  <a:lnTo>
                    <a:pt x="0" y="3197106"/>
                  </a:lnTo>
                  <a:close/>
                </a:path>
              </a:pathLst>
            </a:custGeom>
            <a:grpFill/>
            <a:ln>
              <a:solidFill>
                <a:schemeClr val="bg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3" name="Base 2">
              <a:extLst>
                <a:ext uri="{FF2B5EF4-FFF2-40B4-BE49-F238E27FC236}">
                  <a16:creationId xmlns:a16="http://schemas.microsoft.com/office/drawing/2014/main" id="{24A7FEE2-40F4-466A-B7CA-31F15A26455E}"/>
                </a:ext>
              </a:extLst>
            </p:cNvPr>
            <p:cNvSpPr/>
            <p:nvPr/>
          </p:nvSpPr>
          <p:spPr>
            <a:xfrm>
              <a:off x="352890" y="4661083"/>
              <a:ext cx="5564778" cy="2085651"/>
            </a:xfrm>
            <a:custGeom>
              <a:avLst/>
              <a:gdLst>
                <a:gd name="connsiteX0" fmla="*/ 1042826 w 5564778"/>
                <a:gd name="connsiteY0" fmla="*/ 0 h 2085651"/>
                <a:gd name="connsiteX1" fmla="*/ 4521953 w 5564778"/>
                <a:gd name="connsiteY1" fmla="*/ 0 h 2085651"/>
                <a:gd name="connsiteX2" fmla="*/ 5564778 w 5564778"/>
                <a:gd name="connsiteY2" fmla="*/ 2085651 h 2085651"/>
                <a:gd name="connsiteX3" fmla="*/ 0 w 5564778"/>
                <a:gd name="connsiteY3" fmla="*/ 2085651 h 2085651"/>
              </a:gdLst>
              <a:ahLst/>
              <a:cxnLst>
                <a:cxn ang="0">
                  <a:pos x="connsiteX0" y="connsiteY0"/>
                </a:cxn>
                <a:cxn ang="0">
                  <a:pos x="connsiteX1" y="connsiteY1"/>
                </a:cxn>
                <a:cxn ang="0">
                  <a:pos x="connsiteX2" y="connsiteY2"/>
                </a:cxn>
                <a:cxn ang="0">
                  <a:pos x="connsiteX3" y="connsiteY3"/>
                </a:cxn>
              </a:cxnLst>
              <a:rect l="l" t="t" r="r" b="b"/>
              <a:pathLst>
                <a:path w="5564778" h="2085651">
                  <a:moveTo>
                    <a:pt x="1042826" y="0"/>
                  </a:moveTo>
                  <a:lnTo>
                    <a:pt x="4521953" y="0"/>
                  </a:lnTo>
                  <a:lnTo>
                    <a:pt x="5564778" y="2085651"/>
                  </a:lnTo>
                  <a:lnTo>
                    <a:pt x="0" y="2085651"/>
                  </a:lnTo>
                  <a:close/>
                </a:path>
              </a:pathLst>
            </a:custGeom>
            <a:grpFill/>
            <a:ln>
              <a:solidFill>
                <a:schemeClr val="bg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24" name="Base">
              <a:extLst>
                <a:ext uri="{FF2B5EF4-FFF2-40B4-BE49-F238E27FC236}">
                  <a16:creationId xmlns:a16="http://schemas.microsoft.com/office/drawing/2014/main" id="{24A7FEE2-40F4-466A-B7CA-31F15A26455E}"/>
                </a:ext>
              </a:extLst>
            </p:cNvPr>
            <p:cNvSpPr/>
            <p:nvPr/>
          </p:nvSpPr>
          <p:spPr>
            <a:xfrm>
              <a:off x="350546" y="5679676"/>
              <a:ext cx="5564778" cy="1065327"/>
            </a:xfrm>
            <a:custGeom>
              <a:avLst/>
              <a:gdLst>
                <a:gd name="connsiteX0" fmla="*/ 532664 w 5564778"/>
                <a:gd name="connsiteY0" fmla="*/ 0 h 1065327"/>
                <a:gd name="connsiteX1" fmla="*/ 5032115 w 5564778"/>
                <a:gd name="connsiteY1" fmla="*/ 0 h 1065327"/>
                <a:gd name="connsiteX2" fmla="*/ 5564778 w 5564778"/>
                <a:gd name="connsiteY2" fmla="*/ 1065327 h 1065327"/>
                <a:gd name="connsiteX3" fmla="*/ 0 w 5564778"/>
                <a:gd name="connsiteY3" fmla="*/ 1065327 h 1065327"/>
              </a:gdLst>
              <a:ahLst/>
              <a:cxnLst>
                <a:cxn ang="0">
                  <a:pos x="connsiteX0" y="connsiteY0"/>
                </a:cxn>
                <a:cxn ang="0">
                  <a:pos x="connsiteX1" y="connsiteY1"/>
                </a:cxn>
                <a:cxn ang="0">
                  <a:pos x="connsiteX2" y="connsiteY2"/>
                </a:cxn>
                <a:cxn ang="0">
                  <a:pos x="connsiteX3" y="connsiteY3"/>
                </a:cxn>
              </a:cxnLst>
              <a:rect l="l" t="t" r="r" b="b"/>
              <a:pathLst>
                <a:path w="5564778" h="1065327">
                  <a:moveTo>
                    <a:pt x="532664" y="0"/>
                  </a:moveTo>
                  <a:lnTo>
                    <a:pt x="5032115" y="0"/>
                  </a:lnTo>
                  <a:lnTo>
                    <a:pt x="5564778" y="1065327"/>
                  </a:lnTo>
                  <a:lnTo>
                    <a:pt x="0" y="1065327"/>
                  </a:lnTo>
                  <a:close/>
                </a:path>
              </a:pathLst>
            </a:custGeom>
            <a:grpFill/>
            <a:ln>
              <a:solidFill>
                <a:schemeClr val="bg1"/>
              </a:solid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grpSp>
      <p:sp>
        <p:nvSpPr>
          <p:cNvPr id="7" name="Freeform: Shape 6">
            <a:extLst>
              <a:ext uri="{FF2B5EF4-FFF2-40B4-BE49-F238E27FC236}">
                <a16:creationId xmlns:a16="http://schemas.microsoft.com/office/drawing/2014/main" id="{9BD62AF5-0EE4-495D-9515-F7A023DF18AC}"/>
              </a:ext>
            </a:extLst>
          </p:cNvPr>
          <p:cNvSpPr/>
          <p:nvPr/>
        </p:nvSpPr>
        <p:spPr>
          <a:xfrm>
            <a:off x="4008556" y="1603909"/>
            <a:ext cx="3617105" cy="791241"/>
          </a:xfrm>
          <a:custGeom>
            <a:avLst/>
            <a:gdLst>
              <a:gd name="connsiteX0" fmla="*/ 0 w 3617105"/>
              <a:gd name="connsiteY0" fmla="*/ 131876 h 791241"/>
              <a:gd name="connsiteX1" fmla="*/ 131876 w 3617105"/>
              <a:gd name="connsiteY1" fmla="*/ 0 h 791241"/>
              <a:gd name="connsiteX2" fmla="*/ 3485229 w 3617105"/>
              <a:gd name="connsiteY2" fmla="*/ 0 h 791241"/>
              <a:gd name="connsiteX3" fmla="*/ 3617105 w 3617105"/>
              <a:gd name="connsiteY3" fmla="*/ 131876 h 791241"/>
              <a:gd name="connsiteX4" fmla="*/ 3617105 w 3617105"/>
              <a:gd name="connsiteY4" fmla="*/ 659365 h 791241"/>
              <a:gd name="connsiteX5" fmla="*/ 3485229 w 3617105"/>
              <a:gd name="connsiteY5" fmla="*/ 791241 h 791241"/>
              <a:gd name="connsiteX6" fmla="*/ 131876 w 3617105"/>
              <a:gd name="connsiteY6" fmla="*/ 791241 h 791241"/>
              <a:gd name="connsiteX7" fmla="*/ 0 w 3617105"/>
              <a:gd name="connsiteY7" fmla="*/ 659365 h 791241"/>
              <a:gd name="connsiteX8" fmla="*/ 0 w 3617105"/>
              <a:gd name="connsiteY8" fmla="*/ 131876 h 7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105" h="791241">
                <a:moveTo>
                  <a:pt x="0" y="131876"/>
                </a:moveTo>
                <a:cubicBezTo>
                  <a:pt x="0" y="59043"/>
                  <a:pt x="59043" y="0"/>
                  <a:pt x="131876" y="0"/>
                </a:cubicBezTo>
                <a:lnTo>
                  <a:pt x="3485229" y="0"/>
                </a:lnTo>
                <a:cubicBezTo>
                  <a:pt x="3558062" y="0"/>
                  <a:pt x="3617105" y="59043"/>
                  <a:pt x="3617105" y="131876"/>
                </a:cubicBezTo>
                <a:lnTo>
                  <a:pt x="3617105" y="659365"/>
                </a:lnTo>
                <a:cubicBezTo>
                  <a:pt x="3617105" y="732198"/>
                  <a:pt x="3558062" y="791241"/>
                  <a:pt x="3485229" y="791241"/>
                </a:cubicBezTo>
                <a:lnTo>
                  <a:pt x="131876" y="791241"/>
                </a:lnTo>
                <a:cubicBezTo>
                  <a:pt x="59043" y="791241"/>
                  <a:pt x="0" y="732198"/>
                  <a:pt x="0" y="659365"/>
                </a:cubicBezTo>
                <a:lnTo>
                  <a:pt x="0" y="131876"/>
                </a:lnTo>
                <a:close/>
              </a:path>
            </a:pathLst>
          </a:custGeom>
          <a:solidFill>
            <a:schemeClr val="bg2">
              <a:lumMod val="50000"/>
            </a:schemeClr>
          </a:solidFill>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3395" tIns="103395" rIns="103395" bIns="103395" numCol="1" spcCol="1270" anchor="ctr" anchorCtr="0">
            <a:noAutofit/>
          </a:bodyPr>
          <a:lstStyle/>
          <a:p>
            <a:pPr marL="0" marR="0" lvl="0" indent="0" algn="ctr" defTabSz="755650" rtl="0" eaLnBrk="1" fontAlgn="auto" latinLnBrk="0" hangingPunct="1">
              <a:lnSpc>
                <a:spcPct val="100000"/>
              </a:lnSpc>
              <a:spcBef>
                <a:spcPct val="0"/>
              </a:spcBef>
              <a:spcAft>
                <a:spcPts val="0"/>
              </a:spcAft>
              <a:buClrTx/>
              <a:buSzTx/>
              <a:buFontTx/>
              <a:buNone/>
              <a:tabLst/>
              <a:defRPr/>
            </a:pPr>
            <a:r>
              <a:rPr kumimoji="0" lang="en-US" sz="1700" b="1" i="0" u="none" strike="noStrike" kern="1200" cap="none" spc="0" normalizeH="0" baseline="0" noProof="0" dirty="0">
                <a:ln>
                  <a:noFill/>
                </a:ln>
                <a:solidFill>
                  <a:schemeClr val="bg1"/>
                </a:solidFill>
                <a:effectLst/>
                <a:uLnTx/>
                <a:uFillTx/>
                <a:latin typeface="Calibri" panose="020F0502020204030204"/>
                <a:ea typeface="+mn-ea"/>
                <a:cs typeface="+mn-cs"/>
              </a:rPr>
              <a:t>Client Notification &amp; Response</a:t>
            </a:r>
          </a:p>
          <a:p>
            <a:pPr marL="0" marR="0" lvl="0" indent="0" algn="ctr" defTabSz="755650" rtl="0" eaLnBrk="1" fontAlgn="auto" latinLnBrk="0" hangingPunct="1">
              <a:lnSpc>
                <a:spcPct val="100000"/>
              </a:lnSpc>
              <a:spcBef>
                <a:spcPct val="0"/>
              </a:spcBef>
              <a:spcAft>
                <a:spcPts val="0"/>
              </a:spcAft>
              <a:buClrTx/>
              <a:buSzTx/>
              <a:buFontTx/>
              <a:buNone/>
              <a:tabLst/>
              <a:defRPr/>
            </a:pPr>
            <a:r>
              <a:rPr kumimoji="0" lang="en-US" sz="1700" b="0" i="0" u="none" strike="noStrike" kern="0" cap="none" spc="0" normalizeH="0" baseline="0" noProof="0" dirty="0">
                <a:ln>
                  <a:noFill/>
                </a:ln>
                <a:solidFill>
                  <a:schemeClr val="bg1"/>
                </a:solidFill>
                <a:effectLst/>
                <a:uLnTx/>
                <a:uFillTx/>
                <a:latin typeface="Calibri" panose="020F0502020204030204"/>
                <a:ea typeface="+mn-ea"/>
                <a:cs typeface="+mn-cs"/>
              </a:rPr>
              <a:t>6% of Investigations - Actionable</a:t>
            </a:r>
          </a:p>
        </p:txBody>
      </p:sp>
      <p:sp>
        <p:nvSpPr>
          <p:cNvPr id="8" name="Freeform: Shape 7">
            <a:extLst>
              <a:ext uri="{FF2B5EF4-FFF2-40B4-BE49-F238E27FC236}">
                <a16:creationId xmlns:a16="http://schemas.microsoft.com/office/drawing/2014/main" id="{13E08B2A-7A68-42E2-834B-96DF7EC5DB25}"/>
              </a:ext>
            </a:extLst>
          </p:cNvPr>
          <p:cNvSpPr/>
          <p:nvPr/>
        </p:nvSpPr>
        <p:spPr>
          <a:xfrm>
            <a:off x="5860217" y="2714757"/>
            <a:ext cx="2737348" cy="779095"/>
          </a:xfrm>
          <a:custGeom>
            <a:avLst/>
            <a:gdLst>
              <a:gd name="connsiteX0" fmla="*/ 0 w 3617105"/>
              <a:gd name="connsiteY0" fmla="*/ 131876 h 791241"/>
              <a:gd name="connsiteX1" fmla="*/ 131876 w 3617105"/>
              <a:gd name="connsiteY1" fmla="*/ 0 h 791241"/>
              <a:gd name="connsiteX2" fmla="*/ 3485229 w 3617105"/>
              <a:gd name="connsiteY2" fmla="*/ 0 h 791241"/>
              <a:gd name="connsiteX3" fmla="*/ 3617105 w 3617105"/>
              <a:gd name="connsiteY3" fmla="*/ 131876 h 791241"/>
              <a:gd name="connsiteX4" fmla="*/ 3617105 w 3617105"/>
              <a:gd name="connsiteY4" fmla="*/ 659365 h 791241"/>
              <a:gd name="connsiteX5" fmla="*/ 3485229 w 3617105"/>
              <a:gd name="connsiteY5" fmla="*/ 791241 h 791241"/>
              <a:gd name="connsiteX6" fmla="*/ 131876 w 3617105"/>
              <a:gd name="connsiteY6" fmla="*/ 791241 h 791241"/>
              <a:gd name="connsiteX7" fmla="*/ 0 w 3617105"/>
              <a:gd name="connsiteY7" fmla="*/ 659365 h 791241"/>
              <a:gd name="connsiteX8" fmla="*/ 0 w 3617105"/>
              <a:gd name="connsiteY8" fmla="*/ 131876 h 7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105" h="791241">
                <a:moveTo>
                  <a:pt x="0" y="131876"/>
                </a:moveTo>
                <a:cubicBezTo>
                  <a:pt x="0" y="59043"/>
                  <a:pt x="59043" y="0"/>
                  <a:pt x="131876" y="0"/>
                </a:cubicBezTo>
                <a:lnTo>
                  <a:pt x="3485229" y="0"/>
                </a:lnTo>
                <a:cubicBezTo>
                  <a:pt x="3558062" y="0"/>
                  <a:pt x="3617105" y="59043"/>
                  <a:pt x="3617105" y="131876"/>
                </a:cubicBezTo>
                <a:lnTo>
                  <a:pt x="3617105" y="659365"/>
                </a:lnTo>
                <a:cubicBezTo>
                  <a:pt x="3617105" y="732198"/>
                  <a:pt x="3558062" y="791241"/>
                  <a:pt x="3485229" y="791241"/>
                </a:cubicBezTo>
                <a:lnTo>
                  <a:pt x="131876" y="791241"/>
                </a:lnTo>
                <a:cubicBezTo>
                  <a:pt x="59043" y="791241"/>
                  <a:pt x="0" y="732198"/>
                  <a:pt x="0" y="659365"/>
                </a:cubicBezTo>
                <a:lnTo>
                  <a:pt x="0" y="131876"/>
                </a:lnTo>
                <a:close/>
              </a:path>
            </a:pathLst>
          </a:custGeom>
          <a:ln>
            <a:solidFill>
              <a:schemeClr val="tx1"/>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3395" tIns="103395" rIns="103395" bIns="1033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ABCD Risk Scoring (QMARS)</a:t>
            </a:r>
            <a: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3,000 Investigations</a:t>
            </a:r>
            <a: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a:t>
            </a:r>
            <a:r>
              <a:rPr kumimoji="0" lang="en-US" sz="1200" b="0" i="0" u="none" strike="noStrike" kern="1200" cap="none" spc="0" normalizeH="0" noProof="0" dirty="0">
                <a:ln>
                  <a:noFill/>
                </a:ln>
                <a:solidFill>
                  <a:prstClr val="black">
                    <a:hueOff val="0"/>
                    <a:satOff val="0"/>
                    <a:lumOff val="0"/>
                    <a:alphaOff val="0"/>
                  </a:prstClr>
                </a:solidFill>
                <a:effectLst/>
                <a:uLnTx/>
                <a:uFillTx/>
                <a:latin typeface="Calibri" panose="020F0502020204030204"/>
                <a:ea typeface="+mn-ea"/>
                <a:cs typeface="+mn-cs"/>
              </a:rPr>
              <a:t> Prioritization</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t>
            </a:r>
          </a:p>
        </p:txBody>
      </p:sp>
      <p:sp>
        <p:nvSpPr>
          <p:cNvPr id="9" name="Freeform: Shape 8">
            <a:extLst>
              <a:ext uri="{FF2B5EF4-FFF2-40B4-BE49-F238E27FC236}">
                <a16:creationId xmlns:a16="http://schemas.microsoft.com/office/drawing/2014/main" id="{AD1C9147-130E-4CE4-925C-FE9A61059284}"/>
              </a:ext>
            </a:extLst>
          </p:cNvPr>
          <p:cNvSpPr/>
          <p:nvPr/>
        </p:nvSpPr>
        <p:spPr>
          <a:xfrm>
            <a:off x="5860215" y="3763022"/>
            <a:ext cx="2737349" cy="776192"/>
          </a:xfrm>
          <a:custGeom>
            <a:avLst/>
            <a:gdLst>
              <a:gd name="connsiteX0" fmla="*/ 0 w 3617105"/>
              <a:gd name="connsiteY0" fmla="*/ 131876 h 791241"/>
              <a:gd name="connsiteX1" fmla="*/ 131876 w 3617105"/>
              <a:gd name="connsiteY1" fmla="*/ 0 h 791241"/>
              <a:gd name="connsiteX2" fmla="*/ 3485229 w 3617105"/>
              <a:gd name="connsiteY2" fmla="*/ 0 h 791241"/>
              <a:gd name="connsiteX3" fmla="*/ 3617105 w 3617105"/>
              <a:gd name="connsiteY3" fmla="*/ 131876 h 791241"/>
              <a:gd name="connsiteX4" fmla="*/ 3617105 w 3617105"/>
              <a:gd name="connsiteY4" fmla="*/ 659365 h 791241"/>
              <a:gd name="connsiteX5" fmla="*/ 3485229 w 3617105"/>
              <a:gd name="connsiteY5" fmla="*/ 791241 h 791241"/>
              <a:gd name="connsiteX6" fmla="*/ 131876 w 3617105"/>
              <a:gd name="connsiteY6" fmla="*/ 791241 h 791241"/>
              <a:gd name="connsiteX7" fmla="*/ 0 w 3617105"/>
              <a:gd name="connsiteY7" fmla="*/ 659365 h 791241"/>
              <a:gd name="connsiteX8" fmla="*/ 0 w 3617105"/>
              <a:gd name="connsiteY8" fmla="*/ 131876 h 7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105" h="791241">
                <a:moveTo>
                  <a:pt x="0" y="131876"/>
                </a:moveTo>
                <a:cubicBezTo>
                  <a:pt x="0" y="59043"/>
                  <a:pt x="59043" y="0"/>
                  <a:pt x="131876" y="0"/>
                </a:cubicBezTo>
                <a:lnTo>
                  <a:pt x="3485229" y="0"/>
                </a:lnTo>
                <a:cubicBezTo>
                  <a:pt x="3558062" y="0"/>
                  <a:pt x="3617105" y="59043"/>
                  <a:pt x="3617105" y="131876"/>
                </a:cubicBezTo>
                <a:lnTo>
                  <a:pt x="3617105" y="659365"/>
                </a:lnTo>
                <a:cubicBezTo>
                  <a:pt x="3617105" y="732198"/>
                  <a:pt x="3558062" y="791241"/>
                  <a:pt x="3485229" y="791241"/>
                </a:cubicBezTo>
                <a:lnTo>
                  <a:pt x="131876" y="791241"/>
                </a:lnTo>
                <a:cubicBezTo>
                  <a:pt x="59043" y="791241"/>
                  <a:pt x="0" y="732198"/>
                  <a:pt x="0" y="659365"/>
                </a:cubicBezTo>
                <a:lnTo>
                  <a:pt x="0" y="131876"/>
                </a:lnTo>
                <a:close/>
              </a:path>
            </a:pathLst>
          </a:custGeom>
          <a:ln>
            <a:solidFill>
              <a:schemeClr val="tx1"/>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3395" tIns="103395" rIns="103395" bIns="1033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ThreatWatch Alerts</a:t>
            </a:r>
            <a: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.00005% of Events</a:t>
            </a:r>
            <a: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(Machine Learning)</a:t>
            </a:r>
          </a:p>
        </p:txBody>
      </p:sp>
      <p:sp>
        <p:nvSpPr>
          <p:cNvPr id="10" name="Freeform: Shape 9">
            <a:extLst>
              <a:ext uri="{FF2B5EF4-FFF2-40B4-BE49-F238E27FC236}">
                <a16:creationId xmlns:a16="http://schemas.microsoft.com/office/drawing/2014/main" id="{E0EFF651-98B7-4B38-A839-3BF8FADE7D27}"/>
              </a:ext>
            </a:extLst>
          </p:cNvPr>
          <p:cNvSpPr/>
          <p:nvPr/>
        </p:nvSpPr>
        <p:spPr>
          <a:xfrm>
            <a:off x="5872687" y="4809717"/>
            <a:ext cx="2724878" cy="779095"/>
          </a:xfrm>
          <a:custGeom>
            <a:avLst/>
            <a:gdLst>
              <a:gd name="connsiteX0" fmla="*/ 0 w 3617105"/>
              <a:gd name="connsiteY0" fmla="*/ 131876 h 791241"/>
              <a:gd name="connsiteX1" fmla="*/ 131876 w 3617105"/>
              <a:gd name="connsiteY1" fmla="*/ 0 h 791241"/>
              <a:gd name="connsiteX2" fmla="*/ 3485229 w 3617105"/>
              <a:gd name="connsiteY2" fmla="*/ 0 h 791241"/>
              <a:gd name="connsiteX3" fmla="*/ 3617105 w 3617105"/>
              <a:gd name="connsiteY3" fmla="*/ 131876 h 791241"/>
              <a:gd name="connsiteX4" fmla="*/ 3617105 w 3617105"/>
              <a:gd name="connsiteY4" fmla="*/ 659365 h 791241"/>
              <a:gd name="connsiteX5" fmla="*/ 3485229 w 3617105"/>
              <a:gd name="connsiteY5" fmla="*/ 791241 h 791241"/>
              <a:gd name="connsiteX6" fmla="*/ 131876 w 3617105"/>
              <a:gd name="connsiteY6" fmla="*/ 791241 h 791241"/>
              <a:gd name="connsiteX7" fmla="*/ 0 w 3617105"/>
              <a:gd name="connsiteY7" fmla="*/ 659365 h 791241"/>
              <a:gd name="connsiteX8" fmla="*/ 0 w 3617105"/>
              <a:gd name="connsiteY8" fmla="*/ 131876 h 7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105" h="791241">
                <a:moveTo>
                  <a:pt x="0" y="131876"/>
                </a:moveTo>
                <a:cubicBezTo>
                  <a:pt x="0" y="59043"/>
                  <a:pt x="59043" y="0"/>
                  <a:pt x="131876" y="0"/>
                </a:cubicBezTo>
                <a:lnTo>
                  <a:pt x="3485229" y="0"/>
                </a:lnTo>
                <a:cubicBezTo>
                  <a:pt x="3558062" y="0"/>
                  <a:pt x="3617105" y="59043"/>
                  <a:pt x="3617105" y="131876"/>
                </a:cubicBezTo>
                <a:lnTo>
                  <a:pt x="3617105" y="659365"/>
                </a:lnTo>
                <a:cubicBezTo>
                  <a:pt x="3617105" y="732198"/>
                  <a:pt x="3558062" y="791241"/>
                  <a:pt x="3485229" y="791241"/>
                </a:cubicBezTo>
                <a:lnTo>
                  <a:pt x="131876" y="791241"/>
                </a:lnTo>
                <a:cubicBezTo>
                  <a:pt x="59043" y="791241"/>
                  <a:pt x="0" y="732198"/>
                  <a:pt x="0" y="659365"/>
                </a:cubicBezTo>
                <a:lnTo>
                  <a:pt x="0" y="131876"/>
                </a:lnTo>
                <a:close/>
              </a:path>
            </a:pathLst>
          </a:custGeom>
          <a:ln>
            <a:solidFill>
              <a:schemeClr val="tx1"/>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3395" tIns="103395" rIns="103395" bIns="1033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Localized Alerts</a:t>
            </a:r>
            <a:b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.012% of Events</a:t>
            </a: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(Behavioral Analysis)</a:t>
            </a:r>
          </a:p>
        </p:txBody>
      </p:sp>
      <p:sp>
        <p:nvSpPr>
          <p:cNvPr id="11" name="Freeform: Shape 10">
            <a:extLst>
              <a:ext uri="{FF2B5EF4-FFF2-40B4-BE49-F238E27FC236}">
                <a16:creationId xmlns:a16="http://schemas.microsoft.com/office/drawing/2014/main" id="{B993F4F8-2E7C-4F00-9E76-5DDD9E0E0418}"/>
              </a:ext>
            </a:extLst>
          </p:cNvPr>
          <p:cNvSpPr/>
          <p:nvPr/>
        </p:nvSpPr>
        <p:spPr>
          <a:xfrm>
            <a:off x="5883905" y="5855079"/>
            <a:ext cx="2713660" cy="772746"/>
          </a:xfrm>
          <a:custGeom>
            <a:avLst/>
            <a:gdLst>
              <a:gd name="connsiteX0" fmla="*/ 0 w 3617105"/>
              <a:gd name="connsiteY0" fmla="*/ 131876 h 791241"/>
              <a:gd name="connsiteX1" fmla="*/ 131876 w 3617105"/>
              <a:gd name="connsiteY1" fmla="*/ 0 h 791241"/>
              <a:gd name="connsiteX2" fmla="*/ 3485229 w 3617105"/>
              <a:gd name="connsiteY2" fmla="*/ 0 h 791241"/>
              <a:gd name="connsiteX3" fmla="*/ 3617105 w 3617105"/>
              <a:gd name="connsiteY3" fmla="*/ 131876 h 791241"/>
              <a:gd name="connsiteX4" fmla="*/ 3617105 w 3617105"/>
              <a:gd name="connsiteY4" fmla="*/ 659365 h 791241"/>
              <a:gd name="connsiteX5" fmla="*/ 3485229 w 3617105"/>
              <a:gd name="connsiteY5" fmla="*/ 791241 h 791241"/>
              <a:gd name="connsiteX6" fmla="*/ 131876 w 3617105"/>
              <a:gd name="connsiteY6" fmla="*/ 791241 h 791241"/>
              <a:gd name="connsiteX7" fmla="*/ 0 w 3617105"/>
              <a:gd name="connsiteY7" fmla="*/ 659365 h 791241"/>
              <a:gd name="connsiteX8" fmla="*/ 0 w 3617105"/>
              <a:gd name="connsiteY8" fmla="*/ 131876 h 79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7105" h="791241">
                <a:moveTo>
                  <a:pt x="0" y="131876"/>
                </a:moveTo>
                <a:cubicBezTo>
                  <a:pt x="0" y="59043"/>
                  <a:pt x="59043" y="0"/>
                  <a:pt x="131876" y="0"/>
                </a:cubicBezTo>
                <a:lnTo>
                  <a:pt x="3485229" y="0"/>
                </a:lnTo>
                <a:cubicBezTo>
                  <a:pt x="3558062" y="0"/>
                  <a:pt x="3617105" y="59043"/>
                  <a:pt x="3617105" y="131876"/>
                </a:cubicBezTo>
                <a:lnTo>
                  <a:pt x="3617105" y="659365"/>
                </a:lnTo>
                <a:cubicBezTo>
                  <a:pt x="3617105" y="732198"/>
                  <a:pt x="3558062" y="791241"/>
                  <a:pt x="3485229" y="791241"/>
                </a:cubicBezTo>
                <a:lnTo>
                  <a:pt x="131876" y="791241"/>
                </a:lnTo>
                <a:cubicBezTo>
                  <a:pt x="59043" y="791241"/>
                  <a:pt x="0" y="732198"/>
                  <a:pt x="0" y="659365"/>
                </a:cubicBezTo>
                <a:lnTo>
                  <a:pt x="0" y="131876"/>
                </a:lnTo>
                <a:close/>
              </a:path>
            </a:pathLst>
          </a:custGeom>
          <a:ln>
            <a:solidFill>
              <a:schemeClr val="tx1"/>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3395" tIns="103395" rIns="103395" bIns="103395"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7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Log Data Collection</a:t>
            </a:r>
            <a: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100 Billion Events/</a:t>
            </a:r>
            <a:r>
              <a:rPr kumimoji="0" lang="en-US" sz="1600" b="1"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Wk</a:t>
            </a:r>
            <a: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r>
            <a:br>
              <a:rPr kumimoji="0" lang="en-US" sz="17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(Static Rules Analysis)</a:t>
            </a:r>
          </a:p>
        </p:txBody>
      </p:sp>
      <p:sp>
        <p:nvSpPr>
          <p:cNvPr id="54" name="Rectangle 53"/>
          <p:cNvSpPr/>
          <p:nvPr/>
        </p:nvSpPr>
        <p:spPr>
          <a:xfrm>
            <a:off x="3025689" y="5872248"/>
            <a:ext cx="2611488" cy="772746"/>
          </a:xfrm>
          <a:prstGeom prst="rect">
            <a:avLst/>
          </a:prstGeom>
          <a:solidFill>
            <a:srgbClr val="045E7E"/>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0"/>
                <a:solidFill>
                  <a:prstClr val="white"/>
                </a:solidFill>
                <a:effectLst/>
                <a:uLnTx/>
                <a:uFillTx/>
                <a:latin typeface="Calibri"/>
                <a:ea typeface="+mn-ea"/>
                <a:cs typeface="+mn-cs"/>
              </a:rPr>
              <a:t>Static Rules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w="0"/>
                <a:solidFill>
                  <a:prstClr val="white"/>
                </a:solidFill>
                <a:effectLst/>
                <a:uLnTx/>
                <a:uFillTx/>
                <a:latin typeface="Calibri"/>
                <a:ea typeface="+mn-ea"/>
                <a:cs typeface="+mn-cs"/>
              </a:rPr>
              <a:t>30% of Threats Found</a:t>
            </a:r>
          </a:p>
        </p:txBody>
      </p:sp>
      <p:sp>
        <p:nvSpPr>
          <p:cNvPr id="55" name="Rectangle 54"/>
          <p:cNvSpPr/>
          <p:nvPr/>
        </p:nvSpPr>
        <p:spPr>
          <a:xfrm>
            <a:off x="3025689" y="4828156"/>
            <a:ext cx="2611487" cy="779095"/>
          </a:xfrm>
          <a:prstGeom prst="rect">
            <a:avLst/>
          </a:prstGeom>
          <a:solidFill>
            <a:srgbClr val="0091D2"/>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Pattern Matching</a:t>
            </a:r>
            <a:b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40% of Threats Found</a:t>
            </a:r>
          </a:p>
        </p:txBody>
      </p:sp>
      <p:sp>
        <p:nvSpPr>
          <p:cNvPr id="56" name="Rectangle 55"/>
          <p:cNvSpPr/>
          <p:nvPr/>
        </p:nvSpPr>
        <p:spPr>
          <a:xfrm>
            <a:off x="3016975" y="3775357"/>
            <a:ext cx="2611487" cy="779095"/>
          </a:xfrm>
          <a:prstGeom prst="rect">
            <a:avLst/>
          </a:prstGeom>
          <a:solidFill>
            <a:srgbClr val="61B0FF"/>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Single Dimensional</a:t>
            </a:r>
            <a:br>
              <a:rPr kumimoji="0" lang="en-US" sz="1800" b="1" i="0" u="none" strike="noStrike" kern="0" cap="none" spc="0" normalizeH="0" baseline="0" noProof="0" dirty="0">
                <a:ln>
                  <a:noFill/>
                </a:ln>
                <a:solidFill>
                  <a:prstClr val="white"/>
                </a:solidFill>
                <a:effectLst/>
                <a:uLnTx/>
                <a:uFillTx/>
                <a:latin typeface="Calibri"/>
                <a:ea typeface="+mn-ea"/>
                <a:cs typeface="+mn-cs"/>
              </a:rPr>
            </a:br>
            <a:r>
              <a:rPr kumimoji="0" lang="en-US" sz="1200" b="1" i="0" u="none" strike="noStrike" kern="0" cap="none" spc="0" normalizeH="0" baseline="0" noProof="0" dirty="0">
                <a:ln>
                  <a:noFill/>
                </a:ln>
                <a:solidFill>
                  <a:prstClr val="white"/>
                </a:solidFill>
                <a:effectLst/>
                <a:uLnTx/>
                <a:uFillTx/>
                <a:latin typeface="Calibri"/>
                <a:ea typeface="+mn-ea"/>
                <a:cs typeface="+mn-cs"/>
              </a:rPr>
              <a:t>55% of Threats Found</a:t>
            </a:r>
          </a:p>
        </p:txBody>
      </p:sp>
      <p:sp>
        <p:nvSpPr>
          <p:cNvPr id="19" name="Rectangle 18"/>
          <p:cNvSpPr/>
          <p:nvPr/>
        </p:nvSpPr>
        <p:spPr>
          <a:xfrm>
            <a:off x="3016975" y="2714757"/>
            <a:ext cx="2620201" cy="779095"/>
          </a:xfrm>
          <a:prstGeom prst="rect">
            <a:avLst/>
          </a:prstGeom>
          <a:solidFill>
            <a:schemeClr val="accent1">
              <a:lumMod val="20000"/>
              <a:lumOff val="80000"/>
            </a:scheme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mn-cs"/>
              </a:rPr>
              <a:t>Multi-Dimensional</a:t>
            </a:r>
            <a:br>
              <a:rPr kumimoji="0" lang="en-US" sz="1800" b="1" i="0" u="none" strike="noStrike" kern="0" cap="none" spc="0" normalizeH="0" baseline="0" noProof="0" dirty="0">
                <a:ln>
                  <a:noFill/>
                </a:ln>
                <a:solidFill>
                  <a:prstClr val="black"/>
                </a:solidFill>
                <a:effectLst/>
                <a:uLnTx/>
                <a:uFillTx/>
                <a:latin typeface="Calibri"/>
                <a:ea typeface="+mn-ea"/>
                <a:cs typeface="+mn-cs"/>
              </a:rPr>
            </a:br>
            <a:r>
              <a:rPr kumimoji="0" lang="en-US" sz="1200" b="1" i="0" u="none" strike="noStrike" kern="0" cap="none" spc="0" normalizeH="0" baseline="0" noProof="0" dirty="0">
                <a:ln>
                  <a:noFill/>
                </a:ln>
                <a:solidFill>
                  <a:prstClr val="black"/>
                </a:solidFill>
                <a:effectLst/>
                <a:uLnTx/>
                <a:uFillTx/>
                <a:latin typeface="Calibri"/>
                <a:ea typeface="+mn-ea"/>
                <a:cs typeface="+mn-cs"/>
              </a:rPr>
              <a:t>70% of Threats Found</a:t>
            </a:r>
          </a:p>
        </p:txBody>
      </p:sp>
      <p:sp>
        <p:nvSpPr>
          <p:cNvPr id="2" name="Right Brace 1"/>
          <p:cNvSpPr/>
          <p:nvPr/>
        </p:nvSpPr>
        <p:spPr>
          <a:xfrm>
            <a:off x="8613793" y="4683613"/>
            <a:ext cx="887258" cy="1931413"/>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ight Brace 27"/>
          <p:cNvSpPr/>
          <p:nvPr/>
        </p:nvSpPr>
        <p:spPr>
          <a:xfrm>
            <a:off x="8618063" y="2626869"/>
            <a:ext cx="887258" cy="1931413"/>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9523476" y="3269409"/>
            <a:ext cx="1995451" cy="646331"/>
          </a:xfrm>
          <a:prstGeom prst="rect">
            <a:avLst/>
          </a:prstGeom>
          <a:solidFill>
            <a:schemeClr val="accent4">
              <a:lumMod val="20000"/>
              <a:lumOff val="80000"/>
            </a:schemeClr>
          </a:solidFill>
        </p:spPr>
        <p:txBody>
          <a:bodyPr wrap="square" rtlCol="0">
            <a:spAutoFit/>
          </a:bodyPr>
          <a:lstStyle/>
          <a:p>
            <a:pPr algn="ctr"/>
            <a:r>
              <a:rPr lang="en-US" dirty="0"/>
              <a:t>False </a:t>
            </a:r>
            <a:r>
              <a:rPr lang="en-US" b="1" dirty="0"/>
              <a:t>Negative </a:t>
            </a:r>
            <a:r>
              <a:rPr lang="en-US" dirty="0"/>
              <a:t>Reduction</a:t>
            </a:r>
          </a:p>
        </p:txBody>
      </p:sp>
      <p:sp>
        <p:nvSpPr>
          <p:cNvPr id="29" name="TextBox 28"/>
          <p:cNvSpPr txBox="1"/>
          <p:nvPr/>
        </p:nvSpPr>
        <p:spPr>
          <a:xfrm>
            <a:off x="9439670" y="5326153"/>
            <a:ext cx="1995451" cy="646331"/>
          </a:xfrm>
          <a:prstGeom prst="rect">
            <a:avLst/>
          </a:prstGeom>
          <a:solidFill>
            <a:schemeClr val="accent4">
              <a:lumMod val="20000"/>
              <a:lumOff val="80000"/>
            </a:schemeClr>
          </a:solidFill>
        </p:spPr>
        <p:txBody>
          <a:bodyPr wrap="square" rtlCol="0">
            <a:spAutoFit/>
          </a:bodyPr>
          <a:lstStyle/>
          <a:p>
            <a:pPr algn="ctr"/>
            <a:r>
              <a:rPr lang="en-US" dirty="0"/>
              <a:t>False </a:t>
            </a:r>
            <a:r>
              <a:rPr lang="en-US" b="1" dirty="0"/>
              <a:t>Positive</a:t>
            </a:r>
            <a:r>
              <a:rPr lang="en-US" dirty="0"/>
              <a:t> Reduction</a:t>
            </a:r>
          </a:p>
        </p:txBody>
      </p:sp>
    </p:spTree>
    <p:extLst>
      <p:ext uri="{BB962C8B-B14F-4D97-AF65-F5344CB8AC3E}">
        <p14:creationId xmlns:p14="http://schemas.microsoft.com/office/powerpoint/2010/main" val="182056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54" grpId="0" animBg="1"/>
      <p:bldP spid="55" grpId="0" animBg="1"/>
      <p:bldP spid="56"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9" name="funnel"/>
          <p:cNvGraphicFramePr>
            <a:graphicFrameLocks noChangeAspect="1"/>
          </p:cNvGraphicFramePr>
          <p:nvPr>
            <p:extLst>
              <p:ext uri="{D42A27DB-BD31-4B8C-83A1-F6EECF244321}">
                <p14:modId xmlns:p14="http://schemas.microsoft.com/office/powerpoint/2010/main" val="2654142155"/>
              </p:ext>
            </p:extLst>
          </p:nvPr>
        </p:nvGraphicFramePr>
        <p:xfrm>
          <a:off x="195263" y="2057894"/>
          <a:ext cx="11420475" cy="3952875"/>
        </p:xfrm>
        <a:graphic>
          <a:graphicData uri="http://schemas.openxmlformats.org/presentationml/2006/ole">
            <mc:AlternateContent xmlns:mc="http://schemas.openxmlformats.org/markup-compatibility/2006">
              <mc:Choice xmlns:v="urn:schemas-microsoft-com:vml" Requires="v">
                <p:oleObj spid="_x0000_s1036" name="CorelDRAW" r:id="rId3" imgW="7503459" imgH="3953202" progId="CorelDraw.Graphic.15">
                  <p:embed/>
                </p:oleObj>
              </mc:Choice>
              <mc:Fallback>
                <p:oleObj name="CorelDRAW" r:id="rId3" imgW="7503459" imgH="3953202" progId="CorelDraw.Graphic.15">
                  <p:embed/>
                  <p:pic>
                    <p:nvPicPr>
                      <p:cNvPr id="279" name="funnel"/>
                      <p:cNvPicPr/>
                      <p:nvPr/>
                    </p:nvPicPr>
                    <p:blipFill>
                      <a:blip r:embed="rId4"/>
                      <a:stretch>
                        <a:fillRect/>
                      </a:stretch>
                    </p:blipFill>
                    <p:spPr>
                      <a:xfrm>
                        <a:off x="195263" y="2057894"/>
                        <a:ext cx="11420475" cy="3952875"/>
                      </a:xfrm>
                      <a:prstGeom prst="rect">
                        <a:avLst/>
                      </a:prstGeom>
                    </p:spPr>
                  </p:pic>
                </p:oleObj>
              </mc:Fallback>
            </mc:AlternateContent>
          </a:graphicData>
        </a:graphic>
      </p:graphicFrame>
      <p:cxnSp>
        <p:nvCxnSpPr>
          <p:cNvPr id="277" name="Straight Arrow Connector 276"/>
          <p:cNvCxnSpPr/>
          <p:nvPr/>
        </p:nvCxnSpPr>
        <p:spPr>
          <a:xfrm>
            <a:off x="5935877" y="2073091"/>
            <a:ext cx="0" cy="3096802"/>
          </a:xfrm>
          <a:prstGeom prst="straightConnector1">
            <a:avLst/>
          </a:prstGeom>
          <a:noFill/>
          <a:ln w="38100" cap="flat" cmpd="sng" algn="ctr">
            <a:solidFill>
              <a:schemeClr val="tx1"/>
            </a:solidFill>
            <a:prstDash val="sysDot"/>
            <a:tailEnd type="triangle" w="lg" len="lg"/>
          </a:ln>
          <a:effectLst/>
        </p:spPr>
      </p:cxnSp>
      <p:cxnSp>
        <p:nvCxnSpPr>
          <p:cNvPr id="145" name="Straight Connector 144"/>
          <p:cNvCxnSpPr/>
          <p:nvPr/>
        </p:nvCxnSpPr>
        <p:spPr>
          <a:xfrm flipV="1">
            <a:off x="6436943" y="5571054"/>
            <a:ext cx="3433103" cy="419"/>
          </a:xfrm>
          <a:prstGeom prst="line">
            <a:avLst/>
          </a:prstGeom>
          <a:noFill/>
          <a:ln w="38100" cap="flat" cmpd="sng" algn="ctr">
            <a:solidFill>
              <a:sysClr val="windowText" lastClr="000000"/>
            </a:solidFill>
            <a:prstDash val="sysDot"/>
            <a:tailEnd type="triangle" w="lg" len="lg"/>
          </a:ln>
          <a:effectLst/>
        </p:spPr>
      </p:cxnSp>
      <p:grpSp>
        <p:nvGrpSpPr>
          <p:cNvPr id="5" name="Group 4" hidden="1"/>
          <p:cNvGrpSpPr/>
          <p:nvPr/>
        </p:nvGrpSpPr>
        <p:grpSpPr>
          <a:xfrm>
            <a:off x="128112" y="2354262"/>
            <a:ext cx="11149488" cy="3268087"/>
            <a:chOff x="128112" y="2354262"/>
            <a:chExt cx="11149488" cy="3268087"/>
          </a:xfrm>
        </p:grpSpPr>
        <p:sp>
          <p:nvSpPr>
            <p:cNvPr id="147" name="Red Sm"/>
            <p:cNvSpPr/>
            <p:nvPr/>
          </p:nvSpPr>
          <p:spPr>
            <a:xfrm>
              <a:off x="1207464" y="4132006"/>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Red Med"/>
            <p:cNvSpPr/>
            <p:nvPr/>
          </p:nvSpPr>
          <p:spPr>
            <a:xfrm>
              <a:off x="762000" y="2948991"/>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Red Lg"/>
            <p:cNvSpPr/>
            <p:nvPr/>
          </p:nvSpPr>
          <p:spPr>
            <a:xfrm>
              <a:off x="580914" y="4877793"/>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Blue Lg"/>
            <p:cNvSpPr/>
            <p:nvPr/>
          </p:nvSpPr>
          <p:spPr>
            <a:xfrm>
              <a:off x="259986" y="3289548"/>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Blue Med"/>
            <p:cNvSpPr/>
            <p:nvPr/>
          </p:nvSpPr>
          <p:spPr>
            <a:xfrm>
              <a:off x="1594506" y="3505845"/>
              <a:ext cx="228600" cy="214312"/>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Blue Sm"/>
            <p:cNvSpPr/>
            <p:nvPr/>
          </p:nvSpPr>
          <p:spPr>
            <a:xfrm>
              <a:off x="329156" y="4816971"/>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Yellow Lg"/>
            <p:cNvSpPr/>
            <p:nvPr/>
          </p:nvSpPr>
          <p:spPr>
            <a:xfrm>
              <a:off x="161926" y="4241184"/>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Yellow Med"/>
            <p:cNvSpPr/>
            <p:nvPr/>
          </p:nvSpPr>
          <p:spPr>
            <a:xfrm>
              <a:off x="629778" y="3739355"/>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Yellow Sm"/>
            <p:cNvSpPr/>
            <p:nvPr/>
          </p:nvSpPr>
          <p:spPr>
            <a:xfrm>
              <a:off x="354628" y="2830080"/>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Green Lg"/>
            <p:cNvSpPr/>
            <p:nvPr/>
          </p:nvSpPr>
          <p:spPr>
            <a:xfrm>
              <a:off x="304800" y="2354262"/>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Green Med"/>
            <p:cNvSpPr/>
            <p:nvPr/>
          </p:nvSpPr>
          <p:spPr>
            <a:xfrm>
              <a:off x="761424" y="4177249"/>
              <a:ext cx="219075" cy="214313"/>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Green SM"/>
            <p:cNvSpPr/>
            <p:nvPr/>
          </p:nvSpPr>
          <p:spPr>
            <a:xfrm>
              <a:off x="852319" y="5276849"/>
              <a:ext cx="150019" cy="152399"/>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Green Lg"/>
            <p:cNvSpPr/>
            <p:nvPr/>
          </p:nvSpPr>
          <p:spPr>
            <a:xfrm>
              <a:off x="10972800" y="3856037"/>
              <a:ext cx="304800" cy="3048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Blue Lg"/>
            <p:cNvSpPr/>
            <p:nvPr/>
          </p:nvSpPr>
          <p:spPr>
            <a:xfrm>
              <a:off x="10439400" y="3874611"/>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Red Lg"/>
            <p:cNvSpPr/>
            <p:nvPr/>
          </p:nvSpPr>
          <p:spPr>
            <a:xfrm>
              <a:off x="9829800" y="3910012"/>
              <a:ext cx="304800" cy="3048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Yellow Lg"/>
            <p:cNvSpPr/>
            <p:nvPr/>
          </p:nvSpPr>
          <p:spPr>
            <a:xfrm>
              <a:off x="8126100" y="3802062"/>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Green Med"/>
            <p:cNvSpPr/>
            <p:nvPr/>
          </p:nvSpPr>
          <p:spPr>
            <a:xfrm>
              <a:off x="8463917" y="4026871"/>
              <a:ext cx="219075" cy="214313"/>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Blue Lg"/>
            <p:cNvSpPr/>
            <p:nvPr/>
          </p:nvSpPr>
          <p:spPr>
            <a:xfrm>
              <a:off x="7775853" y="3890337"/>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Blue Med"/>
            <p:cNvSpPr/>
            <p:nvPr/>
          </p:nvSpPr>
          <p:spPr>
            <a:xfrm>
              <a:off x="9273862" y="3830796"/>
              <a:ext cx="228600" cy="214312"/>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Red Lg"/>
            <p:cNvSpPr/>
            <p:nvPr/>
          </p:nvSpPr>
          <p:spPr>
            <a:xfrm>
              <a:off x="7277577" y="4017348"/>
              <a:ext cx="304800" cy="3048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Yellow Med"/>
            <p:cNvSpPr/>
            <p:nvPr/>
          </p:nvSpPr>
          <p:spPr>
            <a:xfrm>
              <a:off x="7515687" y="3780567"/>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Red Med"/>
            <p:cNvSpPr/>
            <p:nvPr/>
          </p:nvSpPr>
          <p:spPr>
            <a:xfrm>
              <a:off x="8620125" y="3828554"/>
              <a:ext cx="228600" cy="2286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Green Lg"/>
            <p:cNvSpPr/>
            <p:nvPr/>
          </p:nvSpPr>
          <p:spPr>
            <a:xfrm>
              <a:off x="6132671" y="3649660"/>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Blue Lg"/>
            <p:cNvSpPr/>
            <p:nvPr/>
          </p:nvSpPr>
          <p:spPr>
            <a:xfrm>
              <a:off x="5036818" y="4212431"/>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Red Lg"/>
            <p:cNvSpPr/>
            <p:nvPr/>
          </p:nvSpPr>
          <p:spPr>
            <a:xfrm>
              <a:off x="6828116" y="3742232"/>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Yellow Lg"/>
            <p:cNvSpPr/>
            <p:nvPr/>
          </p:nvSpPr>
          <p:spPr>
            <a:xfrm>
              <a:off x="5631077" y="3875880"/>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Blue Lg"/>
            <p:cNvSpPr/>
            <p:nvPr/>
          </p:nvSpPr>
          <p:spPr>
            <a:xfrm>
              <a:off x="6112565" y="4061699"/>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Yellow Med"/>
            <p:cNvSpPr/>
            <p:nvPr/>
          </p:nvSpPr>
          <p:spPr>
            <a:xfrm>
              <a:off x="6501525" y="3776612"/>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Blue Sm"/>
            <p:cNvSpPr/>
            <p:nvPr/>
          </p:nvSpPr>
          <p:spPr>
            <a:xfrm>
              <a:off x="6692695" y="4124504"/>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Yellow Med"/>
            <p:cNvSpPr/>
            <p:nvPr/>
          </p:nvSpPr>
          <p:spPr>
            <a:xfrm>
              <a:off x="6972300" y="4107992"/>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Blue Med"/>
            <p:cNvSpPr/>
            <p:nvPr/>
          </p:nvSpPr>
          <p:spPr>
            <a:xfrm>
              <a:off x="5791201" y="3652837"/>
              <a:ext cx="228600" cy="214312"/>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Red Med"/>
            <p:cNvSpPr/>
            <p:nvPr/>
          </p:nvSpPr>
          <p:spPr>
            <a:xfrm>
              <a:off x="4990647" y="3534569"/>
              <a:ext cx="228600" cy="2286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Red Lg"/>
            <p:cNvSpPr/>
            <p:nvPr/>
          </p:nvSpPr>
          <p:spPr>
            <a:xfrm>
              <a:off x="4541816" y="4229347"/>
              <a:ext cx="304800" cy="3048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Green Med"/>
            <p:cNvSpPr/>
            <p:nvPr/>
          </p:nvSpPr>
          <p:spPr>
            <a:xfrm>
              <a:off x="5320221" y="3683297"/>
              <a:ext cx="219075" cy="214313"/>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Green SM"/>
            <p:cNvSpPr/>
            <p:nvPr/>
          </p:nvSpPr>
          <p:spPr>
            <a:xfrm>
              <a:off x="5719824" y="4250531"/>
              <a:ext cx="150019" cy="152399"/>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Red Med"/>
            <p:cNvSpPr/>
            <p:nvPr/>
          </p:nvSpPr>
          <p:spPr>
            <a:xfrm>
              <a:off x="5280513" y="3982987"/>
              <a:ext cx="228600" cy="2286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Blue Lg"/>
            <p:cNvSpPr/>
            <p:nvPr/>
          </p:nvSpPr>
          <p:spPr>
            <a:xfrm>
              <a:off x="4398170" y="3444329"/>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Green SM"/>
            <p:cNvSpPr/>
            <p:nvPr/>
          </p:nvSpPr>
          <p:spPr>
            <a:xfrm>
              <a:off x="4756665" y="3594348"/>
              <a:ext cx="150019" cy="152399"/>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Yellow Med"/>
            <p:cNvSpPr/>
            <p:nvPr/>
          </p:nvSpPr>
          <p:spPr>
            <a:xfrm>
              <a:off x="4625912" y="3867149"/>
              <a:ext cx="228600" cy="2286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Green Lg"/>
            <p:cNvSpPr/>
            <p:nvPr/>
          </p:nvSpPr>
          <p:spPr>
            <a:xfrm>
              <a:off x="3704939" y="3662928"/>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Yellow Lg"/>
            <p:cNvSpPr/>
            <p:nvPr/>
          </p:nvSpPr>
          <p:spPr>
            <a:xfrm>
              <a:off x="3230583" y="4396580"/>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Blue Lg"/>
            <p:cNvSpPr/>
            <p:nvPr/>
          </p:nvSpPr>
          <p:spPr>
            <a:xfrm>
              <a:off x="2757845" y="4128242"/>
              <a:ext cx="304800" cy="3048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Red Lg"/>
            <p:cNvSpPr/>
            <p:nvPr/>
          </p:nvSpPr>
          <p:spPr>
            <a:xfrm>
              <a:off x="2850785" y="3365748"/>
              <a:ext cx="304800" cy="3048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Green Med"/>
            <p:cNvSpPr/>
            <p:nvPr/>
          </p:nvSpPr>
          <p:spPr>
            <a:xfrm>
              <a:off x="2738061" y="4714002"/>
              <a:ext cx="219075" cy="214313"/>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Yellow Med"/>
            <p:cNvSpPr/>
            <p:nvPr/>
          </p:nvSpPr>
          <p:spPr>
            <a:xfrm>
              <a:off x="3364349" y="3294896"/>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Red Med"/>
            <p:cNvSpPr/>
            <p:nvPr/>
          </p:nvSpPr>
          <p:spPr>
            <a:xfrm>
              <a:off x="2933700" y="4459222"/>
              <a:ext cx="228600" cy="2286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Green Med"/>
            <p:cNvSpPr/>
            <p:nvPr/>
          </p:nvSpPr>
          <p:spPr>
            <a:xfrm>
              <a:off x="2700813" y="3118112"/>
              <a:ext cx="219075" cy="214313"/>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Yellow Med"/>
            <p:cNvSpPr/>
            <p:nvPr/>
          </p:nvSpPr>
          <p:spPr>
            <a:xfrm>
              <a:off x="2751890" y="3721184"/>
              <a:ext cx="228600" cy="2286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5" name="Green Med"/>
            <p:cNvSpPr/>
            <p:nvPr/>
          </p:nvSpPr>
          <p:spPr>
            <a:xfrm>
              <a:off x="4081462" y="4455556"/>
              <a:ext cx="219075" cy="214313"/>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6" name="Blue Med"/>
            <p:cNvSpPr/>
            <p:nvPr/>
          </p:nvSpPr>
          <p:spPr>
            <a:xfrm>
              <a:off x="3695700" y="4302125"/>
              <a:ext cx="228600" cy="214312"/>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Red Med"/>
            <p:cNvSpPr/>
            <p:nvPr/>
          </p:nvSpPr>
          <p:spPr>
            <a:xfrm>
              <a:off x="3976926" y="3389878"/>
              <a:ext cx="228600" cy="2286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Green Med"/>
            <p:cNvSpPr/>
            <p:nvPr/>
          </p:nvSpPr>
          <p:spPr>
            <a:xfrm>
              <a:off x="3250168" y="4118175"/>
              <a:ext cx="219075" cy="214313"/>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Blue Med"/>
            <p:cNvSpPr/>
            <p:nvPr/>
          </p:nvSpPr>
          <p:spPr>
            <a:xfrm>
              <a:off x="3300175" y="3663474"/>
              <a:ext cx="228600" cy="214312"/>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Yellow Sm"/>
            <p:cNvSpPr/>
            <p:nvPr/>
          </p:nvSpPr>
          <p:spPr>
            <a:xfrm>
              <a:off x="4014908" y="4259827"/>
              <a:ext cx="152400" cy="1524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Green Med"/>
            <p:cNvSpPr/>
            <p:nvPr/>
          </p:nvSpPr>
          <p:spPr>
            <a:xfrm>
              <a:off x="4340183" y="3776612"/>
              <a:ext cx="219075" cy="214313"/>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Yellow Sm"/>
            <p:cNvSpPr/>
            <p:nvPr/>
          </p:nvSpPr>
          <p:spPr>
            <a:xfrm>
              <a:off x="4097484" y="3742232"/>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 name="Blue Sm"/>
            <p:cNvSpPr/>
            <p:nvPr/>
          </p:nvSpPr>
          <p:spPr>
            <a:xfrm>
              <a:off x="4318455" y="4183627"/>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 name="Red Sm"/>
            <p:cNvSpPr/>
            <p:nvPr/>
          </p:nvSpPr>
          <p:spPr>
            <a:xfrm>
              <a:off x="4096108" y="4030662"/>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Red Sm"/>
            <p:cNvSpPr/>
            <p:nvPr/>
          </p:nvSpPr>
          <p:spPr>
            <a:xfrm>
              <a:off x="3059668" y="4044404"/>
              <a:ext cx="152400" cy="1524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Green SM"/>
            <p:cNvSpPr/>
            <p:nvPr/>
          </p:nvSpPr>
          <p:spPr>
            <a:xfrm>
              <a:off x="3043375" y="3780567"/>
              <a:ext cx="150019" cy="152399"/>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 name="Blue Sm"/>
            <p:cNvSpPr/>
            <p:nvPr/>
          </p:nvSpPr>
          <p:spPr>
            <a:xfrm>
              <a:off x="3155585" y="3243010"/>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Red Med"/>
            <p:cNvSpPr/>
            <p:nvPr/>
          </p:nvSpPr>
          <p:spPr>
            <a:xfrm>
              <a:off x="3537088" y="3966537"/>
              <a:ext cx="228600" cy="2286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Red Sm"/>
            <p:cNvSpPr/>
            <p:nvPr/>
          </p:nvSpPr>
          <p:spPr>
            <a:xfrm>
              <a:off x="3619499" y="4602832"/>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0" name="Blue Sm"/>
            <p:cNvSpPr/>
            <p:nvPr/>
          </p:nvSpPr>
          <p:spPr>
            <a:xfrm>
              <a:off x="3115100" y="4719043"/>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1" name="Blue Sm"/>
            <p:cNvSpPr/>
            <p:nvPr/>
          </p:nvSpPr>
          <p:spPr>
            <a:xfrm>
              <a:off x="3726896" y="3339794"/>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2" name="Red Sm"/>
            <p:cNvSpPr/>
            <p:nvPr/>
          </p:nvSpPr>
          <p:spPr>
            <a:xfrm>
              <a:off x="3586152" y="3541830"/>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3" name="Green SM"/>
            <p:cNvSpPr/>
            <p:nvPr/>
          </p:nvSpPr>
          <p:spPr>
            <a:xfrm>
              <a:off x="4353697" y="4395846"/>
              <a:ext cx="150019" cy="152399"/>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4" name="Blue Lg"/>
            <p:cNvSpPr/>
            <p:nvPr/>
          </p:nvSpPr>
          <p:spPr>
            <a:xfrm>
              <a:off x="1152526" y="4402930"/>
              <a:ext cx="304800" cy="3048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5" name="Yellow Lg"/>
            <p:cNvSpPr/>
            <p:nvPr/>
          </p:nvSpPr>
          <p:spPr>
            <a:xfrm>
              <a:off x="1344216" y="2938460"/>
              <a:ext cx="304800" cy="3048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6" name="Green Lg"/>
            <p:cNvSpPr/>
            <p:nvPr/>
          </p:nvSpPr>
          <p:spPr>
            <a:xfrm>
              <a:off x="1055249" y="3556729"/>
              <a:ext cx="304800" cy="3048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7" name="Red Lg"/>
            <p:cNvSpPr/>
            <p:nvPr/>
          </p:nvSpPr>
          <p:spPr>
            <a:xfrm>
              <a:off x="2028945" y="3638054"/>
              <a:ext cx="304800" cy="3048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8" name="Yellow Med"/>
            <p:cNvSpPr/>
            <p:nvPr/>
          </p:nvSpPr>
          <p:spPr>
            <a:xfrm>
              <a:off x="1537442" y="4183627"/>
              <a:ext cx="228600" cy="2286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9" name="Red Med"/>
            <p:cNvSpPr/>
            <p:nvPr/>
          </p:nvSpPr>
          <p:spPr>
            <a:xfrm>
              <a:off x="1888568" y="4715136"/>
              <a:ext cx="228600" cy="2286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0" name="Green Med"/>
            <p:cNvSpPr/>
            <p:nvPr/>
          </p:nvSpPr>
          <p:spPr>
            <a:xfrm>
              <a:off x="2107667" y="4205415"/>
              <a:ext cx="219075" cy="214313"/>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1" name="Green Med"/>
            <p:cNvSpPr/>
            <p:nvPr/>
          </p:nvSpPr>
          <p:spPr>
            <a:xfrm>
              <a:off x="1986486" y="3177591"/>
              <a:ext cx="219075" cy="214313"/>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2" name="Yellow Med"/>
            <p:cNvSpPr/>
            <p:nvPr/>
          </p:nvSpPr>
          <p:spPr>
            <a:xfrm>
              <a:off x="1253559" y="5037515"/>
              <a:ext cx="228600" cy="2286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3" name="Blue Med"/>
            <p:cNvSpPr/>
            <p:nvPr/>
          </p:nvSpPr>
          <p:spPr>
            <a:xfrm>
              <a:off x="927936" y="2571747"/>
              <a:ext cx="228600" cy="214312"/>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4" name="Yellow Sm"/>
            <p:cNvSpPr/>
            <p:nvPr/>
          </p:nvSpPr>
          <p:spPr>
            <a:xfrm>
              <a:off x="2342078" y="3382169"/>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5" name="Yellow Sm"/>
            <p:cNvSpPr/>
            <p:nvPr/>
          </p:nvSpPr>
          <p:spPr>
            <a:xfrm>
              <a:off x="621347" y="4540540"/>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6" name="Blue Sm"/>
            <p:cNvSpPr/>
            <p:nvPr/>
          </p:nvSpPr>
          <p:spPr>
            <a:xfrm>
              <a:off x="939248" y="4657491"/>
              <a:ext cx="152400" cy="1524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7" name="Blue Sm"/>
            <p:cNvSpPr/>
            <p:nvPr/>
          </p:nvSpPr>
          <p:spPr>
            <a:xfrm>
              <a:off x="1837159" y="4395887"/>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8" name="Blue Sm"/>
            <p:cNvSpPr/>
            <p:nvPr/>
          </p:nvSpPr>
          <p:spPr>
            <a:xfrm>
              <a:off x="944521" y="3909299"/>
              <a:ext cx="152400" cy="1524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9" name="Green SM"/>
            <p:cNvSpPr/>
            <p:nvPr/>
          </p:nvSpPr>
          <p:spPr>
            <a:xfrm>
              <a:off x="1569854" y="4744262"/>
              <a:ext cx="150019" cy="152399"/>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0" name="Green SM"/>
            <p:cNvSpPr/>
            <p:nvPr/>
          </p:nvSpPr>
          <p:spPr>
            <a:xfrm>
              <a:off x="2406548" y="3709129"/>
              <a:ext cx="150019" cy="152399"/>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1" name="Green SM"/>
            <p:cNvSpPr/>
            <p:nvPr/>
          </p:nvSpPr>
          <p:spPr>
            <a:xfrm>
              <a:off x="520363" y="3057525"/>
              <a:ext cx="150019" cy="152399"/>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2" name="Red Med"/>
            <p:cNvSpPr/>
            <p:nvPr/>
          </p:nvSpPr>
          <p:spPr>
            <a:xfrm>
              <a:off x="128112" y="3800282"/>
              <a:ext cx="228600" cy="2286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3" name="Blue Med"/>
            <p:cNvSpPr/>
            <p:nvPr/>
          </p:nvSpPr>
          <p:spPr>
            <a:xfrm>
              <a:off x="357022" y="5408037"/>
              <a:ext cx="228600" cy="214312"/>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Red Sm"/>
            <p:cNvSpPr/>
            <p:nvPr/>
          </p:nvSpPr>
          <p:spPr>
            <a:xfrm>
              <a:off x="2433161" y="4138015"/>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Red Sm"/>
            <p:cNvSpPr/>
            <p:nvPr/>
          </p:nvSpPr>
          <p:spPr>
            <a:xfrm>
              <a:off x="1721478" y="2881857"/>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Red Sm"/>
            <p:cNvSpPr/>
            <p:nvPr/>
          </p:nvSpPr>
          <p:spPr>
            <a:xfrm>
              <a:off x="2407167" y="3070870"/>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Yellow Sm"/>
            <p:cNvSpPr/>
            <p:nvPr/>
          </p:nvSpPr>
          <p:spPr>
            <a:xfrm>
              <a:off x="2378435" y="4877793"/>
              <a:ext cx="152400" cy="1524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Blue Med"/>
            <p:cNvSpPr/>
            <p:nvPr/>
          </p:nvSpPr>
          <p:spPr>
            <a:xfrm>
              <a:off x="1075051" y="3193392"/>
              <a:ext cx="228600" cy="214312"/>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Green SM"/>
            <p:cNvSpPr/>
            <p:nvPr/>
          </p:nvSpPr>
          <p:spPr>
            <a:xfrm>
              <a:off x="1107280" y="2862929"/>
              <a:ext cx="150019" cy="152399"/>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Green SM"/>
            <p:cNvSpPr/>
            <p:nvPr/>
          </p:nvSpPr>
          <p:spPr>
            <a:xfrm>
              <a:off x="1721478" y="3790949"/>
              <a:ext cx="150019" cy="152399"/>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1" name="Blue Sm"/>
            <p:cNvSpPr/>
            <p:nvPr/>
          </p:nvSpPr>
          <p:spPr>
            <a:xfrm>
              <a:off x="1741886" y="5037515"/>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Yellow Sm"/>
            <p:cNvSpPr/>
            <p:nvPr/>
          </p:nvSpPr>
          <p:spPr>
            <a:xfrm>
              <a:off x="1394642" y="3821112"/>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Blue Sm"/>
            <p:cNvSpPr/>
            <p:nvPr/>
          </p:nvSpPr>
          <p:spPr>
            <a:xfrm>
              <a:off x="805221" y="3447296"/>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4" name="Blue Sm"/>
            <p:cNvSpPr/>
            <p:nvPr/>
          </p:nvSpPr>
          <p:spPr>
            <a:xfrm>
              <a:off x="1988978" y="2989059"/>
              <a:ext cx="152400" cy="1524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 name="Yellow Sm"/>
            <p:cNvSpPr/>
            <p:nvPr/>
          </p:nvSpPr>
          <p:spPr>
            <a:xfrm>
              <a:off x="1680249" y="3255148"/>
              <a:ext cx="152400" cy="152400"/>
            </a:xfrm>
            <a:prstGeom prst="ellipse">
              <a:avLst/>
            </a:prstGeom>
            <a:solidFill>
              <a:schemeClr val="bg1">
                <a:lumMod val="50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6" name="Red Sm"/>
            <p:cNvSpPr/>
            <p:nvPr/>
          </p:nvSpPr>
          <p:spPr>
            <a:xfrm>
              <a:off x="2211606" y="4562736"/>
              <a:ext cx="152400" cy="152400"/>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7" name="Blue Med"/>
            <p:cNvSpPr/>
            <p:nvPr/>
          </p:nvSpPr>
          <p:spPr>
            <a:xfrm>
              <a:off x="1862462" y="4017348"/>
              <a:ext cx="228600" cy="214312"/>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Red Sm"/>
            <p:cNvSpPr/>
            <p:nvPr/>
          </p:nvSpPr>
          <p:spPr>
            <a:xfrm>
              <a:off x="529114" y="4143940"/>
              <a:ext cx="152400" cy="152400"/>
            </a:xfrm>
            <a:prstGeom prst="ellipse">
              <a:avLst/>
            </a:prstGeom>
            <a:solidFill>
              <a:schemeClr val="bg1">
                <a:lumMod val="6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9" name="Green Med"/>
            <p:cNvSpPr/>
            <p:nvPr/>
          </p:nvSpPr>
          <p:spPr>
            <a:xfrm>
              <a:off x="1108317" y="4821158"/>
              <a:ext cx="219075" cy="214313"/>
            </a:xfrm>
            <a:prstGeom prst="ellipse">
              <a:avLst/>
            </a:prstGeom>
            <a:solidFill>
              <a:schemeClr val="bg1">
                <a:lumMod val="85000"/>
              </a:schemeClr>
            </a:soli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0" name="Green Lg"/>
            <p:cNvSpPr/>
            <p:nvPr/>
          </p:nvSpPr>
          <p:spPr>
            <a:xfrm>
              <a:off x="8881441" y="3905489"/>
              <a:ext cx="304800" cy="304800"/>
            </a:xfrm>
            <a:prstGeom prst="ellipse">
              <a:avLst/>
            </a:prstGeom>
            <a:solidFill>
              <a:schemeClr val="bg1">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80" name="Group 279"/>
          <p:cNvGrpSpPr/>
          <p:nvPr/>
        </p:nvGrpSpPr>
        <p:grpSpPr>
          <a:xfrm>
            <a:off x="128112" y="2341562"/>
            <a:ext cx="11149488" cy="3268087"/>
            <a:chOff x="128112" y="2209800"/>
            <a:chExt cx="11149488" cy="3268087"/>
          </a:xfrm>
          <a:gradFill>
            <a:gsLst>
              <a:gs pos="0">
                <a:schemeClr val="accent1"/>
              </a:gs>
              <a:gs pos="97345">
                <a:schemeClr val="tx1">
                  <a:lumMod val="95000"/>
                  <a:lumOff val="5000"/>
                </a:schemeClr>
              </a:gs>
              <a:gs pos="68000">
                <a:srgbClr val="C00000"/>
              </a:gs>
            </a:gsLst>
            <a:lin ang="0" scaled="0"/>
          </a:gradFill>
        </p:grpSpPr>
        <p:sp>
          <p:nvSpPr>
            <p:cNvPr id="281" name="Red Sm"/>
            <p:cNvSpPr/>
            <p:nvPr/>
          </p:nvSpPr>
          <p:spPr>
            <a:xfrm>
              <a:off x="1207464" y="3987544"/>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2" name="Red Med"/>
            <p:cNvSpPr/>
            <p:nvPr/>
          </p:nvSpPr>
          <p:spPr>
            <a:xfrm>
              <a:off x="762000" y="2804529"/>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3" name="Red Lg"/>
            <p:cNvSpPr/>
            <p:nvPr/>
          </p:nvSpPr>
          <p:spPr>
            <a:xfrm>
              <a:off x="580914" y="4733331"/>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4" name="Blue Lg"/>
            <p:cNvSpPr/>
            <p:nvPr/>
          </p:nvSpPr>
          <p:spPr>
            <a:xfrm>
              <a:off x="259986" y="3145086"/>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5" name="Blue Med"/>
            <p:cNvSpPr/>
            <p:nvPr/>
          </p:nvSpPr>
          <p:spPr>
            <a:xfrm>
              <a:off x="1594506" y="3361383"/>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6" name="Blue Sm"/>
            <p:cNvSpPr/>
            <p:nvPr/>
          </p:nvSpPr>
          <p:spPr>
            <a:xfrm>
              <a:off x="329156" y="4672509"/>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7" name="Yellow Lg"/>
            <p:cNvSpPr/>
            <p:nvPr/>
          </p:nvSpPr>
          <p:spPr>
            <a:xfrm>
              <a:off x="161926" y="4096722"/>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8" name="Yellow Med"/>
            <p:cNvSpPr/>
            <p:nvPr/>
          </p:nvSpPr>
          <p:spPr>
            <a:xfrm>
              <a:off x="629778" y="3594893"/>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89" name="Yellow Sm"/>
            <p:cNvSpPr/>
            <p:nvPr/>
          </p:nvSpPr>
          <p:spPr>
            <a:xfrm>
              <a:off x="354628" y="2685618"/>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0" name="Green Lg"/>
            <p:cNvSpPr/>
            <p:nvPr/>
          </p:nvSpPr>
          <p:spPr>
            <a:xfrm>
              <a:off x="304800" y="2209800"/>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1" name="Green Med"/>
            <p:cNvSpPr/>
            <p:nvPr/>
          </p:nvSpPr>
          <p:spPr>
            <a:xfrm>
              <a:off x="761424" y="4032787"/>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2" name="Green SM"/>
            <p:cNvSpPr/>
            <p:nvPr/>
          </p:nvSpPr>
          <p:spPr>
            <a:xfrm>
              <a:off x="852319" y="5132387"/>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3" name="Green Lg"/>
            <p:cNvSpPr/>
            <p:nvPr/>
          </p:nvSpPr>
          <p:spPr>
            <a:xfrm>
              <a:off x="10972800" y="3711575"/>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4" name="Blue Lg"/>
            <p:cNvSpPr/>
            <p:nvPr/>
          </p:nvSpPr>
          <p:spPr>
            <a:xfrm>
              <a:off x="10439400" y="3730149"/>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5" name="Red Lg"/>
            <p:cNvSpPr/>
            <p:nvPr/>
          </p:nvSpPr>
          <p:spPr>
            <a:xfrm>
              <a:off x="9829800" y="3765550"/>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6" name="Yellow Lg"/>
            <p:cNvSpPr/>
            <p:nvPr/>
          </p:nvSpPr>
          <p:spPr>
            <a:xfrm>
              <a:off x="8126100" y="3657600"/>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7" name="Green Med"/>
            <p:cNvSpPr/>
            <p:nvPr/>
          </p:nvSpPr>
          <p:spPr>
            <a:xfrm>
              <a:off x="8463917" y="3882409"/>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8" name="Blue Lg"/>
            <p:cNvSpPr/>
            <p:nvPr/>
          </p:nvSpPr>
          <p:spPr>
            <a:xfrm>
              <a:off x="7775853" y="3745875"/>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99" name="Blue Med"/>
            <p:cNvSpPr/>
            <p:nvPr/>
          </p:nvSpPr>
          <p:spPr>
            <a:xfrm>
              <a:off x="9273862" y="3686334"/>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0" name="Red Lg"/>
            <p:cNvSpPr/>
            <p:nvPr/>
          </p:nvSpPr>
          <p:spPr>
            <a:xfrm>
              <a:off x="7277577" y="3872886"/>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1" name="Yellow Med"/>
            <p:cNvSpPr/>
            <p:nvPr/>
          </p:nvSpPr>
          <p:spPr>
            <a:xfrm>
              <a:off x="7515687" y="3636105"/>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2" name="Red Med"/>
            <p:cNvSpPr/>
            <p:nvPr/>
          </p:nvSpPr>
          <p:spPr>
            <a:xfrm>
              <a:off x="8620125" y="3684092"/>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3" name="Green Lg"/>
            <p:cNvSpPr/>
            <p:nvPr/>
          </p:nvSpPr>
          <p:spPr>
            <a:xfrm>
              <a:off x="6132671" y="3505198"/>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4" name="Blue Lg"/>
            <p:cNvSpPr/>
            <p:nvPr/>
          </p:nvSpPr>
          <p:spPr>
            <a:xfrm>
              <a:off x="5036818" y="4067969"/>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5" name="Red Lg"/>
            <p:cNvSpPr/>
            <p:nvPr/>
          </p:nvSpPr>
          <p:spPr>
            <a:xfrm>
              <a:off x="6828116" y="3597770"/>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6" name="Yellow Lg"/>
            <p:cNvSpPr/>
            <p:nvPr/>
          </p:nvSpPr>
          <p:spPr>
            <a:xfrm>
              <a:off x="5631077" y="3731418"/>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7" name="Blue Lg"/>
            <p:cNvSpPr/>
            <p:nvPr/>
          </p:nvSpPr>
          <p:spPr>
            <a:xfrm>
              <a:off x="6112565" y="3917237"/>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8" name="Yellow Med"/>
            <p:cNvSpPr/>
            <p:nvPr/>
          </p:nvSpPr>
          <p:spPr>
            <a:xfrm>
              <a:off x="6501525" y="3632150"/>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09" name="Blue Sm"/>
            <p:cNvSpPr/>
            <p:nvPr/>
          </p:nvSpPr>
          <p:spPr>
            <a:xfrm>
              <a:off x="6692695" y="3980042"/>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0" name="Yellow Med"/>
            <p:cNvSpPr/>
            <p:nvPr/>
          </p:nvSpPr>
          <p:spPr>
            <a:xfrm>
              <a:off x="6972300" y="3963530"/>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1" name="Blue Med"/>
            <p:cNvSpPr/>
            <p:nvPr/>
          </p:nvSpPr>
          <p:spPr>
            <a:xfrm>
              <a:off x="5791201" y="3508375"/>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2" name="Red Med"/>
            <p:cNvSpPr/>
            <p:nvPr/>
          </p:nvSpPr>
          <p:spPr>
            <a:xfrm>
              <a:off x="4990647" y="3390107"/>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3" name="Red Lg"/>
            <p:cNvSpPr/>
            <p:nvPr/>
          </p:nvSpPr>
          <p:spPr>
            <a:xfrm>
              <a:off x="4541816" y="4084885"/>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4" name="Green Med"/>
            <p:cNvSpPr/>
            <p:nvPr/>
          </p:nvSpPr>
          <p:spPr>
            <a:xfrm>
              <a:off x="5320221" y="3538835"/>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5" name="Green SM"/>
            <p:cNvSpPr/>
            <p:nvPr/>
          </p:nvSpPr>
          <p:spPr>
            <a:xfrm>
              <a:off x="5719824" y="4106069"/>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6" name="Red Med"/>
            <p:cNvSpPr/>
            <p:nvPr/>
          </p:nvSpPr>
          <p:spPr>
            <a:xfrm>
              <a:off x="5280513" y="3838525"/>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7" name="Blue Lg"/>
            <p:cNvSpPr/>
            <p:nvPr/>
          </p:nvSpPr>
          <p:spPr>
            <a:xfrm>
              <a:off x="4398170" y="3299867"/>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8" name="Green SM"/>
            <p:cNvSpPr/>
            <p:nvPr/>
          </p:nvSpPr>
          <p:spPr>
            <a:xfrm>
              <a:off x="4756665" y="3449886"/>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19" name="Yellow Med"/>
            <p:cNvSpPr/>
            <p:nvPr/>
          </p:nvSpPr>
          <p:spPr>
            <a:xfrm>
              <a:off x="4625912" y="3722687"/>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0" name="Green Lg"/>
            <p:cNvSpPr/>
            <p:nvPr/>
          </p:nvSpPr>
          <p:spPr>
            <a:xfrm>
              <a:off x="3704939" y="3518466"/>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1" name="Yellow Lg"/>
            <p:cNvSpPr/>
            <p:nvPr/>
          </p:nvSpPr>
          <p:spPr>
            <a:xfrm>
              <a:off x="3230583" y="4252118"/>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2" name="Blue Lg"/>
            <p:cNvSpPr/>
            <p:nvPr/>
          </p:nvSpPr>
          <p:spPr>
            <a:xfrm>
              <a:off x="2757845" y="3983780"/>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3" name="Red Lg"/>
            <p:cNvSpPr/>
            <p:nvPr/>
          </p:nvSpPr>
          <p:spPr>
            <a:xfrm>
              <a:off x="2850785" y="3221286"/>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4" name="Green Med"/>
            <p:cNvSpPr/>
            <p:nvPr/>
          </p:nvSpPr>
          <p:spPr>
            <a:xfrm>
              <a:off x="2738061" y="4569540"/>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5" name="Yellow Med"/>
            <p:cNvSpPr/>
            <p:nvPr/>
          </p:nvSpPr>
          <p:spPr>
            <a:xfrm>
              <a:off x="3364349" y="3150434"/>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6" name="Red Med"/>
            <p:cNvSpPr/>
            <p:nvPr/>
          </p:nvSpPr>
          <p:spPr>
            <a:xfrm>
              <a:off x="2933700" y="4314760"/>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7" name="Green Med"/>
            <p:cNvSpPr/>
            <p:nvPr/>
          </p:nvSpPr>
          <p:spPr>
            <a:xfrm>
              <a:off x="2700813" y="2973650"/>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8" name="Yellow Med"/>
            <p:cNvSpPr/>
            <p:nvPr/>
          </p:nvSpPr>
          <p:spPr>
            <a:xfrm>
              <a:off x="2751890" y="3576722"/>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29" name="Green Med"/>
            <p:cNvSpPr/>
            <p:nvPr/>
          </p:nvSpPr>
          <p:spPr>
            <a:xfrm>
              <a:off x="4081462" y="4311094"/>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0" name="Blue Med"/>
            <p:cNvSpPr/>
            <p:nvPr/>
          </p:nvSpPr>
          <p:spPr>
            <a:xfrm>
              <a:off x="3695700" y="4157663"/>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1" name="Red Med"/>
            <p:cNvSpPr/>
            <p:nvPr/>
          </p:nvSpPr>
          <p:spPr>
            <a:xfrm>
              <a:off x="3976926" y="3245416"/>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2" name="Green Med"/>
            <p:cNvSpPr/>
            <p:nvPr/>
          </p:nvSpPr>
          <p:spPr>
            <a:xfrm>
              <a:off x="3250168" y="3973713"/>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3" name="Blue Med"/>
            <p:cNvSpPr/>
            <p:nvPr/>
          </p:nvSpPr>
          <p:spPr>
            <a:xfrm>
              <a:off x="3300175" y="3519012"/>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4" name="Yellow Sm"/>
            <p:cNvSpPr/>
            <p:nvPr/>
          </p:nvSpPr>
          <p:spPr>
            <a:xfrm>
              <a:off x="4014908" y="4115365"/>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5" name="Green Med"/>
            <p:cNvSpPr/>
            <p:nvPr/>
          </p:nvSpPr>
          <p:spPr>
            <a:xfrm>
              <a:off x="4340183" y="3632150"/>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6" name="Yellow Sm"/>
            <p:cNvSpPr/>
            <p:nvPr/>
          </p:nvSpPr>
          <p:spPr>
            <a:xfrm>
              <a:off x="4097484" y="3597770"/>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7" name="Blue Sm"/>
            <p:cNvSpPr/>
            <p:nvPr/>
          </p:nvSpPr>
          <p:spPr>
            <a:xfrm>
              <a:off x="4318455" y="4039165"/>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8" name="Red Sm"/>
            <p:cNvSpPr/>
            <p:nvPr/>
          </p:nvSpPr>
          <p:spPr>
            <a:xfrm>
              <a:off x="4096108" y="3886200"/>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39" name="Red Sm"/>
            <p:cNvSpPr/>
            <p:nvPr/>
          </p:nvSpPr>
          <p:spPr>
            <a:xfrm>
              <a:off x="3059668" y="3899942"/>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0" name="Green SM"/>
            <p:cNvSpPr/>
            <p:nvPr/>
          </p:nvSpPr>
          <p:spPr>
            <a:xfrm>
              <a:off x="3043375" y="3636105"/>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1" name="Blue Sm"/>
            <p:cNvSpPr/>
            <p:nvPr/>
          </p:nvSpPr>
          <p:spPr>
            <a:xfrm>
              <a:off x="3155585" y="3098548"/>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2" name="Red Med"/>
            <p:cNvSpPr/>
            <p:nvPr/>
          </p:nvSpPr>
          <p:spPr>
            <a:xfrm>
              <a:off x="3537088" y="3822075"/>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3" name="Red Sm"/>
            <p:cNvSpPr/>
            <p:nvPr/>
          </p:nvSpPr>
          <p:spPr>
            <a:xfrm>
              <a:off x="3619499" y="4458370"/>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4" name="Blue Sm"/>
            <p:cNvSpPr/>
            <p:nvPr/>
          </p:nvSpPr>
          <p:spPr>
            <a:xfrm>
              <a:off x="3115100" y="4574581"/>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5" name="Blue Sm"/>
            <p:cNvSpPr/>
            <p:nvPr/>
          </p:nvSpPr>
          <p:spPr>
            <a:xfrm>
              <a:off x="3726896" y="3195332"/>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6" name="Red Sm"/>
            <p:cNvSpPr/>
            <p:nvPr/>
          </p:nvSpPr>
          <p:spPr>
            <a:xfrm>
              <a:off x="3586152" y="3397368"/>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7" name="Green SM"/>
            <p:cNvSpPr/>
            <p:nvPr/>
          </p:nvSpPr>
          <p:spPr>
            <a:xfrm>
              <a:off x="4353697" y="4251384"/>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8" name="Blue Lg"/>
            <p:cNvSpPr/>
            <p:nvPr/>
          </p:nvSpPr>
          <p:spPr>
            <a:xfrm>
              <a:off x="1152526" y="4258468"/>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49" name="Yellow Lg"/>
            <p:cNvSpPr/>
            <p:nvPr/>
          </p:nvSpPr>
          <p:spPr>
            <a:xfrm>
              <a:off x="1344216" y="2793998"/>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0" name="Green Lg"/>
            <p:cNvSpPr/>
            <p:nvPr/>
          </p:nvSpPr>
          <p:spPr>
            <a:xfrm>
              <a:off x="1055249" y="3412267"/>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1" name="Red Lg"/>
            <p:cNvSpPr/>
            <p:nvPr/>
          </p:nvSpPr>
          <p:spPr>
            <a:xfrm>
              <a:off x="2028945" y="3493592"/>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2" name="Yellow Med"/>
            <p:cNvSpPr/>
            <p:nvPr/>
          </p:nvSpPr>
          <p:spPr>
            <a:xfrm>
              <a:off x="1537442" y="4039165"/>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3" name="Red Med"/>
            <p:cNvSpPr/>
            <p:nvPr/>
          </p:nvSpPr>
          <p:spPr>
            <a:xfrm>
              <a:off x="1888568" y="4570674"/>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4" name="Green Med"/>
            <p:cNvSpPr/>
            <p:nvPr/>
          </p:nvSpPr>
          <p:spPr>
            <a:xfrm>
              <a:off x="2107667" y="4060953"/>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5" name="Green Med"/>
            <p:cNvSpPr/>
            <p:nvPr/>
          </p:nvSpPr>
          <p:spPr>
            <a:xfrm>
              <a:off x="1986486" y="3033129"/>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6" name="Yellow Med"/>
            <p:cNvSpPr/>
            <p:nvPr/>
          </p:nvSpPr>
          <p:spPr>
            <a:xfrm>
              <a:off x="1253559" y="4893053"/>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7" name="Blue Med"/>
            <p:cNvSpPr/>
            <p:nvPr/>
          </p:nvSpPr>
          <p:spPr>
            <a:xfrm>
              <a:off x="927936" y="2427285"/>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8" name="Yellow Sm"/>
            <p:cNvSpPr/>
            <p:nvPr/>
          </p:nvSpPr>
          <p:spPr>
            <a:xfrm>
              <a:off x="2342078" y="3237707"/>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59" name="Yellow Sm"/>
            <p:cNvSpPr/>
            <p:nvPr/>
          </p:nvSpPr>
          <p:spPr>
            <a:xfrm>
              <a:off x="621347" y="4396078"/>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0" name="Blue Sm"/>
            <p:cNvSpPr/>
            <p:nvPr/>
          </p:nvSpPr>
          <p:spPr>
            <a:xfrm>
              <a:off x="939248" y="4513029"/>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1" name="Blue Sm"/>
            <p:cNvSpPr/>
            <p:nvPr/>
          </p:nvSpPr>
          <p:spPr>
            <a:xfrm>
              <a:off x="1837159" y="4251425"/>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2" name="Blue Sm"/>
            <p:cNvSpPr/>
            <p:nvPr/>
          </p:nvSpPr>
          <p:spPr>
            <a:xfrm>
              <a:off x="944521" y="3764837"/>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3" name="Green SM"/>
            <p:cNvSpPr/>
            <p:nvPr/>
          </p:nvSpPr>
          <p:spPr>
            <a:xfrm>
              <a:off x="1569854" y="4599800"/>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4" name="Green SM"/>
            <p:cNvSpPr/>
            <p:nvPr/>
          </p:nvSpPr>
          <p:spPr>
            <a:xfrm>
              <a:off x="2406548" y="3564667"/>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5" name="Green SM"/>
            <p:cNvSpPr/>
            <p:nvPr/>
          </p:nvSpPr>
          <p:spPr>
            <a:xfrm>
              <a:off x="520363" y="2913063"/>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6" name="Red Med"/>
            <p:cNvSpPr/>
            <p:nvPr/>
          </p:nvSpPr>
          <p:spPr>
            <a:xfrm>
              <a:off x="128112" y="3655820"/>
              <a:ext cx="228600" cy="2286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7" name="Blue Med"/>
            <p:cNvSpPr/>
            <p:nvPr/>
          </p:nvSpPr>
          <p:spPr>
            <a:xfrm>
              <a:off x="357022" y="5263575"/>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8" name="Red Sm"/>
            <p:cNvSpPr/>
            <p:nvPr/>
          </p:nvSpPr>
          <p:spPr>
            <a:xfrm>
              <a:off x="2433161" y="3993553"/>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69" name="Red Sm"/>
            <p:cNvSpPr/>
            <p:nvPr/>
          </p:nvSpPr>
          <p:spPr>
            <a:xfrm>
              <a:off x="1721478" y="2737395"/>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0" name="Red Sm"/>
            <p:cNvSpPr/>
            <p:nvPr/>
          </p:nvSpPr>
          <p:spPr>
            <a:xfrm>
              <a:off x="2407167" y="2926408"/>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1" name="Yellow Sm"/>
            <p:cNvSpPr/>
            <p:nvPr/>
          </p:nvSpPr>
          <p:spPr>
            <a:xfrm>
              <a:off x="2378435" y="4733331"/>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2" name="Blue Med"/>
            <p:cNvSpPr/>
            <p:nvPr/>
          </p:nvSpPr>
          <p:spPr>
            <a:xfrm>
              <a:off x="1075051" y="3048930"/>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3" name="Green SM"/>
            <p:cNvSpPr/>
            <p:nvPr/>
          </p:nvSpPr>
          <p:spPr>
            <a:xfrm>
              <a:off x="1107280" y="2718467"/>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4" name="Green SM"/>
            <p:cNvSpPr/>
            <p:nvPr/>
          </p:nvSpPr>
          <p:spPr>
            <a:xfrm>
              <a:off x="1721478" y="3646487"/>
              <a:ext cx="150019" cy="152399"/>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5" name="Blue Sm"/>
            <p:cNvSpPr/>
            <p:nvPr/>
          </p:nvSpPr>
          <p:spPr>
            <a:xfrm>
              <a:off x="1741886" y="4893053"/>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6" name="Yellow Sm"/>
            <p:cNvSpPr/>
            <p:nvPr/>
          </p:nvSpPr>
          <p:spPr>
            <a:xfrm>
              <a:off x="1394642" y="3676650"/>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7" name="Blue Sm"/>
            <p:cNvSpPr/>
            <p:nvPr/>
          </p:nvSpPr>
          <p:spPr>
            <a:xfrm>
              <a:off x="805221" y="3302834"/>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8" name="Blue Sm"/>
            <p:cNvSpPr/>
            <p:nvPr/>
          </p:nvSpPr>
          <p:spPr>
            <a:xfrm>
              <a:off x="1988978" y="2844597"/>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79" name="Yellow Sm"/>
            <p:cNvSpPr/>
            <p:nvPr/>
          </p:nvSpPr>
          <p:spPr>
            <a:xfrm>
              <a:off x="1680249" y="3110686"/>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80" name="Red Sm"/>
            <p:cNvSpPr/>
            <p:nvPr/>
          </p:nvSpPr>
          <p:spPr>
            <a:xfrm>
              <a:off x="2211606" y="4418274"/>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81" name="Blue Med"/>
            <p:cNvSpPr/>
            <p:nvPr/>
          </p:nvSpPr>
          <p:spPr>
            <a:xfrm>
              <a:off x="1862462" y="3872886"/>
              <a:ext cx="228600" cy="214312"/>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82" name="Red Sm"/>
            <p:cNvSpPr/>
            <p:nvPr/>
          </p:nvSpPr>
          <p:spPr>
            <a:xfrm>
              <a:off x="529114" y="3999478"/>
              <a:ext cx="152400" cy="1524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83" name="Green Med"/>
            <p:cNvSpPr/>
            <p:nvPr/>
          </p:nvSpPr>
          <p:spPr>
            <a:xfrm>
              <a:off x="1108317" y="4676696"/>
              <a:ext cx="219075" cy="214313"/>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384" name="Green Lg"/>
            <p:cNvSpPr/>
            <p:nvPr/>
          </p:nvSpPr>
          <p:spPr>
            <a:xfrm>
              <a:off x="8881441" y="3761027"/>
              <a:ext cx="304800" cy="304800"/>
            </a:xfrm>
            <a:prstGeom prst="ellipse">
              <a:avLst/>
            </a:prstGeom>
            <a:grp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cxnSp>
        <p:nvCxnSpPr>
          <p:cNvPr id="251" name="Straight Connector 250"/>
          <p:cNvCxnSpPr>
            <a:endCxn id="393" idx="0"/>
          </p:cNvCxnSpPr>
          <p:nvPr/>
        </p:nvCxnSpPr>
        <p:spPr>
          <a:xfrm>
            <a:off x="2402316" y="1663701"/>
            <a:ext cx="2780251" cy="4454"/>
          </a:xfrm>
          <a:prstGeom prst="line">
            <a:avLst/>
          </a:prstGeom>
          <a:noFill/>
          <a:ln w="38100" cap="flat" cmpd="sng" algn="ctr">
            <a:solidFill>
              <a:sysClr val="windowText" lastClr="000000"/>
            </a:solidFill>
            <a:prstDash val="sysDot"/>
            <a:tailEnd type="triangle" w="lg" len="lg"/>
          </a:ln>
          <a:effectLst/>
        </p:spPr>
      </p:cxnSp>
      <p:sp>
        <p:nvSpPr>
          <p:cNvPr id="252" name="TextBox 251"/>
          <p:cNvSpPr txBox="1"/>
          <p:nvPr/>
        </p:nvSpPr>
        <p:spPr>
          <a:xfrm>
            <a:off x="3277344" y="1371600"/>
            <a:ext cx="93647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ea typeface="+mn-ea"/>
                <a:cs typeface="+mn-cs"/>
              </a:rPr>
              <a:t>Processed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ea typeface="+mn-ea"/>
                <a:cs typeface="+mn-cs"/>
              </a:rPr>
              <a:t>Events</a:t>
            </a:r>
          </a:p>
        </p:txBody>
      </p:sp>
      <p:sp>
        <p:nvSpPr>
          <p:cNvPr id="255" name="TextBox 254"/>
          <p:cNvSpPr txBox="1"/>
          <p:nvPr/>
        </p:nvSpPr>
        <p:spPr>
          <a:xfrm>
            <a:off x="-1712" y="3608040"/>
            <a:ext cx="2686954" cy="954107"/>
          </a:xfrm>
          <a:prstGeom prst="rect">
            <a:avLst/>
          </a:prstGeom>
          <a:solidFill>
            <a:sysClr val="window" lastClr="FFFFFF"/>
          </a:solidFill>
          <a:effectLst>
            <a:softEdge rad="76200"/>
          </a:effectLst>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75,000,000,000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Logs</a:t>
            </a:r>
          </a:p>
        </p:txBody>
      </p:sp>
      <p:sp>
        <p:nvSpPr>
          <p:cNvPr id="256" name="TextBox 255"/>
          <p:cNvSpPr txBox="1"/>
          <p:nvPr/>
        </p:nvSpPr>
        <p:spPr>
          <a:xfrm>
            <a:off x="3002641" y="3697568"/>
            <a:ext cx="1555234" cy="830997"/>
          </a:xfrm>
          <a:prstGeom prst="rect">
            <a:avLst/>
          </a:prstGeom>
          <a:solidFill>
            <a:sysClr val="window" lastClr="FFFFFF"/>
          </a:solidFill>
          <a:effectLst>
            <a:softEdge rad="50800"/>
          </a:effectLst>
        </p:spPr>
        <p:txBody>
          <a:bodyPr wrap="none" rtlCol="0">
            <a:spAutoFit/>
          </a:bodyPr>
          <a:lstStyle>
            <a:defPPr>
              <a:defRPr lang="en-US"/>
            </a:defPPr>
            <a:lvl1pPr>
              <a:defRPr sz="3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Events</a:t>
            </a:r>
          </a:p>
        </p:txBody>
      </p:sp>
      <p:cxnSp>
        <p:nvCxnSpPr>
          <p:cNvPr id="257" name="Straight Connector 256"/>
          <p:cNvCxnSpPr/>
          <p:nvPr/>
        </p:nvCxnSpPr>
        <p:spPr>
          <a:xfrm>
            <a:off x="2667000" y="1295400"/>
            <a:ext cx="29810" cy="4876800"/>
          </a:xfrm>
          <a:prstGeom prst="line">
            <a:avLst/>
          </a:prstGeom>
          <a:noFill/>
          <a:ln w="9525" cap="flat" cmpd="sng" algn="ctr">
            <a:solidFill>
              <a:schemeClr val="accent1"/>
            </a:solidFill>
            <a:prstDash val="dash"/>
            <a:round/>
            <a:headEnd type="none" w="med" len="med"/>
            <a:tailEnd type="none" w="med" len="med"/>
          </a:ln>
          <a:effectLst/>
        </p:spPr>
      </p:cxnSp>
      <p:cxnSp>
        <p:nvCxnSpPr>
          <p:cNvPr id="258" name="Straight Connector 257"/>
          <p:cNvCxnSpPr/>
          <p:nvPr/>
        </p:nvCxnSpPr>
        <p:spPr>
          <a:xfrm>
            <a:off x="4953000" y="1295400"/>
            <a:ext cx="37647" cy="4876800"/>
          </a:xfrm>
          <a:prstGeom prst="line">
            <a:avLst/>
          </a:prstGeom>
          <a:noFill/>
          <a:ln w="9525" cap="flat" cmpd="sng" algn="ctr">
            <a:solidFill>
              <a:schemeClr val="accent1"/>
            </a:solidFill>
            <a:prstDash val="dash"/>
            <a:round/>
            <a:headEnd type="none" w="med" len="med"/>
            <a:tailEnd type="none" w="med" len="med"/>
          </a:ln>
          <a:effectLst/>
        </p:spPr>
      </p:cxnSp>
      <p:cxnSp>
        <p:nvCxnSpPr>
          <p:cNvPr id="259" name="Straight Connector 258"/>
          <p:cNvCxnSpPr/>
          <p:nvPr/>
        </p:nvCxnSpPr>
        <p:spPr>
          <a:xfrm>
            <a:off x="7239000" y="3243010"/>
            <a:ext cx="38577" cy="2929190"/>
          </a:xfrm>
          <a:prstGeom prst="line">
            <a:avLst/>
          </a:prstGeom>
          <a:noFill/>
          <a:ln w="9525" cap="flat" cmpd="sng" algn="ctr">
            <a:solidFill>
              <a:schemeClr val="accent1"/>
            </a:solidFill>
            <a:prstDash val="dash"/>
            <a:round/>
            <a:headEnd type="none" w="med" len="med"/>
            <a:tailEnd type="none" w="med" len="med"/>
          </a:ln>
          <a:effectLst/>
        </p:spPr>
      </p:cxnSp>
      <p:sp>
        <p:nvSpPr>
          <p:cNvPr id="262" name="TextBox 261"/>
          <p:cNvSpPr txBox="1"/>
          <p:nvPr/>
        </p:nvSpPr>
        <p:spPr>
          <a:xfrm>
            <a:off x="7281672" y="3844210"/>
            <a:ext cx="2441694" cy="369332"/>
          </a:xfrm>
          <a:prstGeom prst="rect">
            <a:avLst/>
          </a:prstGeom>
          <a:solidFill>
            <a:sysClr val="window" lastClr="FFFFFF"/>
          </a:solidFill>
          <a:effectLst>
            <a:softEdge rad="76200"/>
          </a:effectLst>
        </p:spPr>
        <p:txBody>
          <a:bodyPr wrap="none" rtlCol="0">
            <a:spAutoFit/>
          </a:bodyPr>
          <a:lstStyle>
            <a:defPPr>
              <a:defRPr lang="en-US"/>
            </a:defPPr>
            <a:lvl1pPr>
              <a:defRPr sz="3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3,000 Investigations </a:t>
            </a:r>
          </a:p>
        </p:txBody>
      </p:sp>
      <p:sp>
        <p:nvSpPr>
          <p:cNvPr id="263" name="TextBox 262"/>
          <p:cNvSpPr txBox="1"/>
          <p:nvPr/>
        </p:nvSpPr>
        <p:spPr>
          <a:xfrm>
            <a:off x="9683123" y="3854181"/>
            <a:ext cx="1718740" cy="307777"/>
          </a:xfrm>
          <a:prstGeom prst="rect">
            <a:avLst/>
          </a:prstGeom>
          <a:solidFill>
            <a:sysClr val="window" lastClr="FFFFFF"/>
          </a:solidFill>
          <a:effectLst>
            <a:softEdge rad="63500"/>
          </a:effectLst>
        </p:spPr>
        <p:txBody>
          <a:bodyPr wrap="none" rtlCol="0">
            <a:spAutoFit/>
          </a:bodyPr>
          <a:lstStyle>
            <a:defPPr>
              <a:defRPr lang="en-US"/>
            </a:defPPr>
            <a:lvl1pPr>
              <a:defRPr sz="3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250+ Notifications</a:t>
            </a:r>
          </a:p>
        </p:txBody>
      </p:sp>
      <p:sp>
        <p:nvSpPr>
          <p:cNvPr id="264" name="Flowchart: Off-page Connector 263"/>
          <p:cNvSpPr/>
          <p:nvPr/>
        </p:nvSpPr>
        <p:spPr>
          <a:xfrm rot="16200000">
            <a:off x="1085952" y="743141"/>
            <a:ext cx="790475" cy="1842252"/>
          </a:xfrm>
          <a:prstGeom prst="flowChartOffpageConnector">
            <a:avLst/>
          </a:prstGeom>
          <a:solidFill>
            <a:schemeClr val="accent5">
              <a:lumMod val="20000"/>
              <a:lumOff val="80000"/>
            </a:schemeClr>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ea typeface="+mn-ea"/>
              <a:cs typeface="+mn-cs"/>
            </a:endParaRPr>
          </a:p>
        </p:txBody>
      </p:sp>
      <p:sp>
        <p:nvSpPr>
          <p:cNvPr id="265" name="TextBox 264"/>
          <p:cNvSpPr txBox="1"/>
          <p:nvPr/>
        </p:nvSpPr>
        <p:spPr>
          <a:xfrm>
            <a:off x="858892" y="1490804"/>
            <a:ext cx="10914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effectLst/>
                <a:uLnTx/>
                <a:uFillTx/>
                <a:ea typeface="+mn-ea"/>
                <a:cs typeface="+mn-cs"/>
              </a:rPr>
              <a:t>Log Data</a:t>
            </a:r>
          </a:p>
        </p:txBody>
      </p:sp>
      <p:sp>
        <p:nvSpPr>
          <p:cNvPr id="266" name="Flowchart: Off-page Connector 265"/>
          <p:cNvSpPr/>
          <p:nvPr/>
        </p:nvSpPr>
        <p:spPr>
          <a:xfrm rot="16200000">
            <a:off x="3421489" y="741833"/>
            <a:ext cx="790475" cy="1842252"/>
          </a:xfrm>
          <a:prstGeom prst="flowChartOffpageConnector">
            <a:avLst/>
          </a:prstGeom>
          <a:solidFill>
            <a:schemeClr val="accent1">
              <a:lumMod val="60000"/>
              <a:lumOff val="40000"/>
            </a:schemeClr>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mn-ea"/>
              <a:cs typeface="+mn-cs"/>
            </a:endParaRPr>
          </a:p>
        </p:txBody>
      </p:sp>
      <p:sp>
        <p:nvSpPr>
          <p:cNvPr id="267" name="TextBox 266"/>
          <p:cNvSpPr txBox="1"/>
          <p:nvPr/>
        </p:nvSpPr>
        <p:spPr>
          <a:xfrm>
            <a:off x="3190530" y="1384162"/>
            <a:ext cx="107273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Correlated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chemeClr val="bg1"/>
                </a:solidFill>
                <a:effectLst/>
                <a:uLnTx/>
                <a:uFillTx/>
              </a:rPr>
              <a:t>Events</a:t>
            </a:r>
          </a:p>
        </p:txBody>
      </p:sp>
      <p:sp>
        <p:nvSpPr>
          <p:cNvPr id="268" name="Flowchart: Off-page Connector 267"/>
          <p:cNvSpPr/>
          <p:nvPr/>
        </p:nvSpPr>
        <p:spPr>
          <a:xfrm rot="16200000">
            <a:off x="5708745" y="1957484"/>
            <a:ext cx="790475" cy="1842252"/>
          </a:xfrm>
          <a:prstGeom prst="flowChartOffpageConnector">
            <a:avLst/>
          </a:prstGeom>
          <a:solidFill>
            <a:schemeClr val="accent1"/>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a typeface="+mn-ea"/>
              <a:cs typeface="+mn-cs"/>
            </a:endParaRPr>
          </a:p>
        </p:txBody>
      </p:sp>
      <p:sp>
        <p:nvSpPr>
          <p:cNvPr id="269" name="TextBox 268"/>
          <p:cNvSpPr txBox="1"/>
          <p:nvPr/>
        </p:nvSpPr>
        <p:spPr>
          <a:xfrm>
            <a:off x="5429758" y="2581016"/>
            <a:ext cx="116570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ABCD Total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Risk Score</a:t>
            </a:r>
            <a:endParaRPr kumimoji="0" lang="en-US" sz="1600" i="0" u="none" strike="noStrike" kern="0" cap="none" spc="0" normalizeH="0" baseline="0" noProof="0" dirty="0">
              <a:ln>
                <a:noFill/>
              </a:ln>
              <a:solidFill>
                <a:schemeClr val="bg1"/>
              </a:solidFill>
              <a:effectLst/>
              <a:uLnTx/>
              <a:uFillTx/>
            </a:endParaRPr>
          </a:p>
        </p:txBody>
      </p:sp>
      <p:sp>
        <p:nvSpPr>
          <p:cNvPr id="271" name="TextBox 270"/>
          <p:cNvSpPr txBox="1"/>
          <p:nvPr/>
        </p:nvSpPr>
        <p:spPr>
          <a:xfrm>
            <a:off x="5473853" y="5270148"/>
            <a:ext cx="102944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chemeClr val="bg1"/>
                </a:solidFill>
                <a:effectLst/>
                <a:uLnTx/>
                <a:uFillTx/>
              </a:rPr>
              <a:t>ABCD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chemeClr val="bg1"/>
                </a:solidFill>
                <a:effectLst/>
                <a:uLnTx/>
                <a:uFillTx/>
              </a:rPr>
              <a:t>Scoring</a:t>
            </a:r>
          </a:p>
        </p:txBody>
      </p:sp>
      <p:sp>
        <p:nvSpPr>
          <p:cNvPr id="274" name="Flowchart: Off-page Connector 273"/>
          <p:cNvSpPr/>
          <p:nvPr/>
        </p:nvSpPr>
        <p:spPr>
          <a:xfrm rot="16200000">
            <a:off x="10398770" y="4637822"/>
            <a:ext cx="790475" cy="1842252"/>
          </a:xfrm>
          <a:prstGeom prst="flowChartOffpageConnector">
            <a:avLst/>
          </a:prstGeom>
          <a:solidFill>
            <a:schemeClr val="accent5">
              <a:lumMod val="50000"/>
            </a:schemeClr>
          </a:solidFill>
          <a:ln w="12700" cap="flat" cmpd="sng" algn="ctr">
            <a:solidFill>
              <a:schemeClr val="accent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275" name="TextBox 274"/>
          <p:cNvSpPr txBox="1"/>
          <p:nvPr/>
        </p:nvSpPr>
        <p:spPr>
          <a:xfrm>
            <a:off x="9969442" y="5141954"/>
            <a:ext cx="144142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ea typeface="+mn-ea"/>
                <a:cs typeface="+mn-cs"/>
              </a:rPr>
              <a:t>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ea typeface="+mn-ea"/>
                <a:cs typeface="+mn-cs"/>
              </a:rPr>
              <a:t>Notification</a:t>
            </a:r>
            <a:r>
              <a:rPr kumimoji="0" lang="en-US" sz="1600" i="0" u="none" strike="noStrike" kern="0" cap="none" spc="0" normalizeH="0" noProof="0" dirty="0">
                <a:ln>
                  <a:noFill/>
                </a:ln>
                <a:solidFill>
                  <a:prstClr val="white"/>
                </a:solidFill>
                <a:effectLst/>
                <a:uLnTx/>
                <a:uFillTx/>
                <a:ea typeface="+mn-ea"/>
                <a:cs typeface="+mn-cs"/>
              </a:rPr>
              <a:t>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noProof="0" dirty="0">
                <a:ln>
                  <a:noFill/>
                </a:ln>
                <a:solidFill>
                  <a:prstClr val="white"/>
                </a:solidFill>
                <a:effectLst/>
                <a:uLnTx/>
                <a:uFillTx/>
                <a:ea typeface="+mn-ea"/>
                <a:cs typeface="+mn-cs"/>
              </a:rPr>
              <a:t>Action</a:t>
            </a:r>
            <a:endParaRPr kumimoji="0" lang="en-US" sz="1600" i="0" u="none" strike="noStrike" kern="0" cap="none" spc="0" normalizeH="0" baseline="0" noProof="0" dirty="0">
              <a:ln>
                <a:noFill/>
              </a:ln>
              <a:solidFill>
                <a:prstClr val="white"/>
              </a:solidFill>
              <a:effectLst/>
              <a:uLnTx/>
              <a:uFillTx/>
              <a:ea typeface="+mn-ea"/>
              <a:cs typeface="+mn-cs"/>
            </a:endParaRPr>
          </a:p>
        </p:txBody>
      </p:sp>
      <p:sp>
        <p:nvSpPr>
          <p:cNvPr id="278" name="TextBox 277"/>
          <p:cNvSpPr txBox="1"/>
          <p:nvPr/>
        </p:nvSpPr>
        <p:spPr>
          <a:xfrm>
            <a:off x="5147131" y="3806546"/>
            <a:ext cx="1991251" cy="415498"/>
          </a:xfrm>
          <a:prstGeom prst="rect">
            <a:avLst/>
          </a:prstGeom>
          <a:solidFill>
            <a:sysClr val="window" lastClr="FFFFFF"/>
          </a:solidFill>
          <a:effectLst>
            <a:softEdge rad="63500"/>
          </a:effectLst>
        </p:spPr>
        <p:txBody>
          <a:bodyPr wrap="none" rtlCol="0">
            <a:spAutoFit/>
          </a:bodyPr>
          <a:lstStyle>
            <a:defPPr>
              <a:defRPr lang="en-US"/>
            </a:defPPr>
            <a:lvl1pPr>
              <a:defRPr sz="2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250,000 Alerts</a:t>
            </a:r>
          </a:p>
        </p:txBody>
      </p:sp>
      <p:sp>
        <p:nvSpPr>
          <p:cNvPr id="4" name="Title 3"/>
          <p:cNvSpPr>
            <a:spLocks noGrp="1"/>
          </p:cNvSpPr>
          <p:nvPr>
            <p:ph type="title"/>
          </p:nvPr>
        </p:nvSpPr>
        <p:spPr>
          <a:prstGeom prst="rect">
            <a:avLst/>
          </a:prstGeom>
        </p:spPr>
        <p:txBody>
          <a:bodyPr>
            <a:noAutofit/>
          </a:bodyPr>
          <a:lstStyle/>
          <a:p>
            <a:r>
              <a:rPr lang="en-US" dirty="0"/>
              <a:t>Event Distillation Process</a:t>
            </a:r>
          </a:p>
        </p:txBody>
      </p:sp>
      <p:cxnSp>
        <p:nvCxnSpPr>
          <p:cNvPr id="260" name="Straight Connector 259"/>
          <p:cNvCxnSpPr/>
          <p:nvPr/>
        </p:nvCxnSpPr>
        <p:spPr>
          <a:xfrm>
            <a:off x="9624573" y="3387764"/>
            <a:ext cx="37479" cy="2764567"/>
          </a:xfrm>
          <a:prstGeom prst="line">
            <a:avLst/>
          </a:prstGeom>
          <a:noFill/>
          <a:ln w="9525" cap="flat" cmpd="sng" algn="ctr">
            <a:solidFill>
              <a:schemeClr val="accent1"/>
            </a:solidFill>
            <a:prstDash val="dash"/>
            <a:round/>
            <a:headEnd type="none" w="med" len="med"/>
            <a:tailEnd type="none" w="med" len="med"/>
          </a:ln>
          <a:effectLst/>
        </p:spPr>
      </p:cxnSp>
      <p:sp>
        <p:nvSpPr>
          <p:cNvPr id="253" name="Flowchart: Off-page Connector 252"/>
          <p:cNvSpPr/>
          <p:nvPr/>
        </p:nvSpPr>
        <p:spPr>
          <a:xfrm rot="16200000">
            <a:off x="8075345" y="4650550"/>
            <a:ext cx="790475" cy="1842252"/>
          </a:xfrm>
          <a:prstGeom prst="flowChartOffpageConnector">
            <a:avLst/>
          </a:prstGeom>
          <a:solidFill>
            <a:schemeClr val="accent5">
              <a:lumMod val="75000"/>
            </a:schemeClr>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276" name="TextBox 275"/>
          <p:cNvSpPr txBox="1"/>
          <p:nvPr/>
        </p:nvSpPr>
        <p:spPr>
          <a:xfrm>
            <a:off x="7578642" y="5283224"/>
            <a:ext cx="169309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ea typeface="+mn-ea"/>
                <a:cs typeface="+mn-cs"/>
              </a:rPr>
              <a:t>SOC Investigation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a:solidFill>
                  <a:prstClr val="white"/>
                </a:solidFill>
              </a:rPr>
              <a:t>&amp; </a:t>
            </a:r>
            <a:r>
              <a:rPr kumimoji="0" lang="en-US" sz="1600" i="0" u="none" strike="noStrike" kern="0" cap="none" spc="0" normalizeH="0" baseline="0" noProof="0" dirty="0">
                <a:ln>
                  <a:noFill/>
                </a:ln>
                <a:solidFill>
                  <a:prstClr val="white"/>
                </a:solidFill>
                <a:effectLst/>
                <a:uLnTx/>
                <a:uFillTx/>
                <a:ea typeface="+mn-ea"/>
                <a:cs typeface="+mn-cs"/>
              </a:rPr>
              <a:t>Triage</a:t>
            </a:r>
          </a:p>
        </p:txBody>
      </p:sp>
      <p:sp>
        <p:nvSpPr>
          <p:cNvPr id="254" name="Flowchart: Off-page Connector 253"/>
          <p:cNvSpPr/>
          <p:nvPr/>
        </p:nvSpPr>
        <p:spPr>
          <a:xfrm rot="16200000">
            <a:off x="5717328" y="4644848"/>
            <a:ext cx="790475" cy="1842252"/>
          </a:xfrm>
          <a:prstGeom prst="flowChartOffpageConnector">
            <a:avLst/>
          </a:prstGeom>
          <a:solidFill>
            <a:schemeClr val="accent1">
              <a:lumMod val="75000"/>
            </a:schemeClr>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a typeface="+mn-ea"/>
              <a:cs typeface="+mn-cs"/>
            </a:endParaRPr>
          </a:p>
        </p:txBody>
      </p:sp>
      <p:sp>
        <p:nvSpPr>
          <p:cNvPr id="385" name="TextBox 384"/>
          <p:cNvSpPr txBox="1"/>
          <p:nvPr/>
        </p:nvSpPr>
        <p:spPr>
          <a:xfrm>
            <a:off x="5390578" y="5266013"/>
            <a:ext cx="129875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ea typeface="+mn-ea"/>
                <a:cs typeface="+mn-cs"/>
              </a:rPr>
              <a:t>ThreatWatch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prstClr val="white"/>
                </a:solidFill>
                <a:effectLst/>
                <a:uLnTx/>
                <a:uFillTx/>
                <a:ea typeface="+mn-ea"/>
                <a:cs typeface="+mn-cs"/>
              </a:rPr>
              <a:t>Alerts</a:t>
            </a:r>
          </a:p>
        </p:txBody>
      </p:sp>
      <p:sp>
        <p:nvSpPr>
          <p:cNvPr id="391" name="TextBox 390"/>
          <p:cNvSpPr txBox="1"/>
          <p:nvPr/>
        </p:nvSpPr>
        <p:spPr>
          <a:xfrm>
            <a:off x="7394089" y="2521793"/>
            <a:ext cx="4249189" cy="830997"/>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A</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ttacker</a:t>
            </a:r>
            <a:r>
              <a:rPr kumimoji="0" lang="en-US" sz="1200" b="0" i="0" u="none" strike="noStrike" kern="1200" cap="none" spc="0" normalizeH="0" noProof="0" dirty="0">
                <a:ln>
                  <a:noFill/>
                </a:ln>
                <a:solidFill>
                  <a:prstClr val="black"/>
                </a:solidFill>
                <a:effectLst/>
                <a:uLnTx/>
                <a:uFillTx/>
                <a:latin typeface="Arial" charset="0"/>
                <a:ea typeface="+mn-ea"/>
                <a:cs typeface="+mn-cs"/>
              </a:rPr>
              <a:t> – Inherent Event Severity &amp; Confidence Level</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B</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ehavior – What Behavioral indicators</a:t>
            </a:r>
            <a:r>
              <a:rPr kumimoji="0" lang="en-US" sz="1200" b="0" i="0" u="none" strike="noStrike" kern="1200" cap="none" spc="0" normalizeH="0" noProof="0" dirty="0">
                <a:ln>
                  <a:noFill/>
                </a:ln>
                <a:solidFill>
                  <a:prstClr val="black"/>
                </a:solidFill>
                <a:effectLst/>
                <a:uLnTx/>
                <a:uFillTx/>
                <a:latin typeface="Arial" charset="0"/>
                <a:ea typeface="+mn-ea"/>
                <a:cs typeface="+mn-cs"/>
              </a:rPr>
              <a:t> were identified?</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C</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ontext </a:t>
            </a:r>
            <a:r>
              <a:rPr kumimoji="0" lang="en-US" sz="1200" b="0" i="0" u="none" strike="noStrike" kern="1200" cap="none" spc="0" normalizeH="0" noProof="0" dirty="0">
                <a:ln>
                  <a:noFill/>
                </a:ln>
                <a:solidFill>
                  <a:prstClr val="black"/>
                </a:solidFill>
                <a:effectLst/>
                <a:uLnTx/>
                <a:uFillTx/>
                <a:latin typeface="Arial" charset="0"/>
                <a:ea typeface="+mn-ea"/>
                <a:cs typeface="+mn-cs"/>
              </a:rPr>
              <a:t> – Relevancy to the Customer’s Environment</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mn-ea"/>
                <a:cs typeface="+mn-cs"/>
              </a:rPr>
              <a:t>D</a:t>
            </a:r>
            <a:r>
              <a:rPr kumimoji="0" lang="en-US" sz="1200" b="0" i="0" u="none" strike="noStrike" kern="1200" cap="none" spc="0" normalizeH="0" baseline="0" noProof="0" dirty="0">
                <a:ln>
                  <a:noFill/>
                </a:ln>
                <a:solidFill>
                  <a:prstClr val="black"/>
                </a:solidFill>
                <a:effectLst/>
                <a:uLnTx/>
                <a:uFillTx/>
                <a:latin typeface="Arial" charset="0"/>
                <a:ea typeface="+mn-ea"/>
                <a:cs typeface="+mn-cs"/>
              </a:rPr>
              <a:t>efense</a:t>
            </a:r>
            <a:r>
              <a:rPr kumimoji="0" lang="en-US" sz="1200" b="0" i="0" u="none" strike="noStrike" kern="1200" cap="none" spc="0" normalizeH="0" noProof="0" dirty="0">
                <a:ln>
                  <a:noFill/>
                </a:ln>
                <a:solidFill>
                  <a:prstClr val="black"/>
                </a:solidFill>
                <a:effectLst/>
                <a:uLnTx/>
                <a:uFillTx/>
                <a:latin typeface="Arial" charset="0"/>
                <a:ea typeface="+mn-ea"/>
                <a:cs typeface="+mn-cs"/>
              </a:rPr>
              <a:t> – Defensive Actions &amp; Countermeasures Taken</a:t>
            </a:r>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93" name="Flowchart: Off-page Connector 392"/>
          <p:cNvSpPr/>
          <p:nvPr/>
        </p:nvSpPr>
        <p:spPr>
          <a:xfrm rot="16200000">
            <a:off x="5708455" y="747029"/>
            <a:ext cx="790475" cy="1842252"/>
          </a:xfrm>
          <a:prstGeom prst="flowChartOffpageConnector">
            <a:avLst/>
          </a:prstGeom>
          <a:solidFill>
            <a:schemeClr val="accent1"/>
          </a:solidFill>
          <a:ln w="12700" cap="flat" cmpd="sng" algn="ctr">
            <a:solidFill>
              <a:sysClr val="windowText" lastClr="000000">
                <a:shade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ea typeface="+mn-ea"/>
              <a:cs typeface="+mn-cs"/>
            </a:endParaRPr>
          </a:p>
        </p:txBody>
      </p:sp>
      <p:sp>
        <p:nvSpPr>
          <p:cNvPr id="394" name="TextBox 393"/>
          <p:cNvSpPr txBox="1"/>
          <p:nvPr/>
        </p:nvSpPr>
        <p:spPr>
          <a:xfrm>
            <a:off x="5295619" y="1370561"/>
            <a:ext cx="143340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0" dirty="0">
                <a:solidFill>
                  <a:schemeClr val="bg1"/>
                </a:solidFill>
              </a:rPr>
              <a:t>ThreatWatch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a:ln>
                  <a:noFill/>
                </a:ln>
                <a:solidFill>
                  <a:schemeClr val="bg1"/>
                </a:solidFill>
                <a:effectLst/>
                <a:uLnTx/>
                <a:uFillTx/>
              </a:rPr>
              <a:t>Analysis Layers</a:t>
            </a:r>
          </a:p>
        </p:txBody>
      </p:sp>
    </p:spTree>
    <p:extLst>
      <p:ext uri="{BB962C8B-B14F-4D97-AF65-F5344CB8AC3E}">
        <p14:creationId xmlns:p14="http://schemas.microsoft.com/office/powerpoint/2010/main" val="42446335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noAutofit/>
          </a:bodyPr>
          <a:lstStyle/>
          <a:p>
            <a:r>
              <a:rPr lang="en-US" sz="3600" dirty="0">
                <a:solidFill>
                  <a:schemeClr val="bg1">
                    <a:lumMod val="95000"/>
                  </a:schemeClr>
                </a:solidFill>
                <a:latin typeface="+mn-lt"/>
              </a:rPr>
              <a:t>Architecture Overview</a:t>
            </a:r>
          </a:p>
        </p:txBody>
      </p:sp>
      <p:sp>
        <p:nvSpPr>
          <p:cNvPr id="230" name="Analysis &amp; Alerting Text Box"/>
          <p:cNvSpPr txBox="1">
            <a:spLocks noChangeArrowheads="1"/>
          </p:cNvSpPr>
          <p:nvPr/>
        </p:nvSpPr>
        <p:spPr bwMode="auto">
          <a:xfrm>
            <a:off x="1232545" y="6599688"/>
            <a:ext cx="1313067" cy="364741"/>
          </a:xfrm>
          <a:prstGeom prst="rect">
            <a:avLst/>
          </a:prstGeom>
          <a:noFill/>
          <a:ln w="9525">
            <a:noFill/>
            <a:miter lim="800000"/>
            <a:headEnd/>
            <a:tailEnd/>
          </a:ln>
        </p:spPr>
        <p:txBody>
          <a:bodyPr lIns="0" tIns="0" rIns="0" bIns="0"/>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Calibri"/>
                <a:ea typeface="Droid Sans" pitchFamily="34" charset="0"/>
                <a:cs typeface="Droid Sans" pitchFamily="34" charset="0"/>
              </a:rPr>
              <a:t>ThreatWatch RAR</a:t>
            </a: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1100" b="1" i="0" u="none" strike="noStrike" kern="1200" cap="none" spc="0" normalizeH="0" baseline="0" noProof="0" dirty="0" smtClean="0">
                <a:ln>
                  <a:noFill/>
                </a:ln>
                <a:solidFill>
                  <a:srgbClr val="000000"/>
                </a:solidFill>
                <a:effectLst/>
                <a:uLnTx/>
                <a:uFillTx/>
                <a:latin typeface="Calibri"/>
                <a:ea typeface="Droid Sans" pitchFamily="34" charset="0"/>
                <a:cs typeface="Droid Sans" pitchFamily="34" charset="0"/>
              </a:rPr>
              <a:t>Environment</a:t>
            </a:r>
            <a:endParaRPr kumimoji="0" lang="en-US" sz="1100" b="1" i="0" u="none" strike="noStrike" kern="1200" cap="none" spc="0" normalizeH="0" baseline="0" noProof="0" dirty="0">
              <a:ln>
                <a:noFill/>
              </a:ln>
              <a:solidFill>
                <a:srgbClr val="000000"/>
              </a:solidFill>
              <a:effectLst/>
              <a:uLnTx/>
              <a:uFillTx/>
              <a:latin typeface="Calibri"/>
              <a:ea typeface="Droid Sans" pitchFamily="34" charset="0"/>
              <a:cs typeface="Droid Sans" pitchFamily="34" charset="0"/>
            </a:endParaRPr>
          </a:p>
        </p:txBody>
      </p:sp>
      <p:sp>
        <p:nvSpPr>
          <p:cNvPr id="23" name="Rounded Rectangle 22"/>
          <p:cNvSpPr/>
          <p:nvPr/>
        </p:nvSpPr>
        <p:spPr>
          <a:xfrm>
            <a:off x="152240" y="2946939"/>
            <a:ext cx="760614" cy="549694"/>
          </a:xfrm>
          <a:prstGeom prst="roundRect">
            <a:avLst/>
          </a:prstGeom>
          <a:solidFill>
            <a:schemeClr val="accent1">
              <a:lumMod val="20000"/>
              <a:lumOff val="80000"/>
            </a:schemeClr>
          </a:solidFill>
          <a:ln w="19050">
            <a:solidFill>
              <a:srgbClr val="F24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7" name="SIEM to ThreatWatch  Path"/>
          <p:cNvCxnSpPr/>
          <p:nvPr/>
        </p:nvCxnSpPr>
        <p:spPr bwMode="auto">
          <a:xfrm>
            <a:off x="6321072" y="2116098"/>
            <a:ext cx="43214" cy="3077653"/>
          </a:xfrm>
          <a:prstGeom prst="straightConnector1">
            <a:avLst/>
          </a:prstGeom>
          <a:ln w="25400" cap="sq">
            <a:solidFill>
              <a:schemeClr val="tx1"/>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210" name="Path ABCD to SOC 1"/>
          <p:cNvCxnSpPr/>
          <p:nvPr/>
        </p:nvCxnSpPr>
        <p:spPr bwMode="auto">
          <a:xfrm>
            <a:off x="10324860" y="1555062"/>
            <a:ext cx="0" cy="857479"/>
          </a:xfrm>
          <a:prstGeom prst="straightConnector1">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350" name="Straight Connector 349"/>
          <p:cNvCxnSpPr/>
          <p:nvPr/>
        </p:nvCxnSpPr>
        <p:spPr bwMode="auto">
          <a:xfrm>
            <a:off x="7839835" y="1555062"/>
            <a:ext cx="0" cy="4456873"/>
          </a:xfrm>
          <a:prstGeom prst="line">
            <a:avLst/>
          </a:prstGeom>
          <a:ln w="22225" cap="rnd">
            <a:solidFill>
              <a:schemeClr val="bg1">
                <a:lumMod val="75000"/>
              </a:schemeClr>
            </a:solidFill>
            <a:prstDash val="sysDash"/>
          </a:ln>
          <a:effectLst/>
        </p:spPr>
        <p:style>
          <a:lnRef idx="3">
            <a:schemeClr val="accent1"/>
          </a:lnRef>
          <a:fillRef idx="0">
            <a:schemeClr val="accent1"/>
          </a:fillRef>
          <a:effectRef idx="2">
            <a:schemeClr val="accent1"/>
          </a:effectRef>
          <a:fontRef idx="minor">
            <a:schemeClr val="tx1"/>
          </a:fontRef>
        </p:style>
      </p:cxnSp>
      <p:cxnSp>
        <p:nvCxnSpPr>
          <p:cNvPr id="349" name="Straight Connector 348"/>
          <p:cNvCxnSpPr/>
          <p:nvPr/>
        </p:nvCxnSpPr>
        <p:spPr bwMode="auto">
          <a:xfrm>
            <a:off x="5187872" y="1567714"/>
            <a:ext cx="0" cy="4426571"/>
          </a:xfrm>
          <a:prstGeom prst="line">
            <a:avLst/>
          </a:prstGeom>
          <a:ln w="22225" cap="rnd">
            <a:solidFill>
              <a:schemeClr val="bg1">
                <a:lumMod val="75000"/>
              </a:schemeClr>
            </a:solidFill>
            <a:prstDash val="sysDash"/>
          </a:ln>
          <a:effectLst/>
        </p:spPr>
        <p:style>
          <a:lnRef idx="3">
            <a:schemeClr val="accent1"/>
          </a:lnRef>
          <a:fillRef idx="0">
            <a:schemeClr val="accent1"/>
          </a:fillRef>
          <a:effectRef idx="2">
            <a:schemeClr val="accent1"/>
          </a:effectRef>
          <a:fontRef idx="minor">
            <a:schemeClr val="tx1"/>
          </a:fontRef>
        </p:style>
      </p:cxnSp>
      <p:cxnSp>
        <p:nvCxnSpPr>
          <p:cNvPr id="179" name="Straight Connector 178"/>
          <p:cNvCxnSpPr>
            <a:stCxn id="178" idx="0"/>
          </p:cNvCxnSpPr>
          <p:nvPr/>
        </p:nvCxnSpPr>
        <p:spPr>
          <a:xfrm flipH="1">
            <a:off x="3475869" y="1972425"/>
            <a:ext cx="599337" cy="363"/>
          </a:xfrm>
          <a:prstGeom prst="line">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82" name="TW Data Path 1"/>
          <p:cNvGrpSpPr/>
          <p:nvPr/>
        </p:nvGrpSpPr>
        <p:grpSpPr>
          <a:xfrm rot="10800000">
            <a:off x="4502071" y="3571202"/>
            <a:ext cx="1039976" cy="1767910"/>
            <a:chOff x="4872036" y="3265482"/>
            <a:chExt cx="1321614" cy="2506670"/>
          </a:xfrm>
        </p:grpSpPr>
        <p:cxnSp>
          <p:nvCxnSpPr>
            <p:cNvPr id="418" name="Straight Connector 417"/>
            <p:cNvCxnSpPr/>
            <p:nvPr/>
          </p:nvCxnSpPr>
          <p:spPr>
            <a:xfrm>
              <a:off x="6193650" y="3265482"/>
              <a:ext cx="0" cy="1870875"/>
            </a:xfrm>
            <a:prstGeom prst="line">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19" name="Arc 418"/>
            <p:cNvSpPr/>
            <p:nvPr/>
          </p:nvSpPr>
          <p:spPr>
            <a:xfrm rot="5400000">
              <a:off x="4894667" y="4473169"/>
              <a:ext cx="1276352" cy="1321613"/>
            </a:xfrm>
            <a:prstGeom prst="arc">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cxnSp>
          <p:nvCxnSpPr>
            <p:cNvPr id="420" name="Straight Connector 419"/>
            <p:cNvCxnSpPr/>
            <p:nvPr/>
          </p:nvCxnSpPr>
          <p:spPr>
            <a:xfrm>
              <a:off x="5029200" y="5772152"/>
              <a:ext cx="533400" cy="0"/>
            </a:xfrm>
            <a:prstGeom prst="line">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01" name="Down Arrow 400"/>
          <p:cNvSpPr/>
          <p:nvPr/>
        </p:nvSpPr>
        <p:spPr>
          <a:xfrm rot="10800000">
            <a:off x="4443673" y="4464730"/>
            <a:ext cx="118614" cy="133557"/>
          </a:xfrm>
          <a:prstGeom prst="downArrow">
            <a:avLst>
              <a:gd name="adj1" fmla="val 0"/>
              <a:gd name="adj2" fmla="val 10818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8" name="Arc 367"/>
          <p:cNvSpPr/>
          <p:nvPr/>
        </p:nvSpPr>
        <p:spPr>
          <a:xfrm rot="5400000">
            <a:off x="10934378" y="5389421"/>
            <a:ext cx="708352" cy="899420"/>
          </a:xfrm>
          <a:prstGeom prst="arc">
            <a:avLst/>
          </a:prstGeom>
          <a:ln w="25400">
            <a:solidFill>
              <a:srgbClr val="F247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cxnSp>
        <p:nvCxnSpPr>
          <p:cNvPr id="198" name="Path ABCD to SOC 1"/>
          <p:cNvCxnSpPr>
            <a:stCxn id="128" idx="2"/>
            <a:endCxn id="368" idx="0"/>
          </p:cNvCxnSpPr>
          <p:nvPr/>
        </p:nvCxnSpPr>
        <p:spPr bwMode="auto">
          <a:xfrm>
            <a:off x="11731251" y="2753605"/>
            <a:ext cx="7013" cy="3085526"/>
          </a:xfrm>
          <a:prstGeom prst="straightConnector1">
            <a:avLst/>
          </a:prstGeom>
          <a:ln w="25400" cap="sq">
            <a:solidFill>
              <a:srgbClr val="F2470F"/>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199" name="Path SOC to Portal"/>
          <p:cNvCxnSpPr>
            <a:stCxn id="365" idx="0"/>
            <a:endCxn id="368" idx="2"/>
          </p:cNvCxnSpPr>
          <p:nvPr/>
        </p:nvCxnSpPr>
        <p:spPr>
          <a:xfrm>
            <a:off x="3818574" y="6167103"/>
            <a:ext cx="7469980" cy="26204"/>
          </a:xfrm>
          <a:prstGeom prst="line">
            <a:avLst/>
          </a:prstGeom>
          <a:ln w="25400" cap="sq">
            <a:solidFill>
              <a:srgbClr val="F2470F"/>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sp>
        <p:nvSpPr>
          <p:cNvPr id="365" name="Arc 364"/>
          <p:cNvSpPr/>
          <p:nvPr/>
        </p:nvSpPr>
        <p:spPr>
          <a:xfrm rot="10800000">
            <a:off x="3206672" y="5001219"/>
            <a:ext cx="1223803" cy="1165884"/>
          </a:xfrm>
          <a:prstGeom prst="arc">
            <a:avLst/>
          </a:prstGeom>
          <a:noFill/>
          <a:ln w="25400">
            <a:solidFill>
              <a:srgbClr val="F2470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cxnSp>
        <p:nvCxnSpPr>
          <p:cNvPr id="214" name="Path ABCD to SOC 1"/>
          <p:cNvCxnSpPr/>
          <p:nvPr/>
        </p:nvCxnSpPr>
        <p:spPr bwMode="auto">
          <a:xfrm>
            <a:off x="10326501" y="4436721"/>
            <a:ext cx="0" cy="1015051"/>
          </a:xfrm>
          <a:prstGeom prst="straightConnector1">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215" name="Path ABCD to SOC 1"/>
          <p:cNvCxnSpPr/>
          <p:nvPr/>
        </p:nvCxnSpPr>
        <p:spPr bwMode="auto">
          <a:xfrm>
            <a:off x="10326498" y="3584375"/>
            <a:ext cx="0" cy="857479"/>
          </a:xfrm>
          <a:prstGeom prst="straightConnector1">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216" name="Path SOC to TRU"/>
          <p:cNvCxnSpPr/>
          <p:nvPr/>
        </p:nvCxnSpPr>
        <p:spPr>
          <a:xfrm>
            <a:off x="7126188" y="4559586"/>
            <a:ext cx="3198673" cy="0"/>
          </a:xfrm>
          <a:prstGeom prst="line">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217" name="Path SOC to Portal"/>
          <p:cNvCxnSpPr/>
          <p:nvPr/>
        </p:nvCxnSpPr>
        <p:spPr>
          <a:xfrm>
            <a:off x="6662408" y="2286984"/>
            <a:ext cx="4773864" cy="22214"/>
          </a:xfrm>
          <a:prstGeom prst="line">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cxnSp>
        <p:nvCxnSpPr>
          <p:cNvPr id="363" name="Straight Connector 362"/>
          <p:cNvCxnSpPr/>
          <p:nvPr/>
        </p:nvCxnSpPr>
        <p:spPr>
          <a:xfrm rot="10800000">
            <a:off x="9121326" y="2969901"/>
            <a:ext cx="511439" cy="0"/>
          </a:xfrm>
          <a:prstGeom prst="line">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8" name="Path SOC to TRU"/>
          <p:cNvCxnSpPr/>
          <p:nvPr/>
        </p:nvCxnSpPr>
        <p:spPr>
          <a:xfrm>
            <a:off x="6761435" y="3476425"/>
            <a:ext cx="3427319" cy="0"/>
          </a:xfrm>
          <a:prstGeom prst="line">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sp>
        <p:nvSpPr>
          <p:cNvPr id="239" name="Analysis &amp; Alerting Text Box"/>
          <p:cNvSpPr txBox="1">
            <a:spLocks noChangeArrowheads="1"/>
          </p:cNvSpPr>
          <p:nvPr/>
        </p:nvSpPr>
        <p:spPr bwMode="auto">
          <a:xfrm>
            <a:off x="9774271" y="3066900"/>
            <a:ext cx="1129749" cy="206814"/>
          </a:xfrm>
          <a:prstGeom prst="rect">
            <a:avLst/>
          </a:prstGeom>
          <a:noFill/>
          <a:ln w="9525">
            <a:noFill/>
            <a:miter lim="800000"/>
            <a:headEnd/>
            <a:tailEnd/>
          </a:ln>
        </p:spPr>
        <p:txBody>
          <a:bodyPr lIns="0" tIns="0" rIns="0" bIns="0"/>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a:ea typeface="Droid Sans" pitchFamily="34" charset="0"/>
                <a:cs typeface="Droid Sans" pitchFamily="34" charset="0"/>
              </a:rPr>
              <a:t>SOD Operations &amp; Triage</a:t>
            </a:r>
            <a:endParaRPr kumimoji="0" lang="en-US" sz="900" b="0" i="0" u="none" strike="noStrike" kern="1200" cap="none" spc="0" normalizeH="0" baseline="0" noProof="0" dirty="0">
              <a:ln>
                <a:noFill/>
              </a:ln>
              <a:solidFill>
                <a:srgbClr val="000000"/>
              </a:solidFill>
              <a:effectLst/>
              <a:uLnTx/>
              <a:uFillTx/>
              <a:latin typeface="Calibri"/>
              <a:ea typeface="Droid Sans" pitchFamily="34" charset="0"/>
              <a:cs typeface="Droid Sans" pitchFamily="34" charset="0"/>
            </a:endParaRPr>
          </a:p>
        </p:txBody>
      </p:sp>
      <p:sp>
        <p:nvSpPr>
          <p:cNvPr id="355" name="Oval 354"/>
          <p:cNvSpPr/>
          <p:nvPr/>
        </p:nvSpPr>
        <p:spPr>
          <a:xfrm>
            <a:off x="10214172" y="2721009"/>
            <a:ext cx="177071" cy="184071"/>
          </a:xfrm>
          <a:prstGeom prst="ellipse">
            <a:avLst/>
          </a:prstGeom>
          <a:solidFill>
            <a:schemeClr val="tx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6" name="Freeform 355"/>
          <p:cNvSpPr/>
          <p:nvPr/>
        </p:nvSpPr>
        <p:spPr>
          <a:xfrm>
            <a:off x="10102638" y="2883538"/>
            <a:ext cx="400136" cy="164227"/>
          </a:xfrm>
          <a:custGeom>
            <a:avLst/>
            <a:gdLst>
              <a:gd name="connsiteX0" fmla="*/ 125774 w 414338"/>
              <a:gd name="connsiteY0" fmla="*/ 0 h 184834"/>
              <a:gd name="connsiteX1" fmla="*/ 207170 w 414338"/>
              <a:gd name="connsiteY1" fmla="*/ 81395 h 184834"/>
              <a:gd name="connsiteX2" fmla="*/ 288565 w 414338"/>
              <a:gd name="connsiteY2" fmla="*/ 0 h 184834"/>
              <a:gd name="connsiteX3" fmla="*/ 353660 w 414338"/>
              <a:gd name="connsiteY3" fmla="*/ 29007 h 184834"/>
              <a:gd name="connsiteX4" fmla="*/ 414338 w 414338"/>
              <a:gd name="connsiteY4" fmla="*/ 125825 h 184834"/>
              <a:gd name="connsiteX5" fmla="*/ 398058 w 414338"/>
              <a:gd name="connsiteY5" fmla="*/ 179121 h 184834"/>
              <a:gd name="connsiteX6" fmla="*/ 392230 w 414338"/>
              <a:gd name="connsiteY6" fmla="*/ 184834 h 184834"/>
              <a:gd name="connsiteX7" fmla="*/ 22108 w 414338"/>
              <a:gd name="connsiteY7" fmla="*/ 184834 h 184834"/>
              <a:gd name="connsiteX8" fmla="*/ 16280 w 414338"/>
              <a:gd name="connsiteY8" fmla="*/ 179121 h 184834"/>
              <a:gd name="connsiteX9" fmla="*/ 0 w 414338"/>
              <a:gd name="connsiteY9" fmla="*/ 125825 h 184834"/>
              <a:gd name="connsiteX10" fmla="*/ 60679 w 414338"/>
              <a:gd name="connsiteY10" fmla="*/ 29007 h 18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4338" h="184834">
                <a:moveTo>
                  <a:pt x="125774" y="0"/>
                </a:moveTo>
                <a:lnTo>
                  <a:pt x="207170" y="81395"/>
                </a:lnTo>
                <a:lnTo>
                  <a:pt x="288565" y="0"/>
                </a:lnTo>
                <a:lnTo>
                  <a:pt x="353660" y="29007"/>
                </a:lnTo>
                <a:cubicBezTo>
                  <a:pt x="391150" y="53785"/>
                  <a:pt x="414338" y="88015"/>
                  <a:pt x="414338" y="125825"/>
                </a:cubicBezTo>
                <a:cubicBezTo>
                  <a:pt x="414338" y="144730"/>
                  <a:pt x="408541" y="162740"/>
                  <a:pt x="398058" y="179121"/>
                </a:cubicBezTo>
                <a:lnTo>
                  <a:pt x="392230" y="184834"/>
                </a:lnTo>
                <a:lnTo>
                  <a:pt x="22108" y="184834"/>
                </a:lnTo>
                <a:lnTo>
                  <a:pt x="16280" y="179121"/>
                </a:lnTo>
                <a:cubicBezTo>
                  <a:pt x="5797" y="162740"/>
                  <a:pt x="0" y="144730"/>
                  <a:pt x="0" y="125825"/>
                </a:cubicBezTo>
                <a:cubicBezTo>
                  <a:pt x="0" y="88015"/>
                  <a:pt x="23188" y="53785"/>
                  <a:pt x="60679" y="29007"/>
                </a:cubicBezTo>
                <a:close/>
              </a:path>
            </a:pathLst>
          </a:custGeom>
          <a:solidFill>
            <a:schemeClr val="tx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7" name="Oval 356"/>
          <p:cNvSpPr/>
          <p:nvPr/>
        </p:nvSpPr>
        <p:spPr>
          <a:xfrm>
            <a:off x="10456187" y="2698857"/>
            <a:ext cx="151121" cy="157095"/>
          </a:xfrm>
          <a:prstGeom prst="ellipse">
            <a:avLst/>
          </a:prstGeom>
          <a:solidFill>
            <a:schemeClr val="tx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8" name="Freeform 357"/>
          <p:cNvSpPr/>
          <p:nvPr/>
        </p:nvSpPr>
        <p:spPr>
          <a:xfrm>
            <a:off x="10397245" y="2837568"/>
            <a:ext cx="305250" cy="140159"/>
          </a:xfrm>
          <a:custGeom>
            <a:avLst/>
            <a:gdLst>
              <a:gd name="connsiteX0" fmla="*/ 69810 w 316084"/>
              <a:gd name="connsiteY0" fmla="*/ 0 h 157746"/>
              <a:gd name="connsiteX1" fmla="*/ 139277 w 316084"/>
              <a:gd name="connsiteY1" fmla="*/ 69466 h 157746"/>
              <a:gd name="connsiteX2" fmla="*/ 208743 w 316084"/>
              <a:gd name="connsiteY2" fmla="*/ 0 h 157746"/>
              <a:gd name="connsiteX3" fmla="*/ 264298 w 316084"/>
              <a:gd name="connsiteY3" fmla="*/ 24756 h 157746"/>
              <a:gd name="connsiteX4" fmla="*/ 316084 w 316084"/>
              <a:gd name="connsiteY4" fmla="*/ 107385 h 157746"/>
              <a:gd name="connsiteX5" fmla="*/ 302190 w 316084"/>
              <a:gd name="connsiteY5" fmla="*/ 152870 h 157746"/>
              <a:gd name="connsiteX6" fmla="*/ 297216 w 316084"/>
              <a:gd name="connsiteY6" fmla="*/ 157746 h 157746"/>
              <a:gd name="connsiteX7" fmla="*/ 128136 w 316084"/>
              <a:gd name="connsiteY7" fmla="*/ 157746 h 157746"/>
              <a:gd name="connsiteX8" fmla="*/ 112400 w 316084"/>
              <a:gd name="connsiteY8" fmla="*/ 109760 h 157746"/>
              <a:gd name="connsiteX9" fmla="*/ 63457 w 316084"/>
              <a:gd name="connsiteY9" fmla="*/ 65069 h 157746"/>
              <a:gd name="connsiteX10" fmla="*/ 0 w 316084"/>
              <a:gd name="connsiteY10" fmla="*/ 38729 h 157746"/>
              <a:gd name="connsiteX11" fmla="*/ 14254 w 316084"/>
              <a:gd name="connsiteY11" fmla="*/ 24756 h 1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084" h="157746">
                <a:moveTo>
                  <a:pt x="69810" y="0"/>
                </a:moveTo>
                <a:lnTo>
                  <a:pt x="139277" y="69466"/>
                </a:lnTo>
                <a:lnTo>
                  <a:pt x="208743" y="0"/>
                </a:lnTo>
                <a:lnTo>
                  <a:pt x="264298" y="24756"/>
                </a:lnTo>
                <a:cubicBezTo>
                  <a:pt x="296294" y="45903"/>
                  <a:pt x="316084" y="75116"/>
                  <a:pt x="316084" y="107385"/>
                </a:cubicBezTo>
                <a:cubicBezTo>
                  <a:pt x="316084" y="123519"/>
                  <a:pt x="311137" y="138890"/>
                  <a:pt x="302190" y="152870"/>
                </a:cubicBezTo>
                <a:lnTo>
                  <a:pt x="297216" y="157746"/>
                </a:lnTo>
                <a:lnTo>
                  <a:pt x="128136" y="157746"/>
                </a:lnTo>
                <a:lnTo>
                  <a:pt x="112400" y="109760"/>
                </a:lnTo>
                <a:cubicBezTo>
                  <a:pt x="100844" y="92939"/>
                  <a:pt x="84121" y="77791"/>
                  <a:pt x="63457" y="65069"/>
                </a:cubicBezTo>
                <a:lnTo>
                  <a:pt x="0" y="38729"/>
                </a:lnTo>
                <a:lnTo>
                  <a:pt x="14254" y="24756"/>
                </a:lnTo>
                <a:close/>
              </a:path>
            </a:pathLst>
          </a:custGeom>
          <a:solidFill>
            <a:schemeClr val="tx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9" name="Oval 358"/>
          <p:cNvSpPr/>
          <p:nvPr/>
        </p:nvSpPr>
        <p:spPr>
          <a:xfrm>
            <a:off x="10001933" y="2698133"/>
            <a:ext cx="151121" cy="157095"/>
          </a:xfrm>
          <a:prstGeom prst="ellipse">
            <a:avLst/>
          </a:prstGeom>
          <a:solidFill>
            <a:schemeClr val="tx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60" name="Freeform 359"/>
          <p:cNvSpPr/>
          <p:nvPr/>
        </p:nvSpPr>
        <p:spPr>
          <a:xfrm>
            <a:off x="9906748" y="2836844"/>
            <a:ext cx="304598" cy="140159"/>
          </a:xfrm>
          <a:custGeom>
            <a:avLst/>
            <a:gdLst>
              <a:gd name="connsiteX0" fmla="*/ 107342 w 315409"/>
              <a:gd name="connsiteY0" fmla="*/ 0 h 157746"/>
              <a:gd name="connsiteX1" fmla="*/ 176809 w 315409"/>
              <a:gd name="connsiteY1" fmla="*/ 69466 h 157746"/>
              <a:gd name="connsiteX2" fmla="*/ 246275 w 315409"/>
              <a:gd name="connsiteY2" fmla="*/ 0 h 157746"/>
              <a:gd name="connsiteX3" fmla="*/ 301830 w 315409"/>
              <a:gd name="connsiteY3" fmla="*/ 24756 h 157746"/>
              <a:gd name="connsiteX4" fmla="*/ 315409 w 315409"/>
              <a:gd name="connsiteY4" fmla="*/ 38067 h 157746"/>
              <a:gd name="connsiteX5" fmla="*/ 248394 w 315409"/>
              <a:gd name="connsiteY5" fmla="*/ 65884 h 157746"/>
              <a:gd name="connsiteX6" fmla="*/ 199451 w 315409"/>
              <a:gd name="connsiteY6" fmla="*/ 110575 h 157746"/>
              <a:gd name="connsiteX7" fmla="*/ 183982 w 315409"/>
              <a:gd name="connsiteY7" fmla="*/ 157746 h 157746"/>
              <a:gd name="connsiteX8" fmla="*/ 18868 w 315409"/>
              <a:gd name="connsiteY8" fmla="*/ 157746 h 157746"/>
              <a:gd name="connsiteX9" fmla="*/ 13894 w 315409"/>
              <a:gd name="connsiteY9" fmla="*/ 152870 h 157746"/>
              <a:gd name="connsiteX10" fmla="*/ 0 w 315409"/>
              <a:gd name="connsiteY10" fmla="*/ 107385 h 157746"/>
              <a:gd name="connsiteX11" fmla="*/ 51787 w 315409"/>
              <a:gd name="connsiteY11" fmla="*/ 24756 h 1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409" h="157746">
                <a:moveTo>
                  <a:pt x="107342" y="0"/>
                </a:moveTo>
                <a:lnTo>
                  <a:pt x="176809" y="69466"/>
                </a:lnTo>
                <a:lnTo>
                  <a:pt x="246275" y="0"/>
                </a:lnTo>
                <a:lnTo>
                  <a:pt x="301830" y="24756"/>
                </a:lnTo>
                <a:lnTo>
                  <a:pt x="315409" y="38067"/>
                </a:lnTo>
                <a:lnTo>
                  <a:pt x="248394" y="65884"/>
                </a:lnTo>
                <a:cubicBezTo>
                  <a:pt x="227730" y="78606"/>
                  <a:pt x="211007" y="93754"/>
                  <a:pt x="199451" y="110575"/>
                </a:cubicBezTo>
                <a:lnTo>
                  <a:pt x="183982" y="157746"/>
                </a:lnTo>
                <a:lnTo>
                  <a:pt x="18868" y="157746"/>
                </a:lnTo>
                <a:lnTo>
                  <a:pt x="13894" y="152870"/>
                </a:lnTo>
                <a:cubicBezTo>
                  <a:pt x="4948" y="138890"/>
                  <a:pt x="0" y="123519"/>
                  <a:pt x="0" y="107385"/>
                </a:cubicBezTo>
                <a:cubicBezTo>
                  <a:pt x="0" y="75116"/>
                  <a:pt x="19790" y="45903"/>
                  <a:pt x="51787" y="24756"/>
                </a:cubicBezTo>
                <a:close/>
              </a:path>
            </a:pathLst>
          </a:custGeom>
          <a:solidFill>
            <a:schemeClr val="tx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42" name="SOC Circle Data Path"/>
          <p:cNvSpPr/>
          <p:nvPr/>
        </p:nvSpPr>
        <p:spPr>
          <a:xfrm>
            <a:off x="9634386" y="2441375"/>
            <a:ext cx="1388754" cy="999053"/>
          </a:xfrm>
          <a:prstGeom prst="ellipse">
            <a:avLst/>
          </a:prstGeom>
          <a:ln w="381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sp>
        <p:nvSpPr>
          <p:cNvPr id="243" name="SOC Operations Box"/>
          <p:cNvSpPr/>
          <p:nvPr/>
        </p:nvSpPr>
        <p:spPr bwMode="auto">
          <a:xfrm>
            <a:off x="9623876" y="3355775"/>
            <a:ext cx="1426943" cy="220573"/>
          </a:xfrm>
          <a:prstGeom prst="roundRect">
            <a:avLst>
              <a:gd name="adj" fmla="val 0"/>
            </a:avLst>
          </a:prstGeom>
          <a:solidFill>
            <a:srgbClr val="0574AC"/>
          </a:solidFill>
          <a:ln w="12700">
            <a:solidFill>
              <a:srgbClr val="000000"/>
            </a:solid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lIns="45720" rIns="4572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white">
                    <a:lumMod val="20000"/>
                    <a:lumOff val="80000"/>
                  </a:prstClr>
                </a:solidFill>
                <a:effectLst/>
                <a:uLnTx/>
                <a:uFillTx/>
                <a:latin typeface="Calibri" panose="020F0502020204030204"/>
                <a:ea typeface="Droid Sans" pitchFamily="34" charset="0"/>
                <a:cs typeface="Droid Sans" pitchFamily="34" charset="0"/>
              </a:rPr>
              <a:t>Prioritized Alerts</a:t>
            </a:r>
            <a:endParaRPr kumimoji="0" lang="en-US" sz="900" b="0" i="0" u="none" strike="noStrike" kern="1200" cap="none" spc="0" normalizeH="0" baseline="0" noProof="0" dirty="0">
              <a:ln>
                <a:noFill/>
              </a:ln>
              <a:solidFill>
                <a:prstClr val="white">
                  <a:lumMod val="20000"/>
                  <a:lumOff val="80000"/>
                </a:prstClr>
              </a:solidFill>
              <a:effectLst/>
              <a:uLnTx/>
              <a:uFillTx/>
              <a:latin typeface="Calibri" panose="020F0502020204030204"/>
              <a:ea typeface="Droid Sans" pitchFamily="34" charset="0"/>
              <a:cs typeface="Droid Sans" pitchFamily="34" charset="0"/>
            </a:endParaRPr>
          </a:p>
        </p:txBody>
      </p:sp>
      <p:cxnSp>
        <p:nvCxnSpPr>
          <p:cNvPr id="245" name="Path TW to ABCD"/>
          <p:cNvCxnSpPr>
            <a:stCxn id="182" idx="0"/>
          </p:cNvCxnSpPr>
          <p:nvPr/>
        </p:nvCxnSpPr>
        <p:spPr>
          <a:xfrm>
            <a:off x="6671057" y="5495371"/>
            <a:ext cx="3410002" cy="7514"/>
          </a:xfrm>
          <a:prstGeom prst="line">
            <a:avLst/>
          </a:prstGeom>
          <a:ln w="25400" cap="sq">
            <a:solidFill>
              <a:srgbClr val="000000"/>
            </a:solidFill>
            <a:headEnd type="none" w="med" len="med"/>
            <a:tailEnd type="none"/>
          </a:ln>
          <a:effectLst/>
        </p:spPr>
        <p:style>
          <a:lnRef idx="3">
            <a:schemeClr val="accent5"/>
          </a:lnRef>
          <a:fillRef idx="0">
            <a:schemeClr val="accent5"/>
          </a:fillRef>
          <a:effectRef idx="2">
            <a:schemeClr val="accent5"/>
          </a:effectRef>
          <a:fontRef idx="minor">
            <a:schemeClr val="tx1"/>
          </a:fontRef>
        </p:style>
      </p:cxnSp>
      <p:pic>
        <p:nvPicPr>
          <p:cNvPr id="353" name="Portal Picture"/>
          <p:cNvPicPr>
            <a:picLocks noChangeAspect="1"/>
          </p:cNvPicPr>
          <p:nvPr/>
        </p:nvPicPr>
        <p:blipFill>
          <a:blip r:embed="rId2"/>
          <a:stretch>
            <a:fillRect/>
          </a:stretch>
        </p:blipFill>
        <p:spPr>
          <a:xfrm>
            <a:off x="5909556" y="1907600"/>
            <a:ext cx="803614" cy="411754"/>
          </a:xfrm>
          <a:prstGeom prst="rect">
            <a:avLst/>
          </a:prstGeom>
        </p:spPr>
      </p:pic>
      <p:sp>
        <p:nvSpPr>
          <p:cNvPr id="354" name="Monitor"/>
          <p:cNvSpPr/>
          <p:nvPr/>
        </p:nvSpPr>
        <p:spPr>
          <a:xfrm>
            <a:off x="5874696" y="1880672"/>
            <a:ext cx="873453" cy="680373"/>
          </a:xfrm>
          <a:custGeom>
            <a:avLst/>
            <a:gdLst>
              <a:gd name="connsiteX0" fmla="*/ 145648 w 1295075"/>
              <a:gd name="connsiteY0" fmla="*/ 76201 h 1293697"/>
              <a:gd name="connsiteX1" fmla="*/ 82550 w 1295075"/>
              <a:gd name="connsiteY1" fmla="*/ 139299 h 1293697"/>
              <a:gd name="connsiteX2" fmla="*/ 82550 w 1295075"/>
              <a:gd name="connsiteY2" fmla="*/ 756133 h 1293697"/>
              <a:gd name="connsiteX3" fmla="*/ 145648 w 1295075"/>
              <a:gd name="connsiteY3" fmla="*/ 819231 h 1293697"/>
              <a:gd name="connsiteX4" fmla="*/ 1154191 w 1295075"/>
              <a:gd name="connsiteY4" fmla="*/ 819231 h 1293697"/>
              <a:gd name="connsiteX5" fmla="*/ 1217289 w 1295075"/>
              <a:gd name="connsiteY5" fmla="*/ 756133 h 1293697"/>
              <a:gd name="connsiteX6" fmla="*/ 1217289 w 1295075"/>
              <a:gd name="connsiteY6" fmla="*/ 139299 h 1293697"/>
              <a:gd name="connsiteX7" fmla="*/ 1154191 w 1295075"/>
              <a:gd name="connsiteY7" fmla="*/ 76201 h 1293697"/>
              <a:gd name="connsiteX8" fmla="*/ 85746 w 1295075"/>
              <a:gd name="connsiteY8" fmla="*/ 0 h 1293697"/>
              <a:gd name="connsiteX9" fmla="*/ 1209329 w 1295075"/>
              <a:gd name="connsiteY9" fmla="*/ 0 h 1293697"/>
              <a:gd name="connsiteX10" fmla="*/ 1295075 w 1295075"/>
              <a:gd name="connsiteY10" fmla="*/ 85746 h 1293697"/>
              <a:gd name="connsiteX11" fmla="*/ 1295075 w 1295075"/>
              <a:gd name="connsiteY11" fmla="*/ 923983 h 1293697"/>
              <a:gd name="connsiteX12" fmla="*/ 1209329 w 1295075"/>
              <a:gd name="connsiteY12" fmla="*/ 1009729 h 1293697"/>
              <a:gd name="connsiteX13" fmla="*/ 787871 w 1295075"/>
              <a:gd name="connsiteY13" fmla="*/ 1009729 h 1293697"/>
              <a:gd name="connsiteX14" fmla="*/ 787871 w 1295075"/>
              <a:gd name="connsiteY14" fmla="*/ 1153256 h 1293697"/>
              <a:gd name="connsiteX15" fmla="*/ 921224 w 1295075"/>
              <a:gd name="connsiteY15" fmla="*/ 1293697 h 1293697"/>
              <a:gd name="connsiteX16" fmla="*/ 381951 w 1295075"/>
              <a:gd name="connsiteY16" fmla="*/ 1293697 h 1293697"/>
              <a:gd name="connsiteX17" fmla="*/ 514189 w 1295075"/>
              <a:gd name="connsiteY17" fmla="*/ 1154431 h 1293697"/>
              <a:gd name="connsiteX18" fmla="*/ 514189 w 1295075"/>
              <a:gd name="connsiteY18" fmla="*/ 1009729 h 1293697"/>
              <a:gd name="connsiteX19" fmla="*/ 85746 w 1295075"/>
              <a:gd name="connsiteY19" fmla="*/ 1009729 h 1293697"/>
              <a:gd name="connsiteX20" fmla="*/ 0 w 1295075"/>
              <a:gd name="connsiteY20" fmla="*/ 923983 h 1293697"/>
              <a:gd name="connsiteX21" fmla="*/ 0 w 1295075"/>
              <a:gd name="connsiteY21" fmla="*/ 85746 h 1293697"/>
              <a:gd name="connsiteX22" fmla="*/ 85746 w 1295075"/>
              <a:gd name="connsiteY22" fmla="*/ 0 h 129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95075" h="1293697">
                <a:moveTo>
                  <a:pt x="145648" y="76201"/>
                </a:moveTo>
                <a:cubicBezTo>
                  <a:pt x="110800" y="76201"/>
                  <a:pt x="82550" y="104451"/>
                  <a:pt x="82550" y="139299"/>
                </a:cubicBezTo>
                <a:lnTo>
                  <a:pt x="82550" y="756133"/>
                </a:lnTo>
                <a:cubicBezTo>
                  <a:pt x="82550" y="790981"/>
                  <a:pt x="110800" y="819231"/>
                  <a:pt x="145648" y="819231"/>
                </a:cubicBezTo>
                <a:lnTo>
                  <a:pt x="1154191" y="819231"/>
                </a:lnTo>
                <a:cubicBezTo>
                  <a:pt x="1189039" y="819231"/>
                  <a:pt x="1217289" y="790981"/>
                  <a:pt x="1217289" y="756133"/>
                </a:cubicBezTo>
                <a:lnTo>
                  <a:pt x="1217289" y="139299"/>
                </a:lnTo>
                <a:cubicBezTo>
                  <a:pt x="1217289" y="104451"/>
                  <a:pt x="1189039" y="76201"/>
                  <a:pt x="1154191" y="76201"/>
                </a:cubicBezTo>
                <a:close/>
                <a:moveTo>
                  <a:pt x="85746" y="0"/>
                </a:moveTo>
                <a:lnTo>
                  <a:pt x="1209329" y="0"/>
                </a:lnTo>
                <a:cubicBezTo>
                  <a:pt x="1256685" y="0"/>
                  <a:pt x="1295075" y="38390"/>
                  <a:pt x="1295075" y="85746"/>
                </a:cubicBezTo>
                <a:lnTo>
                  <a:pt x="1295075" y="923983"/>
                </a:lnTo>
                <a:cubicBezTo>
                  <a:pt x="1295075" y="971339"/>
                  <a:pt x="1256685" y="1009729"/>
                  <a:pt x="1209329" y="1009729"/>
                </a:cubicBezTo>
                <a:lnTo>
                  <a:pt x="787871" y="1009729"/>
                </a:lnTo>
                <a:lnTo>
                  <a:pt x="787871" y="1153256"/>
                </a:lnTo>
                <a:lnTo>
                  <a:pt x="921224" y="1293697"/>
                </a:lnTo>
                <a:lnTo>
                  <a:pt x="381951" y="1293697"/>
                </a:lnTo>
                <a:lnTo>
                  <a:pt x="514189" y="1154431"/>
                </a:lnTo>
                <a:lnTo>
                  <a:pt x="514189" y="1009729"/>
                </a:lnTo>
                <a:lnTo>
                  <a:pt x="85746" y="1009729"/>
                </a:lnTo>
                <a:cubicBezTo>
                  <a:pt x="38390" y="1009729"/>
                  <a:pt x="0" y="971339"/>
                  <a:pt x="0" y="923983"/>
                </a:cubicBezTo>
                <a:lnTo>
                  <a:pt x="0" y="85746"/>
                </a:lnTo>
                <a:cubicBezTo>
                  <a:pt x="0" y="38390"/>
                  <a:pt x="38390" y="0"/>
                  <a:pt x="85746" y="0"/>
                </a:cubicBezTo>
                <a:close/>
              </a:path>
            </a:pathLst>
          </a:custGeom>
          <a:solidFill>
            <a:srgbClr val="0574AC"/>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54" name="Data Collector"/>
          <p:cNvSpPr>
            <a:spLocks noChangeArrowheads="1"/>
          </p:cNvSpPr>
          <p:nvPr/>
        </p:nvSpPr>
        <p:spPr bwMode="auto">
          <a:xfrm>
            <a:off x="4059899" y="5107918"/>
            <a:ext cx="871304" cy="400110"/>
          </a:xfrm>
          <a:prstGeom prst="roundRect">
            <a:avLst>
              <a:gd name="adj" fmla="val 0"/>
            </a:avLst>
          </a:prstGeom>
          <a:solidFill>
            <a:srgbClr val="0574AC"/>
          </a:solidFill>
          <a:ln w="9525" algn="ctr">
            <a:solidFill>
              <a:srgbClr val="000000"/>
            </a:solidFill>
            <a:round/>
            <a:headEnd/>
            <a:tailEnd/>
          </a:ln>
          <a:effectLst/>
        </p:spPr>
        <p:txBody>
          <a:bodyPr wrap="square" lIns="45720" rIns="45720">
            <a:spAutoFit/>
          </a:bodyP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Droid Sans" pitchFamily="34" charset="0"/>
                <a:cs typeface="Droid Sans" pitchFamily="34" charset="0"/>
              </a:rPr>
              <a:t>Data </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rPr>
              <a:t>Collector</a:t>
            </a:r>
          </a:p>
          <a:p>
            <a:pPr marL="0" marR="0" lvl="0" indent="0" algn="ctr" defTabSz="914400" rtl="0" eaLnBrk="1" fontAlgn="auto" latinLnBrk="0" hangingPunct="1">
              <a:lnSpc>
                <a:spcPts val="8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rPr>
              <a:t>(Physical/Virtual)</a:t>
            </a:r>
            <a:endParaRPr kumimoji="0" lang="en-US" sz="500" b="0" i="0" u="none" strike="noStrike" kern="1200" cap="none" spc="0" normalizeH="0" baseline="0" noProof="0" dirty="0">
              <a:ln>
                <a:noFill/>
              </a:ln>
              <a:solidFill>
                <a:prstClr val="white"/>
              </a:solidFill>
              <a:effectLst/>
              <a:uLnTx/>
              <a:uFillTx/>
              <a:latin typeface="Calibri"/>
              <a:ea typeface="Droid Sans" pitchFamily="34" charset="0"/>
              <a:cs typeface="Droid Sans" pitchFamily="34" charset="0"/>
            </a:endParaRPr>
          </a:p>
        </p:txBody>
      </p:sp>
      <p:sp>
        <p:nvSpPr>
          <p:cNvPr id="256" name="Security Operations Center Title"/>
          <p:cNvSpPr txBox="1">
            <a:spLocks noChangeArrowheads="1"/>
          </p:cNvSpPr>
          <p:nvPr/>
        </p:nvSpPr>
        <p:spPr bwMode="auto">
          <a:xfrm>
            <a:off x="8235872" y="1155372"/>
            <a:ext cx="3836331" cy="244396"/>
          </a:xfrm>
          <a:prstGeom prst="rect">
            <a:avLst/>
          </a:prstGeom>
          <a:noFill/>
          <a:ln w="9525">
            <a:noFill/>
            <a:miter lim="800000"/>
            <a:headEnd/>
            <a:tailEnd/>
          </a:ln>
        </p:spPr>
        <p:txBody>
          <a:bodyPr lIns="0" tIns="0" rIns="0" bIns="0"/>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a:ea typeface="ＭＳ Ｐゴシック" charset="0"/>
                <a:cs typeface="Droid Sans" charset="0"/>
              </a:rPr>
              <a:t>Security </a:t>
            </a:r>
            <a:r>
              <a:rPr kumimoji="0" lang="en-US" sz="1800" b="1" i="0" u="sng" strike="noStrike" kern="1200" cap="none" spc="0" normalizeH="0" baseline="0" noProof="0" dirty="0" smtClean="0">
                <a:ln>
                  <a:noFill/>
                </a:ln>
                <a:solidFill>
                  <a:prstClr val="black"/>
                </a:solidFill>
                <a:effectLst/>
                <a:uLnTx/>
                <a:uFillTx/>
                <a:latin typeface="Calibri"/>
                <a:ea typeface="ＭＳ Ｐゴシック" charset="0"/>
                <a:cs typeface="Droid Sans" charset="0"/>
              </a:rPr>
              <a:t>Operations Center </a:t>
            </a:r>
            <a:endParaRPr kumimoji="0" lang="en-US" sz="1800" b="1" i="0" u="sng" strike="noStrike" kern="1200" cap="none" spc="0" normalizeH="0" baseline="0" noProof="0" dirty="0">
              <a:ln>
                <a:noFill/>
              </a:ln>
              <a:solidFill>
                <a:prstClr val="black"/>
              </a:solidFill>
              <a:effectLst/>
              <a:uLnTx/>
              <a:uFillTx/>
              <a:latin typeface="Calibri"/>
              <a:ea typeface="ＭＳ Ｐゴシック" charset="0"/>
              <a:cs typeface="Droid Sans" charset="0"/>
            </a:endParaRPr>
          </a:p>
        </p:txBody>
      </p:sp>
      <p:sp>
        <p:nvSpPr>
          <p:cNvPr id="257" name="Client Premises Title"/>
          <p:cNvSpPr txBox="1">
            <a:spLocks noChangeArrowheads="1"/>
          </p:cNvSpPr>
          <p:nvPr/>
        </p:nvSpPr>
        <p:spPr bwMode="auto">
          <a:xfrm>
            <a:off x="1691212" y="3772287"/>
            <a:ext cx="1667860" cy="147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a:ea typeface="ＭＳ Ｐゴシック" charset="0"/>
                <a:cs typeface="Droid Sans" charset="0"/>
              </a:rPr>
              <a:t>Client </a:t>
            </a:r>
            <a:r>
              <a:rPr kumimoji="0" lang="en-US" sz="1800" b="1" i="0" u="sng" strike="noStrike" kern="1200" cap="none" spc="0" normalizeH="0" baseline="0" noProof="0" dirty="0">
                <a:ln>
                  <a:noFill/>
                </a:ln>
                <a:solidFill>
                  <a:prstClr val="black"/>
                </a:solidFill>
                <a:effectLst/>
                <a:uLnTx/>
                <a:uFillTx/>
                <a:latin typeface="Calibri"/>
                <a:ea typeface="ＭＳ Ｐゴシック" charset="0"/>
                <a:cs typeface="Droid Sans" charset="0"/>
              </a:rPr>
              <a:t>Premises</a:t>
            </a:r>
          </a:p>
        </p:txBody>
      </p:sp>
      <p:sp>
        <p:nvSpPr>
          <p:cNvPr id="258" name="SIEM Platform Box"/>
          <p:cNvSpPr>
            <a:spLocks noChangeArrowheads="1"/>
          </p:cNvSpPr>
          <p:nvPr/>
        </p:nvSpPr>
        <p:spPr bwMode="auto">
          <a:xfrm>
            <a:off x="5475592" y="3174805"/>
            <a:ext cx="1763649" cy="605294"/>
          </a:xfrm>
          <a:prstGeom prst="roundRect">
            <a:avLst>
              <a:gd name="adj" fmla="val 0"/>
            </a:avLst>
          </a:prstGeom>
          <a:solidFill>
            <a:srgbClr val="0574AC"/>
          </a:solidFill>
          <a:ln w="12700" algn="ctr">
            <a:solidFill>
              <a:srgbClr val="000000"/>
            </a:solidFill>
            <a:round/>
            <a:headEnd/>
            <a:tailEnd/>
          </a:ln>
          <a:effectLst/>
        </p:spPr>
        <p:txBody>
          <a:bodyPr wrap="square" lIns="45720" rIns="4572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1050" b="1"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rPr>
              <a:t>Log Analysis</a:t>
            </a:r>
          </a:p>
          <a:p>
            <a:pPr marL="0" marR="0" lvl="0" indent="0" algn="ctr" defTabSz="914400" rtl="0" eaLnBrk="1" fontAlgn="base" latinLnBrk="0" hangingPunct="1">
              <a:lnSpc>
                <a:spcPts val="1000"/>
              </a:lnSpc>
              <a:spcBef>
                <a:spcPct val="0"/>
              </a:spcBef>
              <a:spcAft>
                <a:spcPct val="0"/>
              </a:spcAft>
              <a:buClrTx/>
              <a:buSzTx/>
              <a:buFontTx/>
              <a:buNone/>
              <a:tabLst/>
              <a:defRPr/>
            </a:pPr>
            <a:endParaRPr kumimoji="0" lang="en-US" sz="900" b="0"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rPr>
              <a:t>Data Access Layer (AQ)</a:t>
            </a: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rPr>
              <a:t>Data Warehouse</a:t>
            </a:r>
          </a:p>
        </p:txBody>
      </p:sp>
      <p:sp>
        <p:nvSpPr>
          <p:cNvPr id="259" name="TRU Platform Box"/>
          <p:cNvSpPr>
            <a:spLocks noChangeArrowheads="1"/>
          </p:cNvSpPr>
          <p:nvPr/>
        </p:nvSpPr>
        <p:spPr bwMode="auto">
          <a:xfrm>
            <a:off x="7936485" y="2834639"/>
            <a:ext cx="1371153" cy="861774"/>
          </a:xfrm>
          <a:prstGeom prst="roundRect">
            <a:avLst>
              <a:gd name="adj" fmla="val 0"/>
            </a:avLst>
          </a:prstGeom>
          <a:solidFill>
            <a:schemeClr val="bg1">
              <a:lumMod val="85000"/>
            </a:schemeClr>
          </a:solidFill>
          <a:ln w="12700">
            <a:solidFill>
              <a:srgbClr val="0000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45720" rIns="4572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panose="020F0502020204030204"/>
                <a:ea typeface="Droid Sans" pitchFamily="34" charset="0"/>
                <a:cs typeface="Arial" panose="020B0604020202020204" pitchFamily="34" charset="0"/>
              </a:rPr>
              <a:t>Threat</a:t>
            </a: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1" i="0" u="none" strike="noStrike" kern="1200" cap="none" spc="0" normalizeH="0" baseline="0" noProof="0" dirty="0" smtClean="0">
                <a:ln>
                  <a:noFill/>
                </a:ln>
                <a:solidFill>
                  <a:prstClr val="black"/>
                </a:solidFill>
                <a:effectLst/>
                <a:uLnTx/>
                <a:uFillTx/>
                <a:latin typeface="Calibri" panose="020F0502020204030204"/>
                <a:ea typeface="Droid Sans" pitchFamily="34" charset="0"/>
                <a:cs typeface="Arial" panose="020B0604020202020204" pitchFamily="34" charset="0"/>
              </a:rPr>
              <a:t>Reconnaissance Unit</a:t>
            </a:r>
          </a:p>
          <a:p>
            <a:pPr marL="0" marR="0" lvl="0" indent="0" algn="ctr" defTabSz="914400" rtl="0" eaLnBrk="1" fontAlgn="base" latinLnBrk="0" hangingPunct="1">
              <a:lnSpc>
                <a:spcPts val="1000"/>
              </a:lnSpc>
              <a:spcBef>
                <a:spcPct val="0"/>
              </a:spcBef>
              <a:spcAft>
                <a:spcPct val="0"/>
              </a:spcAft>
              <a:buClrTx/>
              <a:buSzTx/>
              <a:buFontTx/>
              <a:buNone/>
              <a:tabLst/>
              <a:defRPr/>
            </a:pPr>
            <a:endParaRPr kumimoji="0" lang="en-US" sz="900" b="0" i="0" u="sng" strike="noStrike" kern="1200" cap="none" spc="0" normalizeH="0" baseline="0" noProof="0" dirty="0" smtClean="0">
              <a:ln>
                <a:noFill/>
              </a:ln>
              <a:solidFill>
                <a:prstClr val="black"/>
              </a:solidFill>
              <a:effectLst/>
              <a:uLnTx/>
              <a:uFillTx/>
              <a:latin typeface="Calibri" panose="020F0502020204030204"/>
              <a:ea typeface="Droid Sans" pitchFamily="34" charset="0"/>
              <a:cs typeface="Arial" panose="020B0604020202020204" pitchFamily="34" charset="0"/>
            </a:endParaRP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Calibri" panose="020F0502020204030204"/>
                <a:ea typeface="Droid Sans" pitchFamily="34" charset="0"/>
                <a:cs typeface="Arial" panose="020B0604020202020204" pitchFamily="34" charset="0"/>
              </a:rPr>
              <a:t>Pre-Threat Indicators</a:t>
            </a:r>
            <a:endParaRPr kumimoji="0" lang="en-US" sz="800" b="0" i="0" u="none" strike="noStrike" kern="1200" cap="none" spc="0" normalizeH="0" baseline="0" noProof="0" dirty="0">
              <a:ln>
                <a:noFill/>
              </a:ln>
              <a:solidFill>
                <a:prstClr val="black"/>
              </a:solidFill>
              <a:effectLst/>
              <a:uLnTx/>
              <a:uFillTx/>
              <a:latin typeface="Calibri" panose="020F0502020204030204"/>
              <a:ea typeface="Droid Sans" pitchFamily="34" charset="0"/>
              <a:cs typeface="Arial" panose="020B0604020202020204" pitchFamily="34" charset="0"/>
            </a:endParaRP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Calibri" panose="020F0502020204030204"/>
                <a:ea typeface="Droid Sans" pitchFamily="34" charset="0"/>
                <a:cs typeface="Arial" panose="020B0604020202020204" pitchFamily="34" charset="0"/>
              </a:rPr>
              <a:t>Human Intel</a:t>
            </a:r>
            <a:endParaRPr kumimoji="0" lang="en-US" sz="800" b="0" i="0" u="none" strike="noStrike" kern="1200" cap="none" spc="0" normalizeH="0" baseline="0" noProof="0" dirty="0">
              <a:ln>
                <a:noFill/>
              </a:ln>
              <a:solidFill>
                <a:prstClr val="black"/>
              </a:solidFill>
              <a:effectLst/>
              <a:uLnTx/>
              <a:uFillTx/>
              <a:latin typeface="Calibri" panose="020F0502020204030204"/>
              <a:ea typeface="Droid Sans" pitchFamily="34" charset="0"/>
              <a:cs typeface="Arial" panose="020B0604020202020204" pitchFamily="34" charset="0"/>
            </a:endParaRP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black"/>
                </a:solidFill>
                <a:effectLst/>
                <a:uLnTx/>
                <a:uFillTx/>
                <a:latin typeface="Calibri" panose="020F0502020204030204"/>
                <a:ea typeface="Droid Sans" pitchFamily="34" charset="0"/>
                <a:cs typeface="Arial" panose="020B0604020202020204" pitchFamily="34" charset="0"/>
              </a:rPr>
              <a:t>Global Threat Feeds</a:t>
            </a:r>
            <a:endParaRPr kumimoji="0" lang="en-US" sz="800" b="0" i="0" u="none" strike="noStrike" kern="1200" cap="none" spc="0" normalizeH="0" baseline="0" noProof="0" dirty="0">
              <a:ln>
                <a:noFill/>
              </a:ln>
              <a:solidFill>
                <a:prstClr val="black"/>
              </a:solidFill>
              <a:effectLst/>
              <a:uLnTx/>
              <a:uFillTx/>
              <a:latin typeface="Calibri" panose="020F0502020204030204"/>
              <a:ea typeface="Droid Sans" pitchFamily="34" charset="0"/>
              <a:cs typeface="Arial" panose="020B0604020202020204" pitchFamily="34" charset="0"/>
            </a:endParaRPr>
          </a:p>
        </p:txBody>
      </p:sp>
      <p:sp>
        <p:nvSpPr>
          <p:cNvPr id="261" name="SOC Notification Box"/>
          <p:cNvSpPr>
            <a:spLocks noChangeArrowheads="1"/>
          </p:cNvSpPr>
          <p:nvPr/>
        </p:nvSpPr>
        <p:spPr bwMode="auto">
          <a:xfrm>
            <a:off x="9557703" y="2132485"/>
            <a:ext cx="1534317" cy="348813"/>
          </a:xfrm>
          <a:prstGeom prst="roundRect">
            <a:avLst>
              <a:gd name="adj" fmla="val 0"/>
            </a:avLst>
          </a:prstGeom>
          <a:solidFill>
            <a:srgbClr val="0574AC"/>
          </a:solidFill>
          <a:ln w="12700" algn="ctr">
            <a:solidFill>
              <a:srgbClr val="000000"/>
            </a:solidFill>
            <a:round/>
            <a:headEnd/>
            <a:tailEnd/>
          </a:ln>
          <a:effectLst/>
        </p:spPr>
        <p:txBody>
          <a:bodyPr wrap="square" lIns="45720" rIns="4572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a:ea typeface="Droid Sans" pitchFamily="34" charset="0"/>
                <a:cs typeface="Droid Sans" pitchFamily="34" charset="0"/>
              </a:rPr>
              <a:t>SOC</a:t>
            </a:r>
            <a:endParaRPr kumimoji="0" lang="en-US" sz="900" b="0" i="0" u="none" strike="noStrike" kern="1200" cap="none" spc="0" normalizeH="0" baseline="0" noProof="0" dirty="0">
              <a:ln>
                <a:noFill/>
              </a:ln>
              <a:solidFill>
                <a:prstClr val="white"/>
              </a:solidFill>
              <a:effectLst/>
              <a:uLnTx/>
              <a:uFillTx/>
              <a:latin typeface="Calibri"/>
              <a:ea typeface="Droid Sans" pitchFamily="34" charset="0"/>
              <a:cs typeface="Droid Sans" pitchFamily="34" charset="0"/>
            </a:endParaRP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Droid Sans" pitchFamily="34" charset="0"/>
                <a:cs typeface="Droid Sans" pitchFamily="34" charset="0"/>
              </a:rPr>
              <a:t>Notification &amp; Response</a:t>
            </a:r>
          </a:p>
        </p:txBody>
      </p:sp>
      <p:sp>
        <p:nvSpPr>
          <p:cNvPr id="262" name="SOC Operations Box"/>
          <p:cNvSpPr/>
          <p:nvPr/>
        </p:nvSpPr>
        <p:spPr bwMode="auto">
          <a:xfrm>
            <a:off x="9613822" y="4397175"/>
            <a:ext cx="1426943" cy="348813"/>
          </a:xfrm>
          <a:prstGeom prst="roundRect">
            <a:avLst>
              <a:gd name="adj" fmla="val 0"/>
            </a:avLst>
          </a:prstGeom>
          <a:solidFill>
            <a:srgbClr val="0574AC"/>
          </a:solidFill>
          <a:ln w="12700">
            <a:solidFill>
              <a:srgbClr val="000000"/>
            </a:solidFill>
            <a:headEnd type="none" w="med" len="med"/>
            <a:tailEnd type="none" w="med" len="med"/>
          </a:ln>
          <a:effectLst/>
        </p:spPr>
        <p:style>
          <a:lnRef idx="1">
            <a:schemeClr val="accent6"/>
          </a:lnRef>
          <a:fillRef idx="2">
            <a:schemeClr val="accent6"/>
          </a:fillRef>
          <a:effectRef idx="1">
            <a:schemeClr val="accent6"/>
          </a:effectRef>
          <a:fontRef idx="minor">
            <a:schemeClr val="dk1"/>
          </a:fontRef>
        </p:style>
        <p:txBody>
          <a:bodyPr lIns="45720" rIns="4572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white">
                    <a:lumMod val="20000"/>
                    <a:lumOff val="80000"/>
                  </a:prstClr>
                </a:solidFill>
                <a:effectLst/>
                <a:uLnTx/>
                <a:uFillTx/>
                <a:latin typeface="Calibri" panose="020F0502020204030204"/>
                <a:ea typeface="Droid Sans" pitchFamily="34" charset="0"/>
                <a:cs typeface="Droid Sans" pitchFamily="34" charset="0"/>
              </a:rPr>
              <a:t>SOC Alert Queue</a:t>
            </a: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prstClr val="white">
                    <a:lumMod val="20000"/>
                    <a:lumOff val="80000"/>
                  </a:prstClr>
                </a:solidFill>
                <a:effectLst/>
                <a:uLnTx/>
                <a:uFillTx/>
                <a:latin typeface="Calibri" panose="020F0502020204030204"/>
                <a:ea typeface="Droid Sans" pitchFamily="34" charset="0"/>
                <a:cs typeface="Droid Sans" pitchFamily="34" charset="0"/>
              </a:rPr>
              <a:t>(ThreatWatch Alerts)</a:t>
            </a:r>
          </a:p>
        </p:txBody>
      </p:sp>
      <p:sp>
        <p:nvSpPr>
          <p:cNvPr id="263" name="ThreatWatch Analytics Platform Box"/>
          <p:cNvSpPr>
            <a:spLocks noChangeArrowheads="1"/>
          </p:cNvSpPr>
          <p:nvPr/>
        </p:nvSpPr>
        <p:spPr bwMode="auto">
          <a:xfrm>
            <a:off x="5460676" y="4118710"/>
            <a:ext cx="1771728" cy="861774"/>
          </a:xfrm>
          <a:prstGeom prst="roundRect">
            <a:avLst>
              <a:gd name="adj" fmla="val 0"/>
            </a:avLst>
          </a:prstGeom>
          <a:solidFill>
            <a:srgbClr val="0574AC"/>
          </a:solidFill>
          <a:ln w="12700">
            <a:solidFill>
              <a:srgbClr val="000000"/>
            </a:solidFill>
            <a:headEnd/>
            <a:tailEnd/>
          </a:ln>
        </p:spPr>
        <p:style>
          <a:lnRef idx="2">
            <a:schemeClr val="accent6">
              <a:shade val="50000"/>
            </a:schemeClr>
          </a:lnRef>
          <a:fillRef idx="1">
            <a:schemeClr val="accent6"/>
          </a:fillRef>
          <a:effectRef idx="0">
            <a:schemeClr val="accent6"/>
          </a:effectRef>
          <a:fontRef idx="minor">
            <a:schemeClr val="lt1"/>
          </a:fontRef>
        </p:style>
        <p:txBody>
          <a:bodyPr wrap="square" lIns="45720" rIns="45720">
            <a:spAutoFit/>
          </a:bodyPr>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1050" b="1"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Arial" panose="020B0604020202020204" pitchFamily="34" charset="0"/>
              </a:rPr>
              <a:t>Analytics </a:t>
            </a:r>
            <a:r>
              <a:rPr kumimoji="0" lang="en-US" sz="1050" b="1" i="0" u="none" strike="noStrike" kern="1200" cap="none" spc="0" normalizeH="0" baseline="0" noProof="0" dirty="0">
                <a:ln>
                  <a:noFill/>
                </a:ln>
                <a:solidFill>
                  <a:prstClr val="white"/>
                </a:solidFill>
                <a:effectLst/>
                <a:uLnTx/>
                <a:uFillTx/>
                <a:latin typeface="Calibri" panose="020F0502020204030204"/>
                <a:ea typeface="Droid Sans" pitchFamily="34" charset="0"/>
                <a:cs typeface="Arial" panose="020B0604020202020204" pitchFamily="34" charset="0"/>
              </a:rPr>
              <a:t>Platform</a:t>
            </a:r>
          </a:p>
          <a:p>
            <a:pPr marL="0" marR="0" lvl="0" indent="0" algn="ctr" defTabSz="914400" rtl="0" eaLnBrk="1" fontAlgn="base" latinLnBrk="0" hangingPunct="1">
              <a:lnSpc>
                <a:spcPts val="1000"/>
              </a:lnSpc>
              <a:spcBef>
                <a:spcPct val="0"/>
              </a:spcBef>
              <a:spcAft>
                <a:spcPct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Arial" panose="020B0604020202020204" pitchFamily="34" charset="0"/>
            </a:endParaRP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Arial" panose="020B0604020202020204" pitchFamily="34" charset="0"/>
              </a:rPr>
              <a:t>Localized Alert  Creation</a:t>
            </a: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Arial" panose="020B0604020202020204" pitchFamily="34" charset="0"/>
              </a:rPr>
              <a:t>ThreatWatch Alert Creation</a:t>
            </a: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Arial" panose="020B0604020202020204" pitchFamily="34" charset="0"/>
              </a:rPr>
              <a:t>Behavioral Analysis</a:t>
            </a:r>
          </a:p>
          <a:p>
            <a:pPr marL="171450" marR="0" lvl="0" indent="-171450" algn="l" defTabSz="914400" rtl="0" eaLnBrk="1" fontAlgn="base" latinLnBrk="0" hangingPunct="1">
              <a:lnSpc>
                <a:spcPts val="1000"/>
              </a:lnSpc>
              <a:spcBef>
                <a:spcPct val="0"/>
              </a:spcBef>
              <a:spcAft>
                <a:spcPct val="0"/>
              </a:spcAft>
              <a:buClrTx/>
              <a:buSzTx/>
              <a:buFont typeface="Arial" panose="020B0604020202020204" pitchFamily="34" charset="0"/>
              <a:buChar char="•"/>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Arial" panose="020B0604020202020204" pitchFamily="34" charset="0"/>
              </a:rPr>
              <a:t>AI Analysis</a:t>
            </a:r>
          </a:p>
        </p:txBody>
      </p:sp>
      <p:sp>
        <p:nvSpPr>
          <p:cNvPr id="265" name="Encrypted Data Box"/>
          <p:cNvSpPr txBox="1">
            <a:spLocks noChangeArrowheads="1"/>
          </p:cNvSpPr>
          <p:nvPr/>
        </p:nvSpPr>
        <p:spPr bwMode="auto">
          <a:xfrm>
            <a:off x="8508960" y="4622027"/>
            <a:ext cx="1069351" cy="158937"/>
          </a:xfrm>
          <a:prstGeom prst="rect">
            <a:avLst/>
          </a:prstGeom>
          <a:noFill/>
        </p:spPr>
        <p:txBody>
          <a:bodyPr lIns="0" tIns="0" rIns="0" bIns="0"/>
          <a:lstStyle>
            <a:defPPr>
              <a:defRPr lang="en-US"/>
            </a:defPPr>
            <a:lvl1pPr algn="ctr">
              <a:defRPr sz="1100">
                <a:solidFill>
                  <a:schemeClr val="tx1">
                    <a:lumMod val="75000"/>
                    <a:lumOff val="25000"/>
                  </a:schemeClr>
                </a:solidFill>
                <a:latin typeface="Droid Sans" pitchFamily="34" charset="0"/>
                <a:ea typeface="Droid Sans" pitchFamily="34" charset="0"/>
                <a:cs typeface="Droid Sans" pitchFamily="34" charset="0"/>
              </a:defRPr>
            </a:lvl1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srgbClr val="000000"/>
                </a:solidFill>
                <a:effectLst/>
                <a:uLnTx/>
                <a:uFillTx/>
                <a:latin typeface="Calibri"/>
              </a:rPr>
              <a:t>SOC Feedback</a:t>
            </a:r>
          </a:p>
        </p:txBody>
      </p:sp>
      <p:sp>
        <p:nvSpPr>
          <p:cNvPr id="351" name="ABCD Risk Box"/>
          <p:cNvSpPr/>
          <p:nvPr/>
        </p:nvSpPr>
        <p:spPr>
          <a:xfrm>
            <a:off x="9803728" y="5013119"/>
            <a:ext cx="1046751" cy="998816"/>
          </a:xfrm>
          <a:prstGeom prst="flowChartDecision">
            <a:avLst/>
          </a:prstGeom>
          <a:solidFill>
            <a:srgbClr val="C55A11"/>
          </a:solidFill>
          <a:ln w="12700">
            <a:solidFill>
              <a:srgbClr val="00000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352" name="ABCD Risk Methodology"/>
          <p:cNvSpPr txBox="1"/>
          <p:nvPr/>
        </p:nvSpPr>
        <p:spPr>
          <a:xfrm>
            <a:off x="9946521" y="5404490"/>
            <a:ext cx="778995" cy="213240"/>
          </a:xfrm>
          <a:prstGeom prst="rect">
            <a:avLst/>
          </a:prstGeom>
          <a:noFill/>
          <a:ln w="12700">
            <a:noFill/>
          </a:ln>
        </p:spPr>
        <p:txBody>
          <a:bodyPr wrap="square" lIns="0" tIns="0" rIns="0" bIns="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rPr>
              <a:t>ABCD </a:t>
            </a:r>
            <a:r>
              <a:rPr kumimoji="0" lang="en-US" sz="900" b="0" i="0" u="none" strike="noStrike" kern="1200" cap="none" spc="0" normalizeH="0" baseline="0" noProof="0" dirty="0" smtClean="0">
                <a:ln>
                  <a:noFill/>
                </a:ln>
                <a:solidFill>
                  <a:prstClr val="white"/>
                </a:solidFill>
                <a:effectLst/>
                <a:uLnTx/>
                <a:uFillTx/>
                <a:latin typeface="Calibri" panose="020F0502020204030204"/>
                <a:ea typeface="ＭＳ Ｐゴシック"/>
                <a:cs typeface="+mn-cs"/>
              </a:rPr>
              <a:t>Total Risk Score</a:t>
            </a:r>
            <a:endParaRPr kumimoji="0" lang="en-US" sz="900" b="0" i="0" u="none" strike="noStrike" kern="1200" cap="none" spc="0" normalizeH="0" baseline="0" noProof="0" dirty="0">
              <a:ln>
                <a:noFill/>
              </a:ln>
              <a:solidFill>
                <a:prstClr val="white"/>
              </a:solidFill>
              <a:effectLst/>
              <a:uLnTx/>
              <a:uFillTx/>
              <a:latin typeface="Calibri" panose="020F0502020204030204"/>
              <a:ea typeface="ＭＳ Ｐゴシック"/>
              <a:cs typeface="+mn-cs"/>
            </a:endParaRPr>
          </a:p>
        </p:txBody>
      </p:sp>
      <p:sp>
        <p:nvSpPr>
          <p:cNvPr id="267" name="Encrypted Data Box"/>
          <p:cNvSpPr txBox="1">
            <a:spLocks noChangeArrowheads="1"/>
          </p:cNvSpPr>
          <p:nvPr/>
        </p:nvSpPr>
        <p:spPr bwMode="auto">
          <a:xfrm>
            <a:off x="4042322" y="6264407"/>
            <a:ext cx="956322" cy="185856"/>
          </a:xfrm>
          <a:prstGeom prst="rect">
            <a:avLst/>
          </a:prstGeom>
          <a:noFill/>
        </p:spPr>
        <p:txBody>
          <a:bodyPr lIns="0" tIns="0" rIns="0" bIns="0"/>
          <a:lstStyle>
            <a:defPPr>
              <a:defRPr lang="en-US"/>
            </a:defPPr>
            <a:lvl1pPr algn="ctr">
              <a:defRPr sz="1100">
                <a:solidFill>
                  <a:schemeClr val="tx1">
                    <a:lumMod val="75000"/>
                    <a:lumOff val="25000"/>
                  </a:schemeClr>
                </a:solidFill>
                <a:latin typeface="Droid Sans" pitchFamily="34" charset="0"/>
                <a:ea typeface="Droid Sans" pitchFamily="34" charset="0"/>
                <a:cs typeface="Droid Sans" pitchFamily="34" charset="0"/>
              </a:defRPr>
            </a:lvl1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libri"/>
              </a:rPr>
              <a:t>ThreatWatch Response</a:t>
            </a:r>
          </a:p>
          <a:p>
            <a:pPr marL="0" marR="0" lvl="0" indent="0" algn="ctr" defTabSz="914400" rtl="0" eaLnBrk="1" fontAlgn="base" latinLnBrk="0" hangingPunct="1">
              <a:lnSpc>
                <a:spcPts val="9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Calibri"/>
            </a:endParaRPr>
          </a:p>
        </p:txBody>
      </p:sp>
      <p:cxnSp>
        <p:nvCxnSpPr>
          <p:cNvPr id="290" name="Straight Arrow Connector 289"/>
          <p:cNvCxnSpPr/>
          <p:nvPr/>
        </p:nvCxnSpPr>
        <p:spPr>
          <a:xfrm>
            <a:off x="5266112" y="3570089"/>
            <a:ext cx="211733"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96" name="Isosceles Triangle 295"/>
          <p:cNvSpPr/>
          <p:nvPr/>
        </p:nvSpPr>
        <p:spPr>
          <a:xfrm rot="5400000">
            <a:off x="8397965" y="5451038"/>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97" name="Isosceles Triangle 296"/>
          <p:cNvSpPr/>
          <p:nvPr/>
        </p:nvSpPr>
        <p:spPr>
          <a:xfrm rot="10800000">
            <a:off x="11673507" y="4791998"/>
            <a:ext cx="128122" cy="114197"/>
          </a:xfrm>
          <a:prstGeom prst="triangle">
            <a:avLst/>
          </a:prstGeom>
          <a:solidFill>
            <a:srgbClr val="F247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98" name="Isosceles Triangle 297"/>
          <p:cNvSpPr/>
          <p:nvPr/>
        </p:nvSpPr>
        <p:spPr>
          <a:xfrm rot="16200000">
            <a:off x="4505193" y="6108698"/>
            <a:ext cx="117878" cy="124120"/>
          </a:xfrm>
          <a:prstGeom prst="triangle">
            <a:avLst/>
          </a:prstGeom>
          <a:solidFill>
            <a:srgbClr val="F247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99" name="Isosceles Triangle 298"/>
          <p:cNvSpPr/>
          <p:nvPr/>
        </p:nvSpPr>
        <p:spPr>
          <a:xfrm rot="5400000">
            <a:off x="7370095" y="3416949"/>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0" name="Isosceles Triangle 299"/>
          <p:cNvSpPr/>
          <p:nvPr/>
        </p:nvSpPr>
        <p:spPr>
          <a:xfrm rot="16200000">
            <a:off x="8335905" y="4500733"/>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2" name="Isosceles Triangle 301"/>
          <p:cNvSpPr/>
          <p:nvPr/>
        </p:nvSpPr>
        <p:spPr>
          <a:xfrm rot="16200000">
            <a:off x="7233578" y="2228626"/>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3" name="Isosceles Triangle 302"/>
          <p:cNvSpPr/>
          <p:nvPr/>
        </p:nvSpPr>
        <p:spPr>
          <a:xfrm rot="5400000">
            <a:off x="11148879" y="2248435"/>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16" name="Security Event Notification Text Box"/>
          <p:cNvSpPr txBox="1">
            <a:spLocks noChangeArrowheads="1"/>
          </p:cNvSpPr>
          <p:nvPr/>
        </p:nvSpPr>
        <p:spPr bwMode="auto">
          <a:xfrm>
            <a:off x="10633112" y="1495390"/>
            <a:ext cx="780056" cy="353609"/>
          </a:xfrm>
          <a:prstGeom prst="rect">
            <a:avLst/>
          </a:prstGeom>
          <a:solidFill>
            <a:schemeClr val="bg1"/>
          </a:solidFill>
          <a:ln w="9525">
            <a:noFill/>
            <a:miter lim="800000"/>
            <a:headEnd/>
            <a:tailEnd/>
          </a:ln>
        </p:spPr>
        <p:txBody>
          <a:bodyPr lIns="0" tIns="0" rIns="0" bIns="0"/>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a:ea typeface="Droid Sans" pitchFamily="34" charset="0"/>
                <a:cs typeface="Droid Sans" pitchFamily="34" charset="0"/>
              </a:rPr>
              <a:t>SORAD™ Security </a:t>
            </a:r>
            <a:r>
              <a:rPr kumimoji="0" lang="en-US" sz="900" b="0" i="0" u="none" strike="noStrike" kern="1200" cap="none" spc="0" normalizeH="0" baseline="0" noProof="0" dirty="0">
                <a:ln>
                  <a:noFill/>
                </a:ln>
                <a:solidFill>
                  <a:srgbClr val="000000"/>
                </a:solidFill>
                <a:effectLst/>
                <a:uLnTx/>
                <a:uFillTx/>
                <a:latin typeface="Calibri"/>
                <a:ea typeface="Droid Sans" pitchFamily="34" charset="0"/>
                <a:cs typeface="Droid Sans" pitchFamily="34" charset="0"/>
              </a:rPr>
              <a:t>Event Notifications</a:t>
            </a:r>
          </a:p>
        </p:txBody>
      </p:sp>
      <p:sp>
        <p:nvSpPr>
          <p:cNvPr id="305" name="Isosceles Triangle 304"/>
          <p:cNvSpPr/>
          <p:nvPr/>
        </p:nvSpPr>
        <p:spPr>
          <a:xfrm rot="16200000">
            <a:off x="9403427" y="3416949"/>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6" name="Isosceles Triangle 305"/>
          <p:cNvSpPr/>
          <p:nvPr/>
        </p:nvSpPr>
        <p:spPr>
          <a:xfrm>
            <a:off x="10264154" y="4803567"/>
            <a:ext cx="128122" cy="1141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7" name="Isosceles Triangle 306"/>
          <p:cNvSpPr/>
          <p:nvPr/>
        </p:nvSpPr>
        <p:spPr>
          <a:xfrm>
            <a:off x="10263780" y="3965375"/>
            <a:ext cx="128122" cy="1141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08" name="Encrypted Data Box"/>
          <p:cNvSpPr txBox="1">
            <a:spLocks noChangeArrowheads="1"/>
          </p:cNvSpPr>
          <p:nvPr/>
        </p:nvSpPr>
        <p:spPr bwMode="auto">
          <a:xfrm>
            <a:off x="8079644" y="6301076"/>
            <a:ext cx="1069351" cy="277062"/>
          </a:xfrm>
          <a:prstGeom prst="rect">
            <a:avLst/>
          </a:prstGeom>
          <a:noFill/>
        </p:spPr>
        <p:txBody>
          <a:bodyPr lIns="0" tIns="0" rIns="0" bIns="0"/>
          <a:lstStyle>
            <a:defPPr>
              <a:defRPr lang="en-US"/>
            </a:defPPr>
            <a:lvl1pPr algn="ctr">
              <a:defRPr sz="1100">
                <a:solidFill>
                  <a:schemeClr val="tx1">
                    <a:lumMod val="75000"/>
                    <a:lumOff val="25000"/>
                  </a:schemeClr>
                </a:solidFill>
                <a:latin typeface="Droid Sans" pitchFamily="34" charset="0"/>
                <a:ea typeface="Droid Sans" pitchFamily="34" charset="0"/>
                <a:cs typeface="Droid Sans" pitchFamily="34" charset="0"/>
              </a:defRPr>
            </a:lvl1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Calibri"/>
              </a:rPr>
              <a:t>ThreatWatch Response</a:t>
            </a:r>
          </a:p>
          <a:p>
            <a:pPr marL="0" marR="0" lvl="0" indent="0" algn="ctr" defTabSz="914400" rtl="0" eaLnBrk="1" fontAlgn="base" latinLnBrk="0" hangingPunct="1">
              <a:lnSpc>
                <a:spcPts val="9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Calibri"/>
            </a:endParaRPr>
          </a:p>
        </p:txBody>
      </p:sp>
      <p:sp>
        <p:nvSpPr>
          <p:cNvPr id="309" name="Isosceles Triangle 308"/>
          <p:cNvSpPr/>
          <p:nvPr/>
        </p:nvSpPr>
        <p:spPr>
          <a:xfrm rot="16200000">
            <a:off x="8526444" y="6123403"/>
            <a:ext cx="117878" cy="124120"/>
          </a:xfrm>
          <a:prstGeom prst="triangle">
            <a:avLst/>
          </a:prstGeom>
          <a:solidFill>
            <a:srgbClr val="F247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55" name="Encrypted Data Box"/>
          <p:cNvSpPr txBox="1">
            <a:spLocks noChangeArrowheads="1"/>
          </p:cNvSpPr>
          <p:nvPr/>
        </p:nvSpPr>
        <p:spPr bwMode="auto">
          <a:xfrm>
            <a:off x="4000208" y="4132224"/>
            <a:ext cx="894818" cy="113878"/>
          </a:xfrm>
          <a:prstGeom prst="rect">
            <a:avLst/>
          </a:prstGeom>
          <a:solidFill>
            <a:schemeClr val="bg1"/>
          </a:solidFill>
        </p:spPr>
        <p:txBody>
          <a:bodyPr lIns="0" tIns="0" rIns="0" bIns="0"/>
          <a:lstStyle>
            <a:defPPr>
              <a:defRPr lang="en-US"/>
            </a:defPPr>
            <a:lvl1pPr algn="ctr">
              <a:defRPr sz="1100">
                <a:solidFill>
                  <a:schemeClr val="tx1">
                    <a:lumMod val="75000"/>
                    <a:lumOff val="25000"/>
                  </a:schemeClr>
                </a:solidFill>
                <a:latin typeface="Droid Sans" pitchFamily="34" charset="0"/>
                <a:ea typeface="Droid Sans" pitchFamily="34" charset="0"/>
                <a:cs typeface="Droid Sans" pitchFamily="34" charset="0"/>
              </a:defRPr>
            </a:lvl1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rPr>
              <a:t>Encrypted Data</a:t>
            </a:r>
          </a:p>
        </p:txBody>
      </p:sp>
      <p:sp>
        <p:nvSpPr>
          <p:cNvPr id="311" name="Client Premises Title"/>
          <p:cNvSpPr txBox="1">
            <a:spLocks noChangeArrowheads="1"/>
          </p:cNvSpPr>
          <p:nvPr/>
        </p:nvSpPr>
        <p:spPr bwMode="auto">
          <a:xfrm>
            <a:off x="1530272" y="1143734"/>
            <a:ext cx="1667860" cy="147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a:ea typeface="ＭＳ Ｐゴシック" charset="0"/>
                <a:cs typeface="Droid Sans" charset="0"/>
              </a:rPr>
              <a:t>Public Cloud</a:t>
            </a:r>
            <a:endParaRPr kumimoji="0" lang="en-US" sz="1800" b="1" i="0" u="sng" strike="noStrike" kern="1200" cap="none" spc="0" normalizeH="0" baseline="0" noProof="0" dirty="0">
              <a:ln>
                <a:noFill/>
              </a:ln>
              <a:solidFill>
                <a:prstClr val="black"/>
              </a:solidFill>
              <a:effectLst/>
              <a:uLnTx/>
              <a:uFillTx/>
              <a:latin typeface="Calibri"/>
              <a:ea typeface="ＭＳ Ｐゴシック" charset="0"/>
              <a:cs typeface="Droid Sans" charset="0"/>
            </a:endParaRPr>
          </a:p>
        </p:txBody>
      </p:sp>
      <p:sp>
        <p:nvSpPr>
          <p:cNvPr id="312" name="Client Premises Title"/>
          <p:cNvSpPr txBox="1">
            <a:spLocks noChangeArrowheads="1"/>
          </p:cNvSpPr>
          <p:nvPr/>
        </p:nvSpPr>
        <p:spPr bwMode="auto">
          <a:xfrm>
            <a:off x="5604099" y="1152136"/>
            <a:ext cx="1667860" cy="1478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Calibri"/>
                <a:ea typeface="ＭＳ Ｐゴシック" charset="0"/>
                <a:cs typeface="Droid Sans" charset="0"/>
              </a:rPr>
              <a:t>SOD Cloud</a:t>
            </a:r>
            <a:endParaRPr kumimoji="0" lang="en-US" sz="1800" b="1" i="0" u="sng" strike="noStrike" kern="1200" cap="none" spc="0" normalizeH="0" baseline="0" noProof="0" dirty="0">
              <a:ln>
                <a:noFill/>
              </a:ln>
              <a:solidFill>
                <a:prstClr val="black"/>
              </a:solidFill>
              <a:effectLst/>
              <a:uLnTx/>
              <a:uFillTx/>
              <a:latin typeface="Calibri"/>
              <a:ea typeface="ＭＳ Ｐゴシック" charset="0"/>
              <a:cs typeface="Droid Sans" charset="0"/>
            </a:endParaRPr>
          </a:p>
        </p:txBody>
      </p:sp>
      <p:sp>
        <p:nvSpPr>
          <p:cNvPr id="314" name="A.I. Bot Technology"/>
          <p:cNvSpPr/>
          <p:nvPr/>
        </p:nvSpPr>
        <p:spPr>
          <a:xfrm>
            <a:off x="5347969" y="4933608"/>
            <a:ext cx="836401" cy="49176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ＭＳ Ｐゴシック"/>
                <a:cs typeface="+mn-cs"/>
              </a:rPr>
              <a:t>Machine Learning Detection (UAD)</a:t>
            </a:r>
          </a:p>
        </p:txBody>
      </p:sp>
      <p:sp>
        <p:nvSpPr>
          <p:cNvPr id="423" name="Log Database Text"/>
          <p:cNvSpPr txBox="1">
            <a:spLocks noChangeArrowheads="1"/>
          </p:cNvSpPr>
          <p:nvPr/>
        </p:nvSpPr>
        <p:spPr bwMode="auto">
          <a:xfrm>
            <a:off x="6023587" y="1612400"/>
            <a:ext cx="564760" cy="234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a:ea typeface="ＭＳ Ｐゴシック" charset="0"/>
                <a:cs typeface="Droid Sans" charset="0"/>
              </a:rPr>
              <a:t>Client</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a:ea typeface="ＭＳ Ｐゴシック" charset="0"/>
                <a:cs typeface="Droid Sans" charset="0"/>
              </a:rPr>
              <a:t>Portal </a:t>
            </a:r>
          </a:p>
        </p:txBody>
      </p:sp>
      <p:cxnSp>
        <p:nvCxnSpPr>
          <p:cNvPr id="173" name="Straight Connector 172"/>
          <p:cNvCxnSpPr/>
          <p:nvPr/>
        </p:nvCxnSpPr>
        <p:spPr bwMode="auto">
          <a:xfrm>
            <a:off x="1050974" y="3484729"/>
            <a:ext cx="4106627" cy="11904"/>
          </a:xfrm>
          <a:prstGeom prst="line">
            <a:avLst/>
          </a:prstGeom>
          <a:ln w="22225" cap="rnd">
            <a:solidFill>
              <a:schemeClr val="bg1">
                <a:lumMod val="75000"/>
              </a:schemeClr>
            </a:solidFill>
            <a:prstDash val="sysDash"/>
          </a:ln>
          <a:effectLst/>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2463562" y="1654189"/>
            <a:ext cx="1310738" cy="614929"/>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2614325" y="1416517"/>
            <a:ext cx="102624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a:ea typeface="+mn-ea"/>
                <a:cs typeface="+mn-cs"/>
              </a:rPr>
              <a:t>Integration Hub</a:t>
            </a:r>
            <a:endParaRPr kumimoji="0" lang="en-US" sz="10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75" name="Straight Connector 174"/>
          <p:cNvCxnSpPr>
            <a:stCxn id="156" idx="0"/>
          </p:cNvCxnSpPr>
          <p:nvPr/>
        </p:nvCxnSpPr>
        <p:spPr>
          <a:xfrm flipV="1">
            <a:off x="3521000" y="2159600"/>
            <a:ext cx="2105" cy="308926"/>
          </a:xfrm>
          <a:prstGeom prst="line">
            <a:avLst/>
          </a:prstGeom>
          <a:noFill/>
          <a:ln w="25400" cap="flat" cmpd="sng" algn="ctr">
            <a:solidFill>
              <a:sysClr val="windowText" lastClr="000000"/>
            </a:solidFill>
            <a:prstDash val="solid"/>
            <a:miter lim="800000"/>
            <a:headEnd type="none"/>
            <a:tailEnd type="triangle" w="lg" len="lg"/>
          </a:ln>
          <a:effectLst/>
        </p:spPr>
      </p:cxnSp>
      <p:cxnSp>
        <p:nvCxnSpPr>
          <p:cNvPr id="295" name="Straight Arrow Connector 294"/>
          <p:cNvCxnSpPr/>
          <p:nvPr/>
        </p:nvCxnSpPr>
        <p:spPr>
          <a:xfrm>
            <a:off x="2930447" y="1973178"/>
            <a:ext cx="384899" cy="0"/>
          </a:xfrm>
          <a:prstGeom prst="straightConnector1">
            <a:avLst/>
          </a:prstGeom>
          <a:ln w="254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015453" y="1967211"/>
            <a:ext cx="524475"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48891" y="1356803"/>
            <a:ext cx="2134413" cy="1451710"/>
            <a:chOff x="465117" y="4561517"/>
            <a:chExt cx="1131971" cy="899999"/>
          </a:xfrm>
        </p:grpSpPr>
        <p:sp>
          <p:nvSpPr>
            <p:cNvPr id="288" name="Freeform 287"/>
            <p:cNvSpPr/>
            <p:nvPr/>
          </p:nvSpPr>
          <p:spPr>
            <a:xfrm>
              <a:off x="465117" y="4561517"/>
              <a:ext cx="883493" cy="686178"/>
            </a:xfrm>
            <a:custGeom>
              <a:avLst/>
              <a:gdLst>
                <a:gd name="connsiteX0" fmla="*/ 922173 w 1493447"/>
                <a:gd name="connsiteY0" fmla="*/ 0 h 799439"/>
                <a:gd name="connsiteX1" fmla="*/ 1233559 w 1493447"/>
                <a:gd name="connsiteY1" fmla="*/ 165562 h 799439"/>
                <a:gd name="connsiteX2" fmla="*/ 1247264 w 1493447"/>
                <a:gd name="connsiteY2" fmla="*/ 190812 h 799439"/>
                <a:gd name="connsiteX3" fmla="*/ 1251657 w 1493447"/>
                <a:gd name="connsiteY3" fmla="*/ 190812 h 799439"/>
                <a:gd name="connsiteX4" fmla="*/ 1493447 w 1493447"/>
                <a:gd name="connsiteY4" fmla="*/ 432602 h 799439"/>
                <a:gd name="connsiteX5" fmla="*/ 1493446 w 1493447"/>
                <a:gd name="connsiteY5" fmla="*/ 432602 h 799439"/>
                <a:gd name="connsiteX6" fmla="*/ 1251656 w 1493447"/>
                <a:gd name="connsiteY6" fmla="*/ 674392 h 799439"/>
                <a:gd name="connsiteX7" fmla="*/ 1147293 w 1493447"/>
                <a:gd name="connsiteY7" fmla="*/ 674392 h 799439"/>
                <a:gd name="connsiteX8" fmla="*/ 1132129 w 1493447"/>
                <a:gd name="connsiteY8" fmla="*/ 686904 h 799439"/>
                <a:gd name="connsiteX9" fmla="*/ 922173 w 1493447"/>
                <a:gd name="connsiteY9" fmla="*/ 751036 h 799439"/>
                <a:gd name="connsiteX10" fmla="*/ 810506 w 1493447"/>
                <a:gd name="connsiteY10" fmla="*/ 734154 h 799439"/>
                <a:gd name="connsiteX11" fmla="*/ 773097 w 1493447"/>
                <a:gd name="connsiteY11" fmla="*/ 719414 h 799439"/>
                <a:gd name="connsiteX12" fmla="*/ 751363 w 1493447"/>
                <a:gd name="connsiteY12" fmla="*/ 737346 h 799439"/>
                <a:gd name="connsiteX13" fmla="*/ 548083 w 1493447"/>
                <a:gd name="connsiteY13" fmla="*/ 799439 h 799439"/>
                <a:gd name="connsiteX14" fmla="*/ 290995 w 1493447"/>
                <a:gd name="connsiteY14" fmla="*/ 692950 h 799439"/>
                <a:gd name="connsiteX15" fmla="*/ 275682 w 1493447"/>
                <a:gd name="connsiteY15" fmla="*/ 674391 h 799439"/>
                <a:gd name="connsiteX16" fmla="*/ 241790 w 1493447"/>
                <a:gd name="connsiteY16" fmla="*/ 674391 h 799439"/>
                <a:gd name="connsiteX17" fmla="*/ 19001 w 1493447"/>
                <a:gd name="connsiteY17" fmla="*/ 526717 h 799439"/>
                <a:gd name="connsiteX18" fmla="*/ 0 w 1493447"/>
                <a:gd name="connsiteY18" fmla="*/ 432602 h 799439"/>
                <a:gd name="connsiteX19" fmla="*/ 19001 w 1493447"/>
                <a:gd name="connsiteY19" fmla="*/ 338486 h 799439"/>
                <a:gd name="connsiteX20" fmla="*/ 241790 w 1493447"/>
                <a:gd name="connsiteY20" fmla="*/ 190812 h 799439"/>
                <a:gd name="connsiteX21" fmla="*/ 281061 w 1493447"/>
                <a:gd name="connsiteY21" fmla="*/ 190812 h 799439"/>
                <a:gd name="connsiteX22" fmla="*/ 290995 w 1493447"/>
                <a:gd name="connsiteY22" fmla="*/ 178772 h 799439"/>
                <a:gd name="connsiteX23" fmla="*/ 548083 w 1493447"/>
                <a:gd name="connsiteY23" fmla="*/ 72283 h 799439"/>
                <a:gd name="connsiteX24" fmla="*/ 621357 w 1493447"/>
                <a:gd name="connsiteY24" fmla="*/ 79670 h 799439"/>
                <a:gd name="connsiteX25" fmla="*/ 672506 w 1493447"/>
                <a:gd name="connsiteY25" fmla="*/ 95547 h 799439"/>
                <a:gd name="connsiteX26" fmla="*/ 743179 w 1493447"/>
                <a:gd name="connsiteY26" fmla="*/ 45323 h 799439"/>
                <a:gd name="connsiteX27" fmla="*/ 922173 w 1493447"/>
                <a:gd name="connsiteY27" fmla="*/ 0 h 799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93447" h="799439">
                  <a:moveTo>
                    <a:pt x="922173" y="0"/>
                  </a:moveTo>
                  <a:cubicBezTo>
                    <a:pt x="1051794" y="0"/>
                    <a:pt x="1166075" y="65674"/>
                    <a:pt x="1233559" y="165562"/>
                  </a:cubicBezTo>
                  <a:lnTo>
                    <a:pt x="1247264" y="190812"/>
                  </a:lnTo>
                  <a:lnTo>
                    <a:pt x="1251657" y="190812"/>
                  </a:lnTo>
                  <a:cubicBezTo>
                    <a:pt x="1385194" y="190812"/>
                    <a:pt x="1493447" y="299065"/>
                    <a:pt x="1493447" y="432602"/>
                  </a:cubicBezTo>
                  <a:lnTo>
                    <a:pt x="1493446" y="432602"/>
                  </a:lnTo>
                  <a:cubicBezTo>
                    <a:pt x="1493446" y="566139"/>
                    <a:pt x="1385193" y="674392"/>
                    <a:pt x="1251656" y="674392"/>
                  </a:cubicBezTo>
                  <a:lnTo>
                    <a:pt x="1147293" y="674392"/>
                  </a:lnTo>
                  <a:lnTo>
                    <a:pt x="1132129" y="686904"/>
                  </a:lnTo>
                  <a:cubicBezTo>
                    <a:pt x="1072196" y="727393"/>
                    <a:pt x="999946" y="751036"/>
                    <a:pt x="922173" y="751036"/>
                  </a:cubicBezTo>
                  <a:cubicBezTo>
                    <a:pt x="883287" y="751036"/>
                    <a:pt x="845781" y="745125"/>
                    <a:pt x="810506" y="734154"/>
                  </a:cubicBezTo>
                  <a:lnTo>
                    <a:pt x="773097" y="719414"/>
                  </a:lnTo>
                  <a:lnTo>
                    <a:pt x="751363" y="737346"/>
                  </a:lnTo>
                  <a:cubicBezTo>
                    <a:pt x="693336" y="776548"/>
                    <a:pt x="623383" y="799439"/>
                    <a:pt x="548083" y="799439"/>
                  </a:cubicBezTo>
                  <a:cubicBezTo>
                    <a:pt x="447684" y="799439"/>
                    <a:pt x="356789" y="758744"/>
                    <a:pt x="290995" y="692950"/>
                  </a:cubicBezTo>
                  <a:lnTo>
                    <a:pt x="275682" y="674391"/>
                  </a:lnTo>
                  <a:lnTo>
                    <a:pt x="241790" y="674391"/>
                  </a:lnTo>
                  <a:cubicBezTo>
                    <a:pt x="141638" y="674391"/>
                    <a:pt x="55707" y="613499"/>
                    <a:pt x="19001" y="526717"/>
                  </a:cubicBezTo>
                  <a:lnTo>
                    <a:pt x="0" y="432602"/>
                  </a:lnTo>
                  <a:lnTo>
                    <a:pt x="19001" y="338486"/>
                  </a:lnTo>
                  <a:cubicBezTo>
                    <a:pt x="55707" y="251704"/>
                    <a:pt x="141638" y="190812"/>
                    <a:pt x="241790" y="190812"/>
                  </a:cubicBezTo>
                  <a:lnTo>
                    <a:pt x="281061" y="190812"/>
                  </a:lnTo>
                  <a:lnTo>
                    <a:pt x="290995" y="178772"/>
                  </a:lnTo>
                  <a:cubicBezTo>
                    <a:pt x="356789" y="112978"/>
                    <a:pt x="447684" y="72283"/>
                    <a:pt x="548083" y="72283"/>
                  </a:cubicBezTo>
                  <a:cubicBezTo>
                    <a:pt x="573183" y="72283"/>
                    <a:pt x="597689" y="74826"/>
                    <a:pt x="621357" y="79670"/>
                  </a:cubicBezTo>
                  <a:lnTo>
                    <a:pt x="672506" y="95547"/>
                  </a:lnTo>
                  <a:lnTo>
                    <a:pt x="743179" y="45323"/>
                  </a:lnTo>
                  <a:cubicBezTo>
                    <a:pt x="796388" y="16418"/>
                    <a:pt x="857363" y="0"/>
                    <a:pt x="922173" y="0"/>
                  </a:cubicBezTo>
                  <a:close/>
                </a:path>
              </a:pathLst>
            </a:custGeom>
            <a:solidFill>
              <a:srgbClr val="D7EFF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293" name="Analysis &amp; Alerting Text Box"/>
            <p:cNvSpPr txBox="1">
              <a:spLocks noChangeArrowheads="1"/>
            </p:cNvSpPr>
            <p:nvPr/>
          </p:nvSpPr>
          <p:spPr bwMode="auto">
            <a:xfrm>
              <a:off x="467339" y="5254702"/>
              <a:ext cx="1129749" cy="206814"/>
            </a:xfrm>
            <a:prstGeom prst="rect">
              <a:avLst/>
            </a:prstGeom>
            <a:noFill/>
            <a:ln w="9525">
              <a:noFill/>
              <a:miter lim="800000"/>
              <a:headEnd/>
              <a:tailEnd/>
            </a:ln>
          </p:spPr>
          <p:txBody>
            <a:bodyPr lIns="0" tIns="0" rIns="0" bIns="0"/>
            <a:lstStyle/>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a:ea typeface="Droid Sans" pitchFamily="34" charset="0"/>
                  <a:cs typeface="Droid Sans" pitchFamily="34" charset="0"/>
                </a:rPr>
                <a:t>Cloud-Based</a:t>
              </a:r>
            </a:p>
            <a:p>
              <a:pPr marL="0" marR="0" lvl="0" indent="0" algn="ctr" defTabSz="914400" rtl="0" eaLnBrk="1" fontAlgn="base" latinLnBrk="0" hangingPunct="1">
                <a:lnSpc>
                  <a:spcPts val="1000"/>
                </a:lnSpc>
                <a:spcBef>
                  <a:spcPct val="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a:ea typeface="Droid Sans" pitchFamily="34" charset="0"/>
                  <a:cs typeface="Droid Sans" pitchFamily="34" charset="0"/>
                </a:rPr>
                <a:t>Applications</a:t>
              </a:r>
              <a:endParaRPr kumimoji="0" lang="en-US" sz="1000" b="1" i="0" u="none" strike="noStrike" kern="1200" cap="none" spc="0" normalizeH="0" baseline="0" noProof="0" dirty="0">
                <a:ln>
                  <a:noFill/>
                </a:ln>
                <a:solidFill>
                  <a:srgbClr val="000000"/>
                </a:solidFill>
                <a:effectLst/>
                <a:uLnTx/>
                <a:uFillTx/>
                <a:latin typeface="Calibri"/>
                <a:ea typeface="Droid Sans" pitchFamily="34" charset="0"/>
                <a:cs typeface="Droid Sans" pitchFamily="34" charset="0"/>
              </a:endParaRPr>
            </a:p>
          </p:txBody>
        </p:sp>
      </p:grpSp>
      <p:sp>
        <p:nvSpPr>
          <p:cNvPr id="171" name="TextBox 170"/>
          <p:cNvSpPr txBox="1"/>
          <p:nvPr/>
        </p:nvSpPr>
        <p:spPr>
          <a:xfrm>
            <a:off x="1882700" y="3091122"/>
            <a:ext cx="134316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000"/>
                </a:solidFill>
                <a:effectLst/>
                <a:uLnTx/>
                <a:uFillTx/>
                <a:latin typeface="Calibri"/>
                <a:ea typeface="+mn-ea"/>
                <a:cs typeface="+mn-cs"/>
              </a:rPr>
              <a:t>Vendor Integrations</a:t>
            </a:r>
            <a:endParaRPr kumimoji="0" lang="en-US" sz="1000" b="1" i="0" u="none" strike="noStrike" kern="0" cap="none" spc="0" normalizeH="0" baseline="0" noProof="0" dirty="0">
              <a:ln>
                <a:noFill/>
              </a:ln>
              <a:solidFill>
                <a:srgbClr val="000000"/>
              </a:solidFill>
              <a:effectLst/>
              <a:uLnTx/>
              <a:uFillTx/>
              <a:latin typeface="Calibri"/>
              <a:ea typeface="+mn-ea"/>
              <a:cs typeface="+mn-cs"/>
            </a:endParaRPr>
          </a:p>
        </p:txBody>
      </p:sp>
      <p:sp>
        <p:nvSpPr>
          <p:cNvPr id="191" name="Rounded Rectangle 190"/>
          <p:cNvSpPr/>
          <p:nvPr/>
        </p:nvSpPr>
        <p:spPr>
          <a:xfrm rot="5400000">
            <a:off x="740803" y="3525942"/>
            <a:ext cx="2295435" cy="3475283"/>
          </a:xfrm>
          <a:prstGeom prst="roundRect">
            <a:avLst>
              <a:gd name="adj" fmla="val 19482"/>
            </a:avLst>
          </a:prstGeom>
          <a:solidFill>
            <a:srgbClr val="DEEBFE"/>
          </a:solidFill>
          <a:ln w="19050">
            <a:solidFill>
              <a:srgbClr val="F247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373" name="ATLAS ThreatWatch"/>
          <p:cNvSpPr txBox="1">
            <a:spLocks noChangeArrowheads="1"/>
          </p:cNvSpPr>
          <p:nvPr/>
        </p:nvSpPr>
        <p:spPr bwMode="auto">
          <a:xfrm>
            <a:off x="1735409" y="4146366"/>
            <a:ext cx="1512368" cy="245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lvl1pPr eaLnBrk="0" hangingPunct="0">
              <a:defRPr>
                <a:solidFill>
                  <a:schemeClr val="tx1"/>
                </a:solidFill>
                <a:latin typeface="Calibri" charset="0"/>
                <a:ea typeface="ＭＳ Ｐゴシック" charset="0"/>
                <a:cs typeface="ＭＳ Ｐゴシック" charset="0"/>
              </a:defRPr>
            </a:lvl1pPr>
            <a:lvl2pPr marL="742950" indent="-285750" eaLnBrk="0" hangingPunct="0">
              <a:defRPr>
                <a:solidFill>
                  <a:schemeClr val="tx1"/>
                </a:solidFill>
                <a:latin typeface="Calibri" charset="0"/>
                <a:ea typeface="ＭＳ Ｐゴシック" charset="0"/>
              </a:defRPr>
            </a:lvl2pPr>
            <a:lvl3pPr marL="1143000" indent="-228600" eaLnBrk="0" hangingPunct="0">
              <a:defRPr>
                <a:solidFill>
                  <a:schemeClr val="tx1"/>
                </a:solidFill>
                <a:latin typeface="Calibri" charset="0"/>
                <a:ea typeface="ＭＳ Ｐゴシック" charset="0"/>
              </a:defRPr>
            </a:lvl3pPr>
            <a:lvl4pPr marL="1600200" indent="-228600" eaLnBrk="0" hangingPunct="0">
              <a:defRPr>
                <a:solidFill>
                  <a:schemeClr val="tx1"/>
                </a:solidFill>
                <a:latin typeface="Calibri" charset="0"/>
                <a:ea typeface="ＭＳ Ｐゴシック" charset="0"/>
              </a:defRPr>
            </a:lvl4pPr>
            <a:lvl5pPr marL="2057400" indent="-228600" eaLnBrk="0" hangingPunct="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marL="0" marR="0" lvl="0" indent="0" algn="ctr" defTabSz="914400" rtl="0" eaLnBrk="1" fontAlgn="base" latinLnBrk="0" hangingPunct="1">
              <a:lnSpc>
                <a:spcPts val="14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ＭＳ Ｐゴシック" charset="0"/>
                <a:cs typeface="Droid Sans" charset="0"/>
              </a:rPr>
              <a:t>Data Sources</a:t>
            </a:r>
            <a:endParaRPr kumimoji="0" lang="en-US" sz="1400" b="1" i="0" u="none" strike="noStrike" kern="1200" cap="none" spc="0" normalizeH="0" baseline="0" noProof="0" dirty="0">
              <a:ln>
                <a:noFill/>
              </a:ln>
              <a:solidFill>
                <a:prstClr val="black"/>
              </a:solidFill>
              <a:effectLst/>
              <a:uLnTx/>
              <a:uFillTx/>
              <a:latin typeface="Calibri"/>
              <a:ea typeface="ＭＳ Ｐゴシック" charset="0"/>
              <a:cs typeface="Droid Sans" charset="0"/>
            </a:endParaRPr>
          </a:p>
        </p:txBody>
      </p:sp>
      <p:sp>
        <p:nvSpPr>
          <p:cNvPr id="281" name="Routers"/>
          <p:cNvSpPr/>
          <p:nvPr/>
        </p:nvSpPr>
        <p:spPr bwMode="auto">
          <a:xfrm>
            <a:off x="2006520" y="4395602"/>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Endpoint A/V</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283" name="Switches"/>
          <p:cNvSpPr/>
          <p:nvPr/>
        </p:nvSpPr>
        <p:spPr bwMode="auto">
          <a:xfrm>
            <a:off x="2006520" y="4664073"/>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Firewall / IPS</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285" name="IPS"/>
          <p:cNvSpPr/>
          <p:nvPr/>
        </p:nvSpPr>
        <p:spPr bwMode="auto">
          <a:xfrm>
            <a:off x="2006520" y="4932543"/>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Servers</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304" name="Servers"/>
          <p:cNvSpPr/>
          <p:nvPr/>
        </p:nvSpPr>
        <p:spPr bwMode="auto">
          <a:xfrm>
            <a:off x="2006520" y="5201014"/>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Adv Use Cases</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366" name="Applications"/>
          <p:cNvSpPr/>
          <p:nvPr/>
        </p:nvSpPr>
        <p:spPr bwMode="auto">
          <a:xfrm>
            <a:off x="2006520" y="5469485"/>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Flow Logs</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370" name="Firewalls"/>
          <p:cNvSpPr/>
          <p:nvPr/>
        </p:nvSpPr>
        <p:spPr bwMode="auto">
          <a:xfrm>
            <a:off x="2006520" y="5737955"/>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IOT Devices</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372" name="Custom Log"/>
          <p:cNvSpPr/>
          <p:nvPr/>
        </p:nvSpPr>
        <p:spPr bwMode="auto">
          <a:xfrm>
            <a:off x="2006520" y="6005154"/>
            <a:ext cx="1009576" cy="246221"/>
          </a:xfrm>
          <a:prstGeom prst="roundRect">
            <a:avLst>
              <a:gd name="adj" fmla="val 0"/>
            </a:avLst>
          </a:prstGeom>
          <a:solidFill>
            <a:schemeClr val="tx1"/>
          </a:solidFill>
          <a:ln>
            <a:headEnd type="none" w="med" len="med"/>
            <a:tailEnd type="none" w="med" len="med"/>
          </a:ln>
          <a:effectLst/>
          <a:scene3d>
            <a:camera prst="orthographicFront">
              <a:rot lat="0" lon="0" rev="0"/>
            </a:camera>
            <a:lightRig rig="threePt" dir="t">
              <a:rot lat="0" lon="0" rev="1200000"/>
            </a:lightRig>
          </a:scene3d>
          <a:sp3d>
            <a:bevelT w="0" h="0"/>
          </a:sp3d>
        </p:spPr>
        <p:style>
          <a:lnRef idx="0">
            <a:schemeClr val="accent6"/>
          </a:lnRef>
          <a:fillRef idx="3">
            <a:schemeClr val="accent6"/>
          </a:fillRef>
          <a:effectRef idx="3">
            <a:schemeClr val="accent6"/>
          </a:effectRef>
          <a:fontRef idx="minor">
            <a:schemeClr val="lt1"/>
          </a:fontRef>
        </p:style>
        <p:txBody>
          <a:bodyPr lIns="45720" r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panose="020F0502020204030204"/>
                <a:ea typeface="Droid Sans" pitchFamily="34" charset="0"/>
                <a:cs typeface="Droid Sans" pitchFamily="34" charset="0"/>
              </a:rPr>
              <a:t>Custom Logs</a:t>
            </a:r>
            <a:endParaRPr kumimoji="0" lang="en-US" sz="1000" b="0" i="0" u="none" strike="noStrike" kern="1200" cap="none" spc="0" normalizeH="0" baseline="0" noProof="0" dirty="0">
              <a:ln>
                <a:noFill/>
              </a:ln>
              <a:solidFill>
                <a:prstClr val="white"/>
              </a:solidFill>
              <a:effectLst/>
              <a:uLnTx/>
              <a:uFillTx/>
              <a:latin typeface="Calibri" panose="020F0502020204030204"/>
              <a:ea typeface="Droid Sans" pitchFamily="34" charset="0"/>
              <a:cs typeface="Droid Sans" pitchFamily="34" charset="0"/>
            </a:endParaRPr>
          </a:p>
        </p:txBody>
      </p:sp>
      <p:sp>
        <p:nvSpPr>
          <p:cNvPr id="146" name="Rectangle 145"/>
          <p:cNvSpPr/>
          <p:nvPr/>
        </p:nvSpPr>
        <p:spPr>
          <a:xfrm>
            <a:off x="2052715" y="2530586"/>
            <a:ext cx="1020414" cy="589646"/>
          </a:xfrm>
          <a:prstGeom prst="rect">
            <a:avLst/>
          </a:prstGeom>
          <a:solidFill>
            <a:srgbClr val="DEEB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Arc 155"/>
          <p:cNvSpPr/>
          <p:nvPr/>
        </p:nvSpPr>
        <p:spPr>
          <a:xfrm rot="5400000">
            <a:off x="2717114" y="2018816"/>
            <a:ext cx="708352" cy="899420"/>
          </a:xfrm>
          <a:prstGeom prst="arc">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pic>
        <p:nvPicPr>
          <p:cNvPr id="11" name="Picture 4" descr="Next-Gen CASB for Office 365 | Bitgla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128" y="1762755"/>
            <a:ext cx="541144" cy="5411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2520872" y="1794634"/>
            <a:ext cx="413896" cy="369166"/>
            <a:chOff x="1854200" y="1931359"/>
            <a:chExt cx="413896" cy="369166"/>
          </a:xfrm>
        </p:grpSpPr>
        <p:sp>
          <p:nvSpPr>
            <p:cNvPr id="135" name="Oval 134"/>
            <p:cNvSpPr/>
            <p:nvPr/>
          </p:nvSpPr>
          <p:spPr>
            <a:xfrm>
              <a:off x="1874572" y="1931359"/>
              <a:ext cx="367001" cy="369166"/>
            </a:xfrm>
            <a:prstGeom prst="ellipse">
              <a:avLst/>
            </a:prstGeom>
            <a:solidFill>
              <a:srgbClr val="5B9BD5">
                <a:lumMod val="60000"/>
                <a:lumOff val="40000"/>
              </a:srgbClr>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14" name="Group 13"/>
            <p:cNvGrpSpPr/>
            <p:nvPr/>
          </p:nvGrpSpPr>
          <p:grpSpPr>
            <a:xfrm>
              <a:off x="1854200" y="1996413"/>
              <a:ext cx="413896" cy="248283"/>
              <a:chOff x="1292703" y="1577832"/>
              <a:chExt cx="413896" cy="248283"/>
            </a:xfrm>
          </p:grpSpPr>
          <p:sp>
            <p:nvSpPr>
              <p:cNvPr id="150" name="TextBox 149"/>
              <p:cNvSpPr txBox="1"/>
              <p:nvPr/>
            </p:nvSpPr>
            <p:spPr>
              <a:xfrm>
                <a:off x="1339992" y="1641449"/>
                <a:ext cx="319318"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000000"/>
                    </a:solidFill>
                    <a:effectLst/>
                    <a:uLnTx/>
                    <a:uFillTx/>
                    <a:latin typeface="Calibri"/>
                    <a:ea typeface="+mn-ea"/>
                    <a:cs typeface="+mn-cs"/>
                  </a:rPr>
                  <a:t>APIs</a:t>
                </a:r>
                <a:endParaRPr kumimoji="0" lang="en-US" sz="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TextBox 12"/>
              <p:cNvSpPr txBox="1"/>
              <p:nvPr/>
            </p:nvSpPr>
            <p:spPr>
              <a:xfrm>
                <a:off x="1292703" y="1577832"/>
                <a:ext cx="413896" cy="1846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srgbClr val="000000"/>
                    </a:solidFill>
                    <a:effectLst/>
                    <a:uLnTx/>
                    <a:uFillTx/>
                    <a:latin typeface="Calibri"/>
                    <a:ea typeface="+mn-ea"/>
                    <a:cs typeface="+mn-cs"/>
                  </a:rPr>
                  <a:t>Vendor</a:t>
                </a:r>
                <a:endParaRPr kumimoji="0" lang="en-US" sz="600" b="0" i="0" u="none" strike="noStrike" kern="1200" cap="none" spc="0" normalizeH="0" baseline="0" noProof="0" dirty="0">
                  <a:ln>
                    <a:noFill/>
                  </a:ln>
                  <a:solidFill>
                    <a:srgbClr val="000000"/>
                  </a:solidFill>
                  <a:effectLst/>
                  <a:uLnTx/>
                  <a:uFillTx/>
                  <a:latin typeface="Calibri"/>
                  <a:ea typeface="+mn-ea"/>
                  <a:cs typeface="+mn-cs"/>
                </a:endParaRPr>
              </a:p>
            </p:txBody>
          </p:sp>
        </p:grpSp>
      </p:grpSp>
      <p:pic>
        <p:nvPicPr>
          <p:cNvPr id="3082" name="Picture 10" descr="Logo-ServiceNow - Churchill Clu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5086" y="2411800"/>
            <a:ext cx="634061" cy="33288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uth0 Documentation Quality Improvement: case study | 3di Information  Soluti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0687" y="2683588"/>
            <a:ext cx="399288" cy="26685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2737612" y="2563594"/>
            <a:ext cx="270638" cy="229605"/>
            <a:chOff x="3876487" y="1622939"/>
            <a:chExt cx="213230" cy="180901"/>
          </a:xfrm>
        </p:grpSpPr>
        <p:pic>
          <p:nvPicPr>
            <p:cNvPr id="3086" name="Picture 14" descr="Two-Factor Authentication &amp; Endpoint Security | Duo Securit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2303" y="1742191"/>
              <a:ext cx="190277" cy="6164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cisco-logo-transparent - Minneapolis Cloud Services and Managed Service  Provider Verus Corpor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76487" y="1622939"/>
              <a:ext cx="213230" cy="112923"/>
            </a:xfrm>
            <a:prstGeom prst="rect">
              <a:avLst/>
            </a:prstGeom>
            <a:noFill/>
            <a:extLst>
              <a:ext uri="{909E8E84-426E-40DD-AFC4-6F175D3DCCD1}">
                <a14:hiddenFill xmlns:a14="http://schemas.microsoft.com/office/drawing/2010/main">
                  <a:solidFill>
                    <a:srgbClr val="FFFFFF"/>
                  </a:solidFill>
                </a14:hiddenFill>
              </a:ext>
            </a:extLst>
          </p:spPr>
        </p:pic>
      </p:grpSp>
      <p:pic>
        <p:nvPicPr>
          <p:cNvPr id="3090" name="Picture 18" descr="ThreatQuotient — Branding Assets and Media Ki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8328" y="2897405"/>
            <a:ext cx="473131" cy="84112"/>
          </a:xfrm>
          <a:prstGeom prst="rect">
            <a:avLst/>
          </a:prstGeom>
          <a:noFill/>
          <a:extLst>
            <a:ext uri="{909E8E84-426E-40DD-AFC4-6F175D3DCCD1}">
              <a14:hiddenFill xmlns:a14="http://schemas.microsoft.com/office/drawing/2010/main">
                <a:solidFill>
                  <a:srgbClr val="FFFFFF"/>
                </a:solidFill>
              </a14:hiddenFill>
            </a:ext>
          </a:extLst>
        </p:spPr>
      </p:pic>
      <p:cxnSp>
        <p:nvCxnSpPr>
          <p:cNvPr id="174" name="Straight Connector 173"/>
          <p:cNvCxnSpPr/>
          <p:nvPr/>
        </p:nvCxnSpPr>
        <p:spPr>
          <a:xfrm flipH="1">
            <a:off x="4943224" y="3398487"/>
            <a:ext cx="428754" cy="0"/>
          </a:xfrm>
          <a:prstGeom prst="line">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6" name="Arc 175"/>
          <p:cNvSpPr/>
          <p:nvPr/>
        </p:nvSpPr>
        <p:spPr>
          <a:xfrm rot="10800000">
            <a:off x="4509215" y="2548536"/>
            <a:ext cx="868018" cy="849950"/>
          </a:xfrm>
          <a:prstGeom prst="arc">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cxnSp>
        <p:nvCxnSpPr>
          <p:cNvPr id="177" name="Straight Connector 176"/>
          <p:cNvCxnSpPr>
            <a:stCxn id="178" idx="2"/>
            <a:endCxn id="176" idx="2"/>
          </p:cNvCxnSpPr>
          <p:nvPr/>
        </p:nvCxnSpPr>
        <p:spPr>
          <a:xfrm>
            <a:off x="4509215" y="2397400"/>
            <a:ext cx="0" cy="576111"/>
          </a:xfrm>
          <a:prstGeom prst="line">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78" name="Arc 177"/>
          <p:cNvSpPr/>
          <p:nvPr/>
        </p:nvSpPr>
        <p:spPr>
          <a:xfrm>
            <a:off x="3641197" y="1972425"/>
            <a:ext cx="868018" cy="849950"/>
          </a:xfrm>
          <a:prstGeom prst="arc">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cxnSp>
        <p:nvCxnSpPr>
          <p:cNvPr id="180" name="Straight Arrow Connector 179"/>
          <p:cNvCxnSpPr/>
          <p:nvPr/>
        </p:nvCxnSpPr>
        <p:spPr>
          <a:xfrm>
            <a:off x="5266653" y="3401981"/>
            <a:ext cx="211733"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81" name="A.I. Bot Technology"/>
          <p:cNvSpPr/>
          <p:nvPr/>
        </p:nvSpPr>
        <p:spPr>
          <a:xfrm>
            <a:off x="6487854" y="4932567"/>
            <a:ext cx="836401" cy="491769"/>
          </a:xfrm>
          <a:prstGeom prst="ellips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ＭＳ Ｐゴシック"/>
                <a:cs typeface="+mn-cs"/>
              </a:rPr>
              <a:t>Machine Learning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smtClean="0">
                <a:ln>
                  <a:noFill/>
                </a:ln>
                <a:solidFill>
                  <a:prstClr val="white"/>
                </a:solidFill>
                <a:effectLst/>
                <a:uLnTx/>
                <a:uFillTx/>
                <a:latin typeface="Calibri" panose="020F0502020204030204"/>
                <a:ea typeface="ＭＳ Ｐゴシック"/>
                <a:cs typeface="+mn-cs"/>
              </a:rPr>
              <a:t>Detection (HAD)</a:t>
            </a:r>
          </a:p>
        </p:txBody>
      </p:sp>
      <p:sp>
        <p:nvSpPr>
          <p:cNvPr id="182" name="Arc 181"/>
          <p:cNvSpPr/>
          <p:nvPr/>
        </p:nvSpPr>
        <p:spPr>
          <a:xfrm rot="10800000">
            <a:off x="6364285" y="4882161"/>
            <a:ext cx="613544" cy="613210"/>
          </a:xfrm>
          <a:prstGeom prst="arc">
            <a:avLst/>
          </a:prstGeom>
          <a:ln w="25400">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p:txBody>
      </p:sp>
      <p:pic>
        <p:nvPicPr>
          <p:cNvPr id="10" name="Picture 2" descr="File:Amazon Web Services Logo.svg - Wikimedia Common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1849" y="1541327"/>
            <a:ext cx="391246" cy="234136"/>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AWS Marketplace: Tenable, Inc."/>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76202" y="2799957"/>
            <a:ext cx="479186" cy="47918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11"/>
          <a:stretch>
            <a:fillRect/>
          </a:stretch>
        </p:blipFill>
        <p:spPr>
          <a:xfrm>
            <a:off x="10076740" y="1450775"/>
            <a:ext cx="496241" cy="498967"/>
          </a:xfrm>
          <a:prstGeom prst="rect">
            <a:avLst/>
          </a:prstGeom>
        </p:spPr>
      </p:pic>
      <p:sp>
        <p:nvSpPr>
          <p:cNvPr id="202" name="Down Arrow 201"/>
          <p:cNvSpPr/>
          <p:nvPr/>
        </p:nvSpPr>
        <p:spPr>
          <a:xfrm>
            <a:off x="4451062" y="2612618"/>
            <a:ext cx="118614" cy="133557"/>
          </a:xfrm>
          <a:prstGeom prst="downArrow">
            <a:avLst>
              <a:gd name="adj1" fmla="val 0"/>
              <a:gd name="adj2" fmla="val 10818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12" name="Down Arrow 211"/>
          <p:cNvSpPr/>
          <p:nvPr/>
        </p:nvSpPr>
        <p:spPr>
          <a:xfrm rot="10800000">
            <a:off x="6271472" y="2753569"/>
            <a:ext cx="118614" cy="133557"/>
          </a:xfrm>
          <a:prstGeom prst="downArrow">
            <a:avLst>
              <a:gd name="adj1" fmla="val 0"/>
              <a:gd name="adj2" fmla="val 10818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213" name="Down Arrow 212"/>
          <p:cNvSpPr/>
          <p:nvPr/>
        </p:nvSpPr>
        <p:spPr>
          <a:xfrm>
            <a:off x="6288014" y="3898043"/>
            <a:ext cx="118614" cy="133557"/>
          </a:xfrm>
          <a:prstGeom prst="downArrow">
            <a:avLst>
              <a:gd name="adj1" fmla="val 0"/>
              <a:gd name="adj2" fmla="val 10818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grpSp>
        <p:nvGrpSpPr>
          <p:cNvPr id="129" name="Group 128"/>
          <p:cNvGrpSpPr/>
          <p:nvPr/>
        </p:nvGrpSpPr>
        <p:grpSpPr>
          <a:xfrm>
            <a:off x="11294209" y="2113475"/>
            <a:ext cx="868598" cy="640127"/>
            <a:chOff x="8962697" y="1687136"/>
            <a:chExt cx="868598" cy="458050"/>
          </a:xfrm>
          <a:solidFill>
            <a:schemeClr val="accent2">
              <a:lumMod val="50000"/>
            </a:schemeClr>
          </a:solidFill>
        </p:grpSpPr>
        <p:sp>
          <p:nvSpPr>
            <p:cNvPr id="128" name="Rectangle 127"/>
            <p:cNvSpPr/>
            <p:nvPr/>
          </p:nvSpPr>
          <p:spPr>
            <a:xfrm>
              <a:off x="8968182" y="1697534"/>
              <a:ext cx="863113" cy="447652"/>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TextBox 59"/>
            <p:cNvSpPr txBox="1"/>
            <p:nvPr/>
          </p:nvSpPr>
          <p:spPr>
            <a:xfrm>
              <a:off x="8962697" y="1687136"/>
              <a:ext cx="867545" cy="176186"/>
            </a:xfrm>
            <a:prstGeom prst="rect">
              <a:avLst/>
            </a:prstGeom>
            <a:solidFill>
              <a:schemeClr val="accent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Calibri"/>
                  <a:ea typeface="+mn-ea"/>
                  <a:cs typeface="+mn-cs"/>
                </a:rPr>
                <a:t>ThreatWatch</a:t>
              </a: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8" name="TextBox 217"/>
            <p:cNvSpPr txBox="1"/>
            <p:nvPr/>
          </p:nvSpPr>
          <p:spPr>
            <a:xfrm>
              <a:off x="9035353" y="1857528"/>
              <a:ext cx="729687" cy="236889"/>
            </a:xfrm>
            <a:prstGeom prst="rect">
              <a:avLst/>
            </a:prstGeom>
            <a:solidFill>
              <a:schemeClr val="accent2">
                <a:lumMod val="75000"/>
              </a:schemeClr>
            </a:solidFill>
          </p:spPr>
          <p:txBody>
            <a:bodyPr wrap="none" rtlCol="0">
              <a:spAutoFit/>
            </a:bodyPr>
            <a:lstStyle/>
            <a:p>
              <a:pPr marL="0" marR="0" lvl="0" indent="0" algn="ctr" defTabSz="914400" rtl="0" eaLnBrk="1" fontAlgn="auto" latinLnBrk="0" hangingPunct="1">
                <a:lnSpc>
                  <a:spcPts val="6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prstClr val="white"/>
                  </a:solidFill>
                  <a:effectLst/>
                  <a:uLnTx/>
                  <a:uFillTx/>
                  <a:latin typeface="Calibri"/>
                  <a:ea typeface="+mn-ea"/>
                  <a:cs typeface="+mn-cs"/>
                </a:rPr>
                <a:t>Response</a:t>
              </a:r>
              <a:br>
                <a:rPr kumimoji="0" lang="en-US" sz="800" b="1" i="0" u="none" strike="noStrike" kern="1200" cap="none" spc="0" normalizeH="0" baseline="0" noProof="0" dirty="0" smtClean="0">
                  <a:ln>
                    <a:noFill/>
                  </a:ln>
                  <a:solidFill>
                    <a:prstClr val="white"/>
                  </a:solidFill>
                  <a:effectLst/>
                  <a:uLnTx/>
                  <a:uFillTx/>
                  <a:latin typeface="Calibri"/>
                  <a:ea typeface="+mn-ea"/>
                  <a:cs typeface="+mn-cs"/>
                </a:rPr>
              </a:br>
              <a:r>
                <a:rPr kumimoji="0" lang="en-US" sz="800" b="1" i="0" u="none" strike="noStrike" kern="1200" cap="none" spc="0" normalizeH="0" baseline="0" noProof="0" dirty="0" smtClean="0">
                  <a:ln>
                    <a:noFill/>
                  </a:ln>
                  <a:solidFill>
                    <a:prstClr val="white"/>
                  </a:solidFill>
                  <a:effectLst/>
                  <a:uLnTx/>
                  <a:uFillTx/>
                  <a:latin typeface="Calibri"/>
                  <a:ea typeface="+mn-ea"/>
                  <a:cs typeface="+mn-cs"/>
                </a:rPr>
                <a:t>&amp;</a:t>
              </a:r>
              <a:br>
                <a:rPr kumimoji="0" lang="en-US" sz="800" b="1" i="0" u="none" strike="noStrike" kern="1200" cap="none" spc="0" normalizeH="0" baseline="0" noProof="0" dirty="0" smtClean="0">
                  <a:ln>
                    <a:noFill/>
                  </a:ln>
                  <a:solidFill>
                    <a:prstClr val="white"/>
                  </a:solidFill>
                  <a:effectLst/>
                  <a:uLnTx/>
                  <a:uFillTx/>
                  <a:latin typeface="Calibri"/>
                  <a:ea typeface="+mn-ea"/>
                  <a:cs typeface="+mn-cs"/>
                </a:rPr>
              </a:br>
              <a:r>
                <a:rPr kumimoji="0" lang="en-US" sz="800" b="1" i="0" u="none" strike="noStrike" kern="1200" cap="none" spc="0" normalizeH="0" baseline="0" noProof="0" dirty="0" smtClean="0">
                  <a:ln>
                    <a:noFill/>
                  </a:ln>
                  <a:solidFill>
                    <a:prstClr val="white"/>
                  </a:solidFill>
                  <a:effectLst/>
                  <a:uLnTx/>
                  <a:uFillTx/>
                  <a:latin typeface="Calibri"/>
                  <a:ea typeface="+mn-ea"/>
                  <a:cs typeface="+mn-cs"/>
                </a:rPr>
                <a:t>Remediation</a:t>
              </a:r>
              <a:endParaRPr kumimoji="0" lang="en-US" sz="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9" name="Left Brace 148"/>
          <p:cNvSpPr/>
          <p:nvPr/>
        </p:nvSpPr>
        <p:spPr>
          <a:xfrm rot="10800000">
            <a:off x="2990542" y="4334684"/>
            <a:ext cx="398899" cy="1968488"/>
          </a:xfrm>
          <a:prstGeom prst="leftBrace">
            <a:avLst>
              <a:gd name="adj1" fmla="val 34599"/>
              <a:gd name="adj2" fmla="val 49932"/>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cxnSp>
        <p:nvCxnSpPr>
          <p:cNvPr id="383" name="Data Flow Path Left"/>
          <p:cNvCxnSpPr/>
          <p:nvPr/>
        </p:nvCxnSpPr>
        <p:spPr bwMode="auto">
          <a:xfrm flipV="1">
            <a:off x="3500360" y="5311439"/>
            <a:ext cx="552788" cy="8867"/>
          </a:xfrm>
          <a:prstGeom prst="straightConnector1">
            <a:avLst/>
          </a:prstGeom>
          <a:ln w="25400" cap="sq">
            <a:solidFill>
              <a:srgbClr val="000000"/>
            </a:solidFill>
            <a:headEnd type="none" w="med" len="med"/>
            <a:tailEnd type="triangle" w="lg" len="lg"/>
          </a:ln>
          <a:effectLst/>
        </p:spPr>
        <p:style>
          <a:lnRef idx="3">
            <a:schemeClr val="accent5"/>
          </a:lnRef>
          <a:fillRef idx="0">
            <a:schemeClr val="accent5"/>
          </a:fillRef>
          <a:effectRef idx="2">
            <a:schemeClr val="accent5"/>
          </a:effectRef>
          <a:fontRef idx="minor">
            <a:schemeClr val="tx1"/>
          </a:fontRef>
        </p:style>
      </p:cxnSp>
      <p:grpSp>
        <p:nvGrpSpPr>
          <p:cNvPr id="9" name="Group 8"/>
          <p:cNvGrpSpPr/>
          <p:nvPr/>
        </p:nvGrpSpPr>
        <p:grpSpPr>
          <a:xfrm>
            <a:off x="3336847" y="1785382"/>
            <a:ext cx="367001" cy="369166"/>
            <a:chOff x="3449473" y="1100630"/>
            <a:chExt cx="367001" cy="369166"/>
          </a:xfrm>
        </p:grpSpPr>
        <p:sp>
          <p:nvSpPr>
            <p:cNvPr id="160" name="Oval 159"/>
            <p:cNvSpPr/>
            <p:nvPr/>
          </p:nvSpPr>
          <p:spPr>
            <a:xfrm>
              <a:off x="3449473" y="1100630"/>
              <a:ext cx="367001" cy="369166"/>
            </a:xfrm>
            <a:prstGeom prst="ellipse">
              <a:avLst/>
            </a:prstGeom>
            <a:solidFill>
              <a:srgbClr val="D7D200"/>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dirty="0">
                <a:ln>
                  <a:noFill/>
                </a:ln>
                <a:solidFill>
                  <a:srgbClr val="000000"/>
                </a:solidFill>
                <a:effectLst/>
                <a:uLnTx/>
                <a:uFillTx/>
                <a:latin typeface="Calibri" panose="020F0502020204030204"/>
                <a:ea typeface="+mn-ea"/>
                <a:cs typeface="+mn-cs"/>
              </a:endParaRPr>
            </a:p>
          </p:txBody>
        </p:sp>
        <p:pic>
          <p:nvPicPr>
            <p:cNvPr id="158" name="Picture 15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778847">
              <a:off x="3485919" y="1121251"/>
              <a:ext cx="306292" cy="335003"/>
            </a:xfrm>
            <a:prstGeom prst="rect">
              <a:avLst/>
            </a:prstGeom>
          </p:spPr>
        </p:pic>
      </p:grpSp>
      <p:pic>
        <p:nvPicPr>
          <p:cNvPr id="3074" name="Picture 2" descr="Windows Azure Cloud Computing &amp; Consulting Company - Technoscore -  technoscore-ts.over-blog.com"/>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69293" y="1780664"/>
            <a:ext cx="791299" cy="413702"/>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p:cNvCxnSpPr>
            <a:stCxn id="15" idx="3"/>
            <a:endCxn id="304" idx="1"/>
          </p:cNvCxnSpPr>
          <p:nvPr/>
        </p:nvCxnSpPr>
        <p:spPr>
          <a:xfrm>
            <a:off x="1682672" y="5029232"/>
            <a:ext cx="323848" cy="294893"/>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794258" y="4921510"/>
            <a:ext cx="888414" cy="801227"/>
            <a:chOff x="257574" y="4914900"/>
            <a:chExt cx="888414" cy="801227"/>
          </a:xfrm>
        </p:grpSpPr>
        <p:grpSp>
          <p:nvGrpSpPr>
            <p:cNvPr id="19" name="Group 18"/>
            <p:cNvGrpSpPr/>
            <p:nvPr/>
          </p:nvGrpSpPr>
          <p:grpSpPr>
            <a:xfrm>
              <a:off x="260544" y="4914900"/>
              <a:ext cx="885444" cy="215444"/>
              <a:chOff x="260544" y="4914900"/>
              <a:chExt cx="885444" cy="215444"/>
            </a:xfrm>
          </p:grpSpPr>
          <p:sp>
            <p:nvSpPr>
              <p:cNvPr id="16" name="Rounded Rectangle 15"/>
              <p:cNvSpPr/>
              <p:nvPr/>
            </p:nvSpPr>
            <p:spPr>
              <a:xfrm>
                <a:off x="345805" y="4934976"/>
                <a:ext cx="720995" cy="170424"/>
              </a:xfrm>
              <a:prstGeom prst="round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260544" y="4914900"/>
                <a:ext cx="885444" cy="215444"/>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Calibri"/>
                    <a:ea typeface="+mn-ea"/>
                    <a:cs typeface="+mn-cs"/>
                  </a:rPr>
                  <a:t>User Behavior</a:t>
                </a:r>
                <a:endParaRPr kumimoji="0" lang="en-US" sz="8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87" name="Group 186"/>
            <p:cNvGrpSpPr/>
            <p:nvPr/>
          </p:nvGrpSpPr>
          <p:grpSpPr>
            <a:xfrm>
              <a:off x="259554" y="5110161"/>
              <a:ext cx="885444" cy="215444"/>
              <a:chOff x="260544" y="4914900"/>
              <a:chExt cx="885444" cy="215444"/>
            </a:xfrm>
          </p:grpSpPr>
          <p:sp>
            <p:nvSpPr>
              <p:cNvPr id="188" name="Rounded Rectangle 187"/>
              <p:cNvSpPr/>
              <p:nvPr/>
            </p:nvSpPr>
            <p:spPr>
              <a:xfrm>
                <a:off x="345805" y="4934976"/>
                <a:ext cx="720995" cy="170424"/>
              </a:xfrm>
              <a:prstGeom prst="round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TextBox 188"/>
              <p:cNvSpPr txBox="1"/>
              <p:nvPr/>
            </p:nvSpPr>
            <p:spPr>
              <a:xfrm>
                <a:off x="260544" y="4914900"/>
                <a:ext cx="885444" cy="215444"/>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Calibri"/>
                    <a:ea typeface="+mn-ea"/>
                    <a:cs typeface="+mn-cs"/>
                  </a:rPr>
                  <a:t>Asset Behavior</a:t>
                </a:r>
                <a:endParaRPr kumimoji="0" lang="en-US" sz="8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0" name="Group 189"/>
            <p:cNvGrpSpPr/>
            <p:nvPr/>
          </p:nvGrpSpPr>
          <p:grpSpPr>
            <a:xfrm>
              <a:off x="258564" y="5305422"/>
              <a:ext cx="885444" cy="215444"/>
              <a:chOff x="260544" y="4914900"/>
              <a:chExt cx="885444" cy="215444"/>
            </a:xfrm>
          </p:grpSpPr>
          <p:sp>
            <p:nvSpPr>
              <p:cNvPr id="192" name="Rounded Rectangle 191"/>
              <p:cNvSpPr/>
              <p:nvPr/>
            </p:nvSpPr>
            <p:spPr>
              <a:xfrm>
                <a:off x="345805" y="4934976"/>
                <a:ext cx="720995" cy="170424"/>
              </a:xfrm>
              <a:prstGeom prst="round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TextBox 192"/>
              <p:cNvSpPr txBox="1"/>
              <p:nvPr/>
            </p:nvSpPr>
            <p:spPr>
              <a:xfrm>
                <a:off x="260544" y="4914900"/>
                <a:ext cx="885444" cy="215444"/>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Calibri"/>
                    <a:ea typeface="+mn-ea"/>
                    <a:cs typeface="+mn-cs"/>
                  </a:rPr>
                  <a:t>DNS</a:t>
                </a:r>
                <a:endParaRPr kumimoji="0" lang="en-US" sz="800" b="1"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94" name="Group 193"/>
            <p:cNvGrpSpPr/>
            <p:nvPr/>
          </p:nvGrpSpPr>
          <p:grpSpPr>
            <a:xfrm>
              <a:off x="257574" y="5500683"/>
              <a:ext cx="885444" cy="215444"/>
              <a:chOff x="260544" y="4914900"/>
              <a:chExt cx="885444" cy="215444"/>
            </a:xfrm>
          </p:grpSpPr>
          <p:sp>
            <p:nvSpPr>
              <p:cNvPr id="195" name="Rounded Rectangle 194"/>
              <p:cNvSpPr/>
              <p:nvPr/>
            </p:nvSpPr>
            <p:spPr>
              <a:xfrm>
                <a:off x="345805" y="4934976"/>
                <a:ext cx="720995" cy="170424"/>
              </a:xfrm>
              <a:prstGeom prst="roundRect">
                <a:avLst/>
              </a:prstGeom>
              <a:solidFill>
                <a:schemeClr val="bg2">
                  <a:lumMod val="9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TextBox 195"/>
              <p:cNvSpPr txBox="1"/>
              <p:nvPr/>
            </p:nvSpPr>
            <p:spPr>
              <a:xfrm>
                <a:off x="260544" y="4914900"/>
                <a:ext cx="885444" cy="215444"/>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Calibri"/>
                    <a:ea typeface="+mn-ea"/>
                    <a:cs typeface="+mn-cs"/>
                  </a:rPr>
                  <a:t>DHCP</a:t>
                </a:r>
                <a:endParaRPr kumimoji="0" lang="en-US" sz="800" b="1" i="0" u="none" strike="noStrike" kern="1200" cap="none" spc="0" normalizeH="0" baseline="0" noProof="0" dirty="0">
                  <a:ln>
                    <a:noFill/>
                  </a:ln>
                  <a:solidFill>
                    <a:srgbClr val="000000"/>
                  </a:solidFill>
                  <a:effectLst/>
                  <a:uLnTx/>
                  <a:uFillTx/>
                  <a:latin typeface="Calibri"/>
                  <a:ea typeface="+mn-ea"/>
                  <a:cs typeface="+mn-cs"/>
                </a:endParaRPr>
              </a:p>
            </p:txBody>
          </p:sp>
        </p:grpSp>
      </p:grpSp>
      <p:cxnSp>
        <p:nvCxnSpPr>
          <p:cNvPr id="201" name="Straight Connector 200"/>
          <p:cNvCxnSpPr>
            <a:stCxn id="189" idx="3"/>
            <a:endCxn id="304" idx="1"/>
          </p:cNvCxnSpPr>
          <p:nvPr/>
        </p:nvCxnSpPr>
        <p:spPr>
          <a:xfrm>
            <a:off x="1681682" y="5224493"/>
            <a:ext cx="324838" cy="99632"/>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193" idx="3"/>
            <a:endCxn id="304" idx="1"/>
          </p:cNvCxnSpPr>
          <p:nvPr/>
        </p:nvCxnSpPr>
        <p:spPr>
          <a:xfrm flipV="1">
            <a:off x="1680692" y="5324125"/>
            <a:ext cx="325828" cy="95629"/>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196" idx="3"/>
            <a:endCxn id="304" idx="1"/>
          </p:cNvCxnSpPr>
          <p:nvPr/>
        </p:nvCxnSpPr>
        <p:spPr>
          <a:xfrm flipV="1">
            <a:off x="1679702" y="5324125"/>
            <a:ext cx="326818" cy="29089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pic>
        <p:nvPicPr>
          <p:cNvPr id="3080" name="Picture PC4" descr="Workstation Icons - Free Download, PNG and 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874" y="4157515"/>
            <a:ext cx="585361" cy="58536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PC3" descr="Workstation Icons - Free Download, PNG and 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2627" y="4648905"/>
            <a:ext cx="585361" cy="585361"/>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PC2" descr="Workstation Icons - Free Download, PNG and 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5802" y="5437414"/>
            <a:ext cx="585361" cy="585361"/>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PC1" descr="Workstation Icons - Free Download, PNG and SV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9874" y="5870375"/>
            <a:ext cx="585361" cy="585361"/>
          </a:xfrm>
          <a:prstGeom prst="rect">
            <a:avLst/>
          </a:prstGeom>
          <a:noFill/>
          <a:extLst>
            <a:ext uri="{909E8E84-426E-40DD-AFC4-6F175D3DCCD1}">
              <a14:hiddenFill xmlns:a14="http://schemas.microsoft.com/office/drawing/2010/main">
                <a:solidFill>
                  <a:srgbClr val="FFFFFF"/>
                </a:solidFill>
              </a14:hiddenFill>
            </a:ext>
          </a:extLst>
        </p:spPr>
      </p:pic>
      <p:sp>
        <p:nvSpPr>
          <p:cNvPr id="152" name="Hyperlink - ACS">
            <a:hlinkClick r:id="" action="ppaction://noaction"/>
          </p:cNvPr>
          <p:cNvSpPr/>
          <p:nvPr/>
        </p:nvSpPr>
        <p:spPr>
          <a:xfrm>
            <a:off x="796238" y="4791998"/>
            <a:ext cx="2254025" cy="1078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53" name="Hyperlink - ABCD">
            <a:hlinkClick r:id="" action="ppaction://noaction"/>
          </p:cNvPr>
          <p:cNvSpPr/>
          <p:nvPr/>
        </p:nvSpPr>
        <p:spPr>
          <a:xfrm>
            <a:off x="9773646" y="5029232"/>
            <a:ext cx="1089520" cy="1006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54" name="Hyperlink - TW Platform">
            <a:hlinkClick r:id="" action="ppaction://noaction"/>
          </p:cNvPr>
          <p:cNvSpPr/>
          <p:nvPr/>
        </p:nvSpPr>
        <p:spPr>
          <a:xfrm>
            <a:off x="5398801" y="4061057"/>
            <a:ext cx="1877953" cy="967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55" name="Hyperlink - SORAD">
            <a:hlinkClick r:id="" action="ppaction://noaction"/>
          </p:cNvPr>
          <p:cNvSpPr/>
          <p:nvPr/>
        </p:nvSpPr>
        <p:spPr>
          <a:xfrm>
            <a:off x="10076740" y="1405943"/>
            <a:ext cx="530568" cy="568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57" name="Hyperlink - PORTAL">
            <a:hlinkClick r:id="" action="ppaction://noaction"/>
          </p:cNvPr>
          <p:cNvSpPr/>
          <p:nvPr/>
        </p:nvSpPr>
        <p:spPr>
          <a:xfrm>
            <a:off x="5709695" y="1783350"/>
            <a:ext cx="1256164" cy="836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159" name="Hyperlink - TW RAR">
            <a:hlinkClick r:id="" action="ppaction://noaction"/>
          </p:cNvPr>
          <p:cNvSpPr/>
          <p:nvPr/>
        </p:nvSpPr>
        <p:spPr>
          <a:xfrm>
            <a:off x="11317747" y="2960286"/>
            <a:ext cx="874253" cy="62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61" name="Hyperlink - TRU">
            <a:hlinkClick r:id="" action="ppaction://noaction"/>
          </p:cNvPr>
          <p:cNvSpPr/>
          <p:nvPr/>
        </p:nvSpPr>
        <p:spPr>
          <a:xfrm>
            <a:off x="7886186" y="2789470"/>
            <a:ext cx="1502515" cy="95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63" name="Hyperlink - MachineLearning">
            <a:hlinkClick r:id="" action="ppaction://noaction"/>
          </p:cNvPr>
          <p:cNvSpPr/>
          <p:nvPr/>
        </p:nvSpPr>
        <p:spPr>
          <a:xfrm>
            <a:off x="6550224" y="4951229"/>
            <a:ext cx="748928" cy="474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64" name="Hyperlink - MachineLearning">
            <a:hlinkClick r:id="" action="ppaction://noaction"/>
          </p:cNvPr>
          <p:cNvSpPr/>
          <p:nvPr/>
        </p:nvSpPr>
        <p:spPr>
          <a:xfrm>
            <a:off x="5405073" y="4941584"/>
            <a:ext cx="748928" cy="495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ＭＳ Ｐゴシック"/>
              <a:cs typeface="+mn-cs"/>
            </a:endParaRPr>
          </a:p>
        </p:txBody>
      </p:sp>
      <p:sp>
        <p:nvSpPr>
          <p:cNvPr id="162" name="Isosceles Triangle 161"/>
          <p:cNvSpPr/>
          <p:nvPr/>
        </p:nvSpPr>
        <p:spPr>
          <a:xfrm rot="5400000">
            <a:off x="9416127" y="2912127"/>
            <a:ext cx="117878" cy="1241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5" name="Encrypted Data Box"/>
          <p:cNvSpPr txBox="1">
            <a:spLocks noChangeArrowheads="1"/>
          </p:cNvSpPr>
          <p:nvPr/>
        </p:nvSpPr>
        <p:spPr bwMode="auto">
          <a:xfrm>
            <a:off x="49814" y="3355753"/>
            <a:ext cx="956322" cy="185856"/>
          </a:xfrm>
          <a:prstGeom prst="rect">
            <a:avLst/>
          </a:prstGeom>
          <a:noFill/>
        </p:spPr>
        <p:txBody>
          <a:bodyPr lIns="0" tIns="0" rIns="0" bIns="0"/>
          <a:lstStyle>
            <a:defPPr>
              <a:defRPr lang="en-US"/>
            </a:defPPr>
            <a:lvl1pPr algn="ctr">
              <a:defRPr sz="1100">
                <a:solidFill>
                  <a:schemeClr val="tx1">
                    <a:lumMod val="75000"/>
                    <a:lumOff val="25000"/>
                  </a:schemeClr>
                </a:solidFill>
                <a:latin typeface="Droid Sans" pitchFamily="34" charset="0"/>
                <a:ea typeface="Droid Sans" pitchFamily="34" charset="0"/>
                <a:cs typeface="Droid Sans" pitchFamily="34" charset="0"/>
              </a:defRPr>
            </a:lvl1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en-US" sz="900" b="0" i="0" u="none" strike="noStrike" kern="1200" cap="none" spc="0" normalizeH="0" baseline="0" noProof="0" dirty="0" smtClean="0">
                <a:ln>
                  <a:noFill/>
                </a:ln>
                <a:solidFill>
                  <a:srgbClr val="000000"/>
                </a:solidFill>
                <a:effectLst/>
                <a:uLnTx/>
                <a:uFillTx/>
                <a:latin typeface="Calibri"/>
              </a:rPr>
              <a:t>Remote Users</a:t>
            </a:r>
          </a:p>
          <a:p>
            <a:pPr marL="0" marR="0" lvl="0" indent="0" algn="ctr" defTabSz="914400" rtl="0" eaLnBrk="1" fontAlgn="base" latinLnBrk="0" hangingPunct="1">
              <a:lnSpc>
                <a:spcPts val="900"/>
              </a:lnSpc>
              <a:spcBef>
                <a:spcPct val="0"/>
              </a:spcBef>
              <a:spcAft>
                <a:spcPct val="0"/>
              </a:spcAft>
              <a:buClrTx/>
              <a:buSzTx/>
              <a:buFontTx/>
              <a:buNone/>
              <a:tabLst/>
              <a:defRPr/>
            </a:pPr>
            <a:endParaRPr kumimoji="0" lang="en-US" sz="800" b="0" i="0" u="none" strike="noStrike" kern="1200" cap="none" spc="0" normalizeH="0" baseline="0" noProof="0" dirty="0" smtClean="0">
              <a:ln>
                <a:noFill/>
              </a:ln>
              <a:solidFill>
                <a:srgbClr val="000000"/>
              </a:solidFill>
              <a:effectLst/>
              <a:uLnTx/>
              <a:uFillTx/>
              <a:latin typeface="Calibri"/>
            </a:endParaRPr>
          </a:p>
        </p:txBody>
      </p:sp>
      <p:pic>
        <p:nvPicPr>
          <p:cNvPr id="7" name="Picture 2" descr="Laptop Icon of Line style - Available in SVG, PNG, EPS, AI &amp; Icon font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1570" y="2891159"/>
            <a:ext cx="534859" cy="534859"/>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1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3500000">
            <a:off x="377314" y="2339788"/>
            <a:ext cx="474738" cy="627973"/>
          </a:xfrm>
          <a:prstGeom prst="rect">
            <a:avLst/>
          </a:prstGeom>
        </p:spPr>
      </p:pic>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64480">
            <a:off x="334688" y="3477741"/>
            <a:ext cx="627006" cy="668807"/>
          </a:xfrm>
          <a:prstGeom prst="rect">
            <a:avLst/>
          </a:prstGeom>
        </p:spPr>
      </p:pic>
    </p:spTree>
    <p:extLst>
      <p:ext uri="{BB962C8B-B14F-4D97-AF65-F5344CB8AC3E}">
        <p14:creationId xmlns:p14="http://schemas.microsoft.com/office/powerpoint/2010/main" val="3755949015"/>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p:cNvCxnSpPr/>
          <p:nvPr/>
        </p:nvCxnSpPr>
        <p:spPr>
          <a:xfrm flipV="1">
            <a:off x="2329545" y="3270696"/>
            <a:ext cx="2790334" cy="1593130"/>
          </a:xfrm>
          <a:prstGeom prst="straightConnector1">
            <a:avLst/>
          </a:prstGeom>
          <a:ln w="28575">
            <a:solidFill>
              <a:srgbClr val="FF0000"/>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z="3200" dirty="0">
                <a:solidFill>
                  <a:schemeClr val="bg1"/>
                </a:solidFill>
              </a:rPr>
              <a:t>Static vs Dynamic Threat Detection/Remediation</a:t>
            </a:r>
          </a:p>
        </p:txBody>
      </p:sp>
      <p:cxnSp>
        <p:nvCxnSpPr>
          <p:cNvPr id="4" name="Straight Arrow Connector 3">
            <a:extLst>
              <a:ext uri="{FF2B5EF4-FFF2-40B4-BE49-F238E27FC236}">
                <a16:creationId xmlns:a16="http://schemas.microsoft.com/office/drawing/2014/main" id="{2090E5B7-3B56-490A-AC8B-6CBDED2F8F4E}"/>
              </a:ext>
            </a:extLst>
          </p:cNvPr>
          <p:cNvCxnSpPr/>
          <p:nvPr/>
        </p:nvCxnSpPr>
        <p:spPr>
          <a:xfrm>
            <a:off x="3594719" y="1806500"/>
            <a:ext cx="0" cy="4392060"/>
          </a:xfrm>
          <a:prstGeom prst="straightConnector1">
            <a:avLst/>
          </a:prstGeom>
          <a:ln w="38100">
            <a:solidFill>
              <a:schemeClr val="accent5">
                <a:lumMod val="90000"/>
                <a:lumOff val="10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B8C75189-253F-4FC4-A0B0-73EF9375AE4D}"/>
              </a:ext>
            </a:extLst>
          </p:cNvPr>
          <p:cNvCxnSpPr>
            <a:cxnSpLocks/>
          </p:cNvCxnSpPr>
          <p:nvPr/>
        </p:nvCxnSpPr>
        <p:spPr>
          <a:xfrm rot="5400000">
            <a:off x="3594719" y="1958900"/>
            <a:ext cx="0" cy="4392060"/>
          </a:xfrm>
          <a:prstGeom prst="straightConnector1">
            <a:avLst/>
          </a:prstGeom>
          <a:ln w="38100">
            <a:solidFill>
              <a:schemeClr val="accent5">
                <a:lumMod val="90000"/>
                <a:lumOff val="10000"/>
              </a:schemeClr>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6" name="TextBox 6">
            <a:extLst>
              <a:ext uri="{FF2B5EF4-FFF2-40B4-BE49-F238E27FC236}">
                <a16:creationId xmlns:a16="http://schemas.microsoft.com/office/drawing/2014/main" id="{B8410D09-71EB-49B2-B7F0-3E164432F965}"/>
              </a:ext>
            </a:extLst>
          </p:cNvPr>
          <p:cNvSpPr txBox="1"/>
          <p:nvPr/>
        </p:nvSpPr>
        <p:spPr>
          <a:xfrm>
            <a:off x="1241615" y="1282203"/>
            <a:ext cx="4738254"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Dynamic Threat Detection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Dynamic</a:t>
            </a:r>
          </a:p>
        </p:txBody>
      </p:sp>
      <p:sp>
        <p:nvSpPr>
          <p:cNvPr id="7" name="TextBox 7">
            <a:extLst>
              <a:ext uri="{FF2B5EF4-FFF2-40B4-BE49-F238E27FC236}">
                <a16:creationId xmlns:a16="http://schemas.microsoft.com/office/drawing/2014/main" id="{B1742294-10DD-4445-B280-3137328A6F11}"/>
              </a:ext>
            </a:extLst>
          </p:cNvPr>
          <p:cNvSpPr txBox="1"/>
          <p:nvPr/>
        </p:nvSpPr>
        <p:spPr>
          <a:xfrm>
            <a:off x="5727289" y="3877931"/>
            <a:ext cx="1462149"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Dynamic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Remediation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Dynamic</a:t>
            </a:r>
          </a:p>
        </p:txBody>
      </p:sp>
      <p:sp>
        <p:nvSpPr>
          <p:cNvPr id="8" name="TextBox 8">
            <a:extLst>
              <a:ext uri="{FF2B5EF4-FFF2-40B4-BE49-F238E27FC236}">
                <a16:creationId xmlns:a16="http://schemas.microsoft.com/office/drawing/2014/main" id="{411F1BD8-6A27-495C-9C85-2240E38EA9D7}"/>
              </a:ext>
            </a:extLst>
          </p:cNvPr>
          <p:cNvSpPr txBox="1"/>
          <p:nvPr/>
        </p:nvSpPr>
        <p:spPr>
          <a:xfrm>
            <a:off x="1453614" y="5005835"/>
            <a:ext cx="1742655" cy="646331"/>
          </a:xfrm>
          <a:prstGeom prst="rect">
            <a:avLst/>
          </a:prstGeom>
          <a:solidFill>
            <a:srgbClr val="D7D200"/>
          </a:solidFill>
          <a:ln w="190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Static + Static</a:t>
            </a:r>
          </a:p>
        </p:txBody>
      </p:sp>
      <p:sp>
        <p:nvSpPr>
          <p:cNvPr id="9" name="TextBox 11">
            <a:extLst>
              <a:ext uri="{FF2B5EF4-FFF2-40B4-BE49-F238E27FC236}">
                <a16:creationId xmlns:a16="http://schemas.microsoft.com/office/drawing/2014/main" id="{6032B0CB-4BE8-4177-BAB3-5EA8E033E76B}"/>
              </a:ext>
            </a:extLst>
          </p:cNvPr>
          <p:cNvSpPr txBox="1"/>
          <p:nvPr/>
        </p:nvSpPr>
        <p:spPr>
          <a:xfrm>
            <a:off x="0" y="3866579"/>
            <a:ext cx="1453613"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Static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Remediation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Static</a:t>
            </a:r>
          </a:p>
        </p:txBody>
      </p:sp>
      <p:sp>
        <p:nvSpPr>
          <p:cNvPr id="10" name="TextBox 13">
            <a:extLst>
              <a:ext uri="{FF2B5EF4-FFF2-40B4-BE49-F238E27FC236}">
                <a16:creationId xmlns:a16="http://schemas.microsoft.com/office/drawing/2014/main" id="{CF047189-6EB1-49C7-AC85-833827072E70}"/>
              </a:ext>
            </a:extLst>
          </p:cNvPr>
          <p:cNvSpPr txBox="1"/>
          <p:nvPr/>
        </p:nvSpPr>
        <p:spPr>
          <a:xfrm>
            <a:off x="4608595" y="2546073"/>
            <a:ext cx="2046997" cy="646331"/>
          </a:xfrm>
          <a:prstGeom prst="rect">
            <a:avLst/>
          </a:prstGeom>
          <a:solidFill>
            <a:srgbClr val="0A97A5"/>
          </a:solidFill>
          <a:ln w="19050">
            <a:solidFill>
              <a:schemeClr val="bg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Dynamic + Dynamic</a:t>
            </a:r>
          </a:p>
        </p:txBody>
      </p:sp>
      <p:sp>
        <p:nvSpPr>
          <p:cNvPr id="11" name="TextBox 14">
            <a:extLst>
              <a:ext uri="{FF2B5EF4-FFF2-40B4-BE49-F238E27FC236}">
                <a16:creationId xmlns:a16="http://schemas.microsoft.com/office/drawing/2014/main" id="{67C62E02-8E0B-473E-AC52-AEBD05A8AA8F}"/>
              </a:ext>
            </a:extLst>
          </p:cNvPr>
          <p:cNvSpPr txBox="1"/>
          <p:nvPr/>
        </p:nvSpPr>
        <p:spPr>
          <a:xfrm>
            <a:off x="1657251" y="6221005"/>
            <a:ext cx="4070037"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Static Threat Detection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Static</a:t>
            </a:r>
          </a:p>
        </p:txBody>
      </p:sp>
      <p:sp>
        <p:nvSpPr>
          <p:cNvPr id="15" name="Text Placeholder 2"/>
          <p:cNvSpPr txBox="1">
            <a:spLocks/>
          </p:cNvSpPr>
          <p:nvPr/>
        </p:nvSpPr>
        <p:spPr>
          <a:xfrm>
            <a:off x="7584626" y="1392603"/>
            <a:ext cx="4369064" cy="52567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t>40% of Threats Today Are Static </a:t>
            </a:r>
          </a:p>
          <a:p>
            <a:pPr marL="1145382" lvl="1" indent="-457200"/>
            <a:r>
              <a:rPr lang="en-US" sz="2000" dirty="0"/>
              <a:t>The are Known Threats </a:t>
            </a:r>
          </a:p>
          <a:p>
            <a:pPr marL="1145382" lvl="1" indent="-457200"/>
            <a:r>
              <a:rPr lang="en-US" sz="2000" dirty="0"/>
              <a:t>Recognizable/Known</a:t>
            </a:r>
          </a:p>
          <a:p>
            <a:pPr marL="1145382" lvl="1" indent="-457200"/>
            <a:r>
              <a:rPr lang="en-US" sz="2000" dirty="0"/>
              <a:t>Do not regularly change, evolve, or transform</a:t>
            </a:r>
            <a:endParaRPr lang="en-US" sz="2400" dirty="0"/>
          </a:p>
          <a:p>
            <a:pPr marL="0" indent="0">
              <a:buNone/>
            </a:pPr>
            <a:endParaRPr lang="en-US" sz="2400" dirty="0"/>
          </a:p>
          <a:p>
            <a:pPr marL="457200" indent="-457200"/>
            <a:r>
              <a:rPr lang="en-US" sz="2400" dirty="0"/>
              <a:t>60% of Threats Today Are Dynamic</a:t>
            </a:r>
          </a:p>
          <a:p>
            <a:pPr marL="1145382" lvl="1" indent="-457200"/>
            <a:r>
              <a:rPr lang="en-US" sz="2000" dirty="0"/>
              <a:t>They are Unknown Threats</a:t>
            </a:r>
          </a:p>
          <a:p>
            <a:pPr marL="1145382" lvl="1" indent="-457200"/>
            <a:r>
              <a:rPr lang="en-US" sz="2000" dirty="0"/>
              <a:t>Very hard to Detect</a:t>
            </a:r>
          </a:p>
          <a:p>
            <a:pPr marL="1145382" lvl="1" indent="-457200"/>
            <a:r>
              <a:rPr lang="en-US" sz="2000" dirty="0"/>
              <a:t>Change Constantly</a:t>
            </a:r>
          </a:p>
          <a:p>
            <a:pPr marL="1145382" lvl="1" indent="-457200"/>
            <a:r>
              <a:rPr lang="en-US" sz="2000" dirty="0"/>
              <a:t>Cannot be identified using signatures, IOC’s, Rules</a:t>
            </a:r>
          </a:p>
          <a:p>
            <a:pPr marL="1145382" lvl="1" indent="-457200"/>
            <a:r>
              <a:rPr lang="en-US" sz="2000" dirty="0"/>
              <a:t>Simulate “normal” behavior</a:t>
            </a:r>
          </a:p>
        </p:txBody>
      </p:sp>
    </p:spTree>
    <p:extLst>
      <p:ext uri="{BB962C8B-B14F-4D97-AF65-F5344CB8AC3E}">
        <p14:creationId xmlns:p14="http://schemas.microsoft.com/office/powerpoint/2010/main" val="38080514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AI &amp; ML Landscape</a:t>
            </a:r>
          </a:p>
        </p:txBody>
      </p:sp>
      <p:sp>
        <p:nvSpPr>
          <p:cNvPr id="3" name="Text Placeholder 2"/>
          <p:cNvSpPr>
            <a:spLocks noGrp="1"/>
          </p:cNvSpPr>
          <p:nvPr>
            <p:ph type="body" sz="quarter" idx="11"/>
          </p:nvPr>
        </p:nvSpPr>
        <p:spPr>
          <a:xfrm>
            <a:off x="457200" y="1295400"/>
            <a:ext cx="5791200" cy="5334000"/>
          </a:xfrm>
        </p:spPr>
        <p:txBody>
          <a:bodyPr/>
          <a:lstStyle/>
          <a:p>
            <a:pPr marL="285750" indent="-285750">
              <a:buFont typeface="Arial" panose="020B0604020202020204" pitchFamily="34" charset="0"/>
              <a:buChar char="•"/>
            </a:pPr>
            <a:r>
              <a:rPr lang="en-US" sz="2400" dirty="0"/>
              <a:t>AI &amp; Machine Learning detection capabilities for Cyber are rapidly evolving</a:t>
            </a:r>
          </a:p>
          <a:p>
            <a:pPr marL="342900" indent="-342900">
              <a:buFont typeface="Arial" panose="020B0604020202020204" pitchFamily="34" charset="0"/>
              <a:buChar char="•"/>
            </a:pPr>
            <a:r>
              <a:rPr lang="en-US" sz="2400" dirty="0"/>
              <a:t>Nearly half of organizations are expanding cognitive detection capabilities to find unknown attacks</a:t>
            </a:r>
          </a:p>
          <a:p>
            <a:pPr marL="342900" indent="-342900">
              <a:buFont typeface="Arial" panose="020B0604020202020204" pitchFamily="34" charset="0"/>
              <a:buChar char="•"/>
            </a:pPr>
            <a:r>
              <a:rPr lang="en-US" sz="2400" dirty="0"/>
              <a:t>The key issues with using ML however is</a:t>
            </a:r>
          </a:p>
          <a:p>
            <a:pPr marL="1031082" lvl="1" indent="-342900"/>
            <a:r>
              <a:rPr lang="en-US" sz="2000" dirty="0"/>
              <a:t>Access &amp; formatting of the data (Data Labeling)</a:t>
            </a:r>
          </a:p>
          <a:p>
            <a:pPr marL="1031082" lvl="1" indent="-342900"/>
            <a:r>
              <a:rPr lang="en-US" sz="2000" dirty="0"/>
              <a:t>Adaptability of the models as the data changes</a:t>
            </a:r>
          </a:p>
          <a:p>
            <a:pPr marL="1031082" lvl="1" indent="-342900"/>
            <a:r>
              <a:rPr lang="en-US" sz="2000" dirty="0"/>
              <a:t>The real problem lies in training the models to find the threats</a:t>
            </a:r>
          </a:p>
          <a:p>
            <a:pPr marL="1031082" lvl="1" indent="-342900"/>
            <a:r>
              <a:rPr lang="en-US" sz="2000" dirty="0"/>
              <a:t>The amount of time it takes to “train” an ML model is a significant factor in detection time for threats</a:t>
            </a:r>
          </a:p>
          <a:p>
            <a:pPr marL="1031082" lvl="1" indent="-342900"/>
            <a:endParaRPr lang="en-US" sz="2000" dirty="0"/>
          </a:p>
          <a:p>
            <a:pPr marL="457200" indent="-457200">
              <a:buFont typeface="Arial" panose="020B0604020202020204" pitchFamily="34" charset="0"/>
              <a:buChar char="•"/>
            </a:pPr>
            <a:endParaRPr lang="en-US" sz="4000" dirty="0"/>
          </a:p>
        </p:txBody>
      </p:sp>
      <p:pic>
        <p:nvPicPr>
          <p:cNvPr id="3074" name="Picture 2" descr="What You Need To Know About Machine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905000"/>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220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rPr>
              <a:t>The Use of AI &amp; ML in Cyber-Security</a:t>
            </a:r>
          </a:p>
        </p:txBody>
      </p:sp>
      <p:sp>
        <p:nvSpPr>
          <p:cNvPr id="3" name="Content Placeholder 2"/>
          <p:cNvSpPr>
            <a:spLocks noGrp="1"/>
          </p:cNvSpPr>
          <p:nvPr>
            <p:ph type="body" sz="quarter" idx="11"/>
          </p:nvPr>
        </p:nvSpPr>
        <p:spPr>
          <a:xfrm>
            <a:off x="457200" y="1524000"/>
            <a:ext cx="4664413" cy="5105400"/>
          </a:xfrm>
        </p:spPr>
        <p:txBody>
          <a:bodyPr>
            <a:normAutofit fontScale="92500" lnSpcReduction="10000"/>
          </a:bodyPr>
          <a:lstStyle/>
          <a:p>
            <a:pPr marL="457200" indent="-457200">
              <a:buFont typeface="Arial" panose="020B0604020202020204" pitchFamily="34" charset="0"/>
              <a:buChar char="•"/>
            </a:pPr>
            <a:r>
              <a:rPr lang="en-US" dirty="0"/>
              <a:t>Almost Everyone in the Cyber-Security Industry is claiming the use of AI &amp; Machine Learning for their product</a:t>
            </a:r>
          </a:p>
          <a:p>
            <a:pPr marL="457200" indent="-457200">
              <a:buFont typeface="Arial" panose="020B0604020202020204" pitchFamily="34" charset="0"/>
              <a:buChar char="•"/>
            </a:pPr>
            <a:r>
              <a:rPr lang="en-US" dirty="0"/>
              <a:t>Using AI can improve an organizations ability to respond faster to breaches</a:t>
            </a:r>
          </a:p>
          <a:p>
            <a:pPr marL="457200" indent="-457200">
              <a:buFont typeface="Arial" panose="020B0604020202020204" pitchFamily="34" charset="0"/>
              <a:buChar char="•"/>
            </a:pPr>
            <a:r>
              <a:rPr lang="en-US" dirty="0"/>
              <a:t>However, SOD believes that most Threat models which incorporate AI systems are still not mature. </a:t>
            </a:r>
          </a:p>
          <a:p>
            <a:pPr marL="457200" indent="-457200">
              <a:buFont typeface="Arial" panose="020B0604020202020204" pitchFamily="34" charset="0"/>
              <a:buChar char="•"/>
            </a:pPr>
            <a:r>
              <a:rPr lang="en-US" dirty="0"/>
              <a:t>As an industry, we are still in the in the infancy stage</a:t>
            </a:r>
          </a:p>
          <a:p>
            <a:pPr marL="457200" indent="-457200">
              <a:buFont typeface="Arial" panose="020B0604020202020204" pitchFamily="34" charset="0"/>
              <a:buChar char="•"/>
            </a:pPr>
            <a:endParaRPr lang="en-US" dirty="0"/>
          </a:p>
        </p:txBody>
      </p:sp>
      <p:pic>
        <p:nvPicPr>
          <p:cNvPr id="2052" name="Picture 4" descr="MIT builds Artificial Intelligence system that can detect 85% of Cyber  Att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613" y="2162377"/>
            <a:ext cx="69342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28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rPr>
              <a:t>The Bad Guys are also Using Machine Learning</a:t>
            </a:r>
          </a:p>
        </p:txBody>
      </p:sp>
      <p:sp>
        <p:nvSpPr>
          <p:cNvPr id="3" name="Content Placeholder 2"/>
          <p:cNvSpPr>
            <a:spLocks noGrp="1"/>
          </p:cNvSpPr>
          <p:nvPr>
            <p:ph type="body" sz="quarter" idx="11"/>
          </p:nvPr>
        </p:nvSpPr>
        <p:spPr>
          <a:xfrm>
            <a:off x="457200" y="1524000"/>
            <a:ext cx="5153487" cy="5105400"/>
          </a:xfrm>
        </p:spPr>
        <p:txBody>
          <a:bodyPr/>
          <a:lstStyle/>
          <a:p>
            <a:pPr marL="457200" indent="-457200">
              <a:buFont typeface="Arial" panose="020B0604020202020204" pitchFamily="34" charset="0"/>
              <a:buChar char="•"/>
            </a:pPr>
            <a:r>
              <a:rPr lang="en-US" dirty="0"/>
              <a:t>Just because the product vendors are using it, doesn’t the bad guys are not</a:t>
            </a:r>
          </a:p>
          <a:p>
            <a:pPr marL="457200" indent="-457200">
              <a:buFont typeface="Arial" panose="020B0604020202020204" pitchFamily="34" charset="0"/>
              <a:buChar char="•"/>
            </a:pPr>
            <a:r>
              <a:rPr lang="en-US" dirty="0"/>
              <a:t>The bad guys have a machine that is learning vs your machine that is learning</a:t>
            </a:r>
          </a:p>
          <a:p>
            <a:pPr marL="457200" indent="-457200">
              <a:buFont typeface="Arial" panose="020B0604020202020204" pitchFamily="34" charset="0"/>
              <a:buChar char="•"/>
            </a:pPr>
            <a:r>
              <a:rPr lang="en-US" dirty="0"/>
              <a:t>For example, just last year, criminals employed AI-based software to replicate a CEO’s voice to command a cash transfer of €220,000 (approximately $243,000).</a:t>
            </a:r>
          </a:p>
          <a:p>
            <a:pPr marL="457200" indent="-457200">
              <a:buFont typeface="Arial" panose="020B0604020202020204" pitchFamily="34" charset="0"/>
              <a:buChar char="•"/>
            </a:pPr>
            <a:endParaRPr lang="en-US" dirty="0"/>
          </a:p>
        </p:txBody>
      </p:sp>
      <p:pic>
        <p:nvPicPr>
          <p:cNvPr id="3074" name="Picture 2" descr="How AI and Machine Learning Are Impacting Cyber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503" y="2334035"/>
            <a:ext cx="6226774" cy="350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993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4617" y="1971674"/>
            <a:ext cx="3771900" cy="4341681"/>
          </a:xfrm>
        </p:spPr>
        <p:txBody>
          <a:bodyPr>
            <a:normAutofit/>
          </a:bodyPr>
          <a:lstStyle/>
          <a:p>
            <a:pPr marL="342900" indent="-342900">
              <a:buFont typeface="Arial" panose="020B0604020202020204" pitchFamily="34" charset="0"/>
              <a:buChar char="•"/>
            </a:pPr>
            <a:r>
              <a:rPr lang="en-US" dirty="0"/>
              <a:t>No Pre-Knowledge Required</a:t>
            </a:r>
          </a:p>
          <a:p>
            <a:pPr marL="342900" indent="-342900">
              <a:buFont typeface="Arial" panose="020B0604020202020204" pitchFamily="34" charset="0"/>
              <a:buChar char="•"/>
            </a:pPr>
            <a:r>
              <a:rPr lang="en-US" dirty="0"/>
              <a:t>No Baselines</a:t>
            </a:r>
          </a:p>
          <a:p>
            <a:pPr marL="342900" indent="-342900">
              <a:buFont typeface="Arial" panose="020B0604020202020204" pitchFamily="34" charset="0"/>
              <a:buChar char="•"/>
            </a:pPr>
            <a:r>
              <a:rPr lang="en-US" dirty="0"/>
              <a:t>No Data Bias</a:t>
            </a:r>
          </a:p>
          <a:p>
            <a:pPr marL="342900" indent="-342900">
              <a:buFont typeface="Arial" panose="020B0604020202020204" pitchFamily="34" charset="0"/>
              <a:buChar char="•"/>
            </a:pPr>
            <a:r>
              <a:rPr lang="en-US" dirty="0"/>
              <a:t>No Human Bias</a:t>
            </a:r>
          </a:p>
          <a:p>
            <a:pPr marL="342900" indent="-342900">
              <a:buFont typeface="Arial" panose="020B0604020202020204" pitchFamily="34" charset="0"/>
              <a:buChar char="•"/>
            </a:pPr>
            <a:r>
              <a:rPr lang="en-US" dirty="0"/>
              <a:t>No wrong answers</a:t>
            </a:r>
          </a:p>
          <a:p>
            <a:pPr marL="342900" indent="-342900">
              <a:buFont typeface="Arial" panose="020B0604020202020204" pitchFamily="34" charset="0"/>
              <a:buChar char="•"/>
            </a:pPr>
            <a:r>
              <a:rPr lang="en-US" dirty="0"/>
              <a:t>Training is minimal</a:t>
            </a:r>
          </a:p>
          <a:p>
            <a:pPr marL="342900"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Using Unsupervised ML to Find Unknown Threats</a:t>
            </a:r>
          </a:p>
        </p:txBody>
      </p:sp>
      <p:pic>
        <p:nvPicPr>
          <p:cNvPr id="5122" name="Picture 2" descr="Image result for unsupervised machine learning"/>
          <p:cNvPicPr>
            <a:picLocks noChangeAspect="1" noChangeArrowheads="1"/>
          </p:cNvPicPr>
          <p:nvPr/>
        </p:nvPicPr>
        <p:blipFill rotWithShape="1">
          <a:blip r:embed="rId2">
            <a:extLst>
              <a:ext uri="{28A0092B-C50C-407E-A947-70E740481C1C}">
                <a14:useLocalDpi xmlns:a14="http://schemas.microsoft.com/office/drawing/2010/main" val="0"/>
              </a:ext>
            </a:extLst>
          </a:blip>
          <a:srcRect r="4691"/>
          <a:stretch/>
        </p:blipFill>
        <p:spPr bwMode="auto">
          <a:xfrm>
            <a:off x="4006517" y="1864269"/>
            <a:ext cx="8090233" cy="37834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7185" y="5711777"/>
            <a:ext cx="7456689" cy="60157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Finding Patterns in Big Data where Attackers Masquerade as Normal</a:t>
            </a:r>
          </a:p>
        </p:txBody>
      </p:sp>
      <p:sp>
        <p:nvSpPr>
          <p:cNvPr id="5" name="Rectangle 4"/>
          <p:cNvSpPr/>
          <p:nvPr/>
        </p:nvSpPr>
        <p:spPr>
          <a:xfrm>
            <a:off x="3099088" y="1299249"/>
            <a:ext cx="885478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Calibri" panose="020F0502020204030204"/>
                <a:ea typeface="+mn-ea"/>
                <a:cs typeface="+mn-cs"/>
              </a:rPr>
              <a:t>Discerning Patterns in the Data without Knowing What to Look For</a:t>
            </a:r>
          </a:p>
        </p:txBody>
      </p:sp>
      <p:sp>
        <p:nvSpPr>
          <p:cNvPr id="6" name="Right Arrow 5"/>
          <p:cNvSpPr/>
          <p:nvPr/>
        </p:nvSpPr>
        <p:spPr>
          <a:xfrm>
            <a:off x="7120629" y="3124200"/>
            <a:ext cx="2209800" cy="1018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UAD Analysis</a:t>
            </a:r>
          </a:p>
        </p:txBody>
      </p:sp>
    </p:spTree>
    <p:extLst>
      <p:ext uri="{BB962C8B-B14F-4D97-AF65-F5344CB8AC3E}">
        <p14:creationId xmlns:p14="http://schemas.microsoft.com/office/powerpoint/2010/main" val="2902650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Unsupervised Anomaly Detection (UAD)?</a:t>
            </a:r>
          </a:p>
        </p:txBody>
      </p:sp>
      <p:pic>
        <p:nvPicPr>
          <p:cNvPr id="6" name="Picture 5"/>
          <p:cNvPicPr>
            <a:picLocks noChangeAspect="1"/>
          </p:cNvPicPr>
          <p:nvPr/>
        </p:nvPicPr>
        <p:blipFill>
          <a:blip r:embed="rId3"/>
          <a:stretch>
            <a:fillRect/>
          </a:stretch>
        </p:blipFill>
        <p:spPr>
          <a:xfrm>
            <a:off x="3925162" y="4290598"/>
            <a:ext cx="1246307" cy="2271494"/>
          </a:xfrm>
          <a:prstGeom prst="rect">
            <a:avLst/>
          </a:prstGeom>
        </p:spPr>
      </p:pic>
      <p:sp>
        <p:nvSpPr>
          <p:cNvPr id="8" name="TextBox 7"/>
          <p:cNvSpPr txBox="1"/>
          <p:nvPr/>
        </p:nvSpPr>
        <p:spPr>
          <a:xfrm>
            <a:off x="3682626" y="3349480"/>
            <a:ext cx="1717144"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Analyze infinite destinations and paths</a:t>
            </a:r>
          </a:p>
        </p:txBody>
      </p:sp>
      <p:sp>
        <p:nvSpPr>
          <p:cNvPr id="9" name="TextBox 8"/>
          <p:cNvSpPr txBox="1"/>
          <p:nvPr/>
        </p:nvSpPr>
        <p:spPr>
          <a:xfrm>
            <a:off x="649598" y="3488878"/>
            <a:ext cx="219294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Analyze a finite set of paths traveled</a:t>
            </a:r>
          </a:p>
        </p:txBody>
      </p:sp>
      <p:pic>
        <p:nvPicPr>
          <p:cNvPr id="11" name="Picture 10"/>
          <p:cNvPicPr>
            <a:picLocks noChangeAspect="1"/>
          </p:cNvPicPr>
          <p:nvPr/>
        </p:nvPicPr>
        <p:blipFill>
          <a:blip r:embed="rId4"/>
          <a:stretch>
            <a:fillRect/>
          </a:stretch>
        </p:blipFill>
        <p:spPr>
          <a:xfrm>
            <a:off x="8366432" y="3519854"/>
            <a:ext cx="923925" cy="1020038"/>
          </a:xfrm>
          <a:prstGeom prst="rect">
            <a:avLst/>
          </a:prstGeom>
        </p:spPr>
      </p:pic>
      <p:sp>
        <p:nvSpPr>
          <p:cNvPr id="12" name="TextBox 11"/>
          <p:cNvSpPr txBox="1"/>
          <p:nvPr/>
        </p:nvSpPr>
        <p:spPr>
          <a:xfrm>
            <a:off x="6177170" y="3306612"/>
            <a:ext cx="2395541"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Analyze every path &amp; find combinations that are unique or unusual to find the threat </a:t>
            </a:r>
          </a:p>
        </p:txBody>
      </p:sp>
      <p:sp>
        <p:nvSpPr>
          <p:cNvPr id="13" name="TextBox 12"/>
          <p:cNvSpPr txBox="1"/>
          <p:nvPr/>
        </p:nvSpPr>
        <p:spPr>
          <a:xfrm>
            <a:off x="9213313" y="2708622"/>
            <a:ext cx="2743200" cy="366254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charset="0"/>
                <a:ea typeface="+mn-ea"/>
                <a:cs typeface="+mn-cs"/>
              </a:rPr>
              <a:t>UAD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Learns all the pathways</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Analyzes all combinations of paths together </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Notes a deviation or pattern change “on the fly”</a:t>
            </a: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endParaRPr kumimoji="0" lang="en-US" sz="1600" b="0" i="0" u="none" strike="noStrike" kern="1200" cap="none" spc="0" normalizeH="0" baseline="0" noProof="0" dirty="0">
              <a:ln>
                <a:noFill/>
              </a:ln>
              <a:solidFill>
                <a:srgbClr val="000000"/>
              </a:solidFill>
              <a:effectLst/>
              <a:uLnTx/>
              <a:uFillTx/>
              <a:latin typeface="Arial"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Scores Risk</a:t>
            </a:r>
          </a:p>
        </p:txBody>
      </p:sp>
      <p:sp>
        <p:nvSpPr>
          <p:cNvPr id="7" name="Rectangle 6"/>
          <p:cNvSpPr/>
          <p:nvPr/>
        </p:nvSpPr>
        <p:spPr>
          <a:xfrm>
            <a:off x="333375" y="1258711"/>
            <a:ext cx="11197901" cy="923330"/>
          </a:xfrm>
          <a:prstGeom prst="rect">
            <a:avLst/>
          </a:prstGeom>
          <a:ln>
            <a:solidFill>
              <a:schemeClr val="tx1"/>
            </a:solidFill>
          </a:ln>
        </p:spPr>
        <p:txBody>
          <a:bodyPr wrap="square">
            <a:spAutoFit/>
          </a:bodyPr>
          <a:lstStyle/>
          <a:p>
            <a:pPr marL="342900" marR="0" lvl="0" indent="-3429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SIEM analyzes data along previously defined pathways.  You know how to find the threat (get though the maze) based on pre-programmed logic.</a:t>
            </a:r>
          </a:p>
          <a:p>
            <a:pPr marL="342900" marR="0" lvl="0" indent="-342900" algn="l" defTabSz="914400" rtl="0" eaLnBrk="1" fontAlgn="ctr"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UAD analyzes all the pathways &amp; optimizes the best path to the threat, without pre-knowledge</a:t>
            </a:r>
          </a:p>
        </p:txBody>
      </p:sp>
      <p:cxnSp>
        <p:nvCxnSpPr>
          <p:cNvPr id="15" name="Straight Connector 14"/>
          <p:cNvCxnSpPr/>
          <p:nvPr/>
        </p:nvCxnSpPr>
        <p:spPr>
          <a:xfrm>
            <a:off x="3297058" y="2985095"/>
            <a:ext cx="0" cy="3733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89120" y="2940320"/>
            <a:ext cx="0" cy="37338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90808" y="2593027"/>
            <a:ext cx="206008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charset="0"/>
                <a:ea typeface="+mn-ea"/>
                <a:cs typeface="+mn-cs"/>
              </a:rPr>
              <a:t>The Old Way </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(SIEM)</a:t>
            </a:r>
          </a:p>
        </p:txBody>
      </p:sp>
      <p:sp>
        <p:nvSpPr>
          <p:cNvPr id="18" name="Rectangle 17"/>
          <p:cNvSpPr/>
          <p:nvPr/>
        </p:nvSpPr>
        <p:spPr>
          <a:xfrm>
            <a:off x="3515358" y="2593028"/>
            <a:ext cx="206008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charset="0"/>
                <a:ea typeface="+mn-ea"/>
                <a:cs typeface="+mn-cs"/>
              </a:rPr>
              <a:t>The New Way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(Threat Analytics)</a:t>
            </a: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32" y="4447560"/>
            <a:ext cx="2409825" cy="1800225"/>
          </a:xfrm>
          <a:prstGeom prst="rect">
            <a:avLst/>
          </a:prstGeom>
        </p:spPr>
      </p:pic>
      <p:pic>
        <p:nvPicPr>
          <p:cNvPr id="1032" name="Picture 8" descr="Multiple pathways to expanding school choice | The Thomas B. Fordham  Institu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7996" y="4520798"/>
            <a:ext cx="2840399" cy="189489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6074039" y="2600257"/>
            <a:ext cx="2614169"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Arial" charset="0"/>
                <a:ea typeface="+mn-ea"/>
                <a:cs typeface="+mn-cs"/>
              </a:rPr>
              <a:t>Full Spectrum Analysis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(UAD)</a:t>
            </a:r>
          </a:p>
        </p:txBody>
      </p:sp>
    </p:spTree>
    <p:extLst>
      <p:ext uri="{BB962C8B-B14F-4D97-AF65-F5344CB8AC3E}">
        <p14:creationId xmlns:p14="http://schemas.microsoft.com/office/powerpoint/2010/main" val="11011340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53663" y="1396779"/>
            <a:ext cx="6997147" cy="5105400"/>
          </a:xfrm>
        </p:spPr>
        <p:txBody>
          <a:bodyPr/>
          <a:lstStyle/>
          <a:p>
            <a:pPr marL="457200" indent="-457200">
              <a:buFont typeface="Arial" panose="020B0604020202020204" pitchFamily="34" charset="0"/>
              <a:buChar char="•"/>
            </a:pPr>
            <a:r>
              <a:rPr lang="en-US" sz="2400" dirty="0"/>
              <a:t>Imagine a Post Office filled with Gazillions of mail boxes (*Actually 1.99</a:t>
            </a:r>
            <a:r>
              <a:rPr lang="en-US" sz="2400" baseline="30000" dirty="0"/>
              <a:t>46</a:t>
            </a:r>
            <a:r>
              <a:rPr lang="en-US" sz="2400" dirty="0"/>
              <a:t> to be exact)</a:t>
            </a:r>
          </a:p>
          <a:p>
            <a:pPr marL="457200" indent="-457200">
              <a:buFont typeface="Arial" panose="020B0604020202020204" pitchFamily="34" charset="0"/>
              <a:buChar char="•"/>
            </a:pPr>
            <a:r>
              <a:rPr lang="en-US" sz="2400" dirty="0"/>
              <a:t>Imagine one of these boxes contains a threat, how do you find it?</a:t>
            </a:r>
          </a:p>
          <a:p>
            <a:pPr marL="457200" indent="-457200">
              <a:buFont typeface="Arial" panose="020B0604020202020204" pitchFamily="34" charset="0"/>
              <a:buChar char="•"/>
            </a:pPr>
            <a:r>
              <a:rPr lang="en-US" sz="2000" b="1" dirty="0"/>
              <a:t>Option 1 </a:t>
            </a:r>
            <a:r>
              <a:rPr lang="en-US" sz="2000" dirty="0"/>
              <a:t>– Open each box one at a time (traditional 3 Layer analysis)</a:t>
            </a:r>
          </a:p>
          <a:p>
            <a:pPr marL="1145382" lvl="1" indent="-457200"/>
            <a:r>
              <a:rPr lang="en-US" sz="1800" dirty="0"/>
              <a:t>Some of the boxes are known to be good, but that’s only a small percentage of the total boxes</a:t>
            </a:r>
          </a:p>
          <a:p>
            <a:pPr marL="1145382" lvl="1" indent="-457200"/>
            <a:r>
              <a:rPr lang="en-US" sz="1800" dirty="0"/>
              <a:t>You don’t know if what’s in the rest of the boxes are good or bad, so you open each one to see if the threat is there</a:t>
            </a:r>
          </a:p>
          <a:p>
            <a:pPr marL="1145382" lvl="1" indent="-457200"/>
            <a:r>
              <a:rPr lang="en-US" sz="1800" dirty="0"/>
              <a:t>It will take 14 days to open every box</a:t>
            </a:r>
          </a:p>
          <a:p>
            <a:pPr marL="457200" indent="-457200">
              <a:buFont typeface="Arial" panose="020B0604020202020204" pitchFamily="34" charset="0"/>
              <a:buChar char="•"/>
            </a:pPr>
            <a:r>
              <a:rPr lang="en-US" sz="2000" b="1" dirty="0"/>
              <a:t>Option 2 </a:t>
            </a:r>
            <a:r>
              <a:rPr lang="en-US" sz="2000" dirty="0"/>
              <a:t>– Open the exact box you know has the threat</a:t>
            </a:r>
          </a:p>
          <a:p>
            <a:pPr marL="1145382" lvl="1" indent="-457200"/>
            <a:r>
              <a:rPr lang="en-US" sz="1800" dirty="0"/>
              <a:t>AQ Approach – knows what was put in each box, so you only open 1 box </a:t>
            </a:r>
          </a:p>
          <a:p>
            <a:pPr marL="1145382" lvl="1" indent="-457200"/>
            <a:r>
              <a:rPr lang="en-US" sz="1800" dirty="0"/>
              <a:t>It takes 3 minutes to locate and open the exact box that you want to open</a:t>
            </a:r>
          </a:p>
          <a:p>
            <a:pPr marL="1145382" lvl="1" indent="-457200"/>
            <a:endParaRPr lang="en-US" sz="1800" dirty="0"/>
          </a:p>
        </p:txBody>
      </p:sp>
      <p:sp>
        <p:nvSpPr>
          <p:cNvPr id="3" name="Title 2"/>
          <p:cNvSpPr>
            <a:spLocks noGrp="1"/>
          </p:cNvSpPr>
          <p:nvPr>
            <p:ph type="title"/>
          </p:nvPr>
        </p:nvSpPr>
        <p:spPr/>
        <p:txBody>
          <a:bodyPr/>
          <a:lstStyle/>
          <a:p>
            <a:r>
              <a:rPr lang="en-US" dirty="0"/>
              <a:t>UAD - Post Office Analogy</a:t>
            </a:r>
          </a:p>
        </p:txBody>
      </p:sp>
      <p:pic>
        <p:nvPicPr>
          <p:cNvPr id="1027" name="Picture 1" descr="32 Awesome Apartment Mailboxes - Interior Designs Home | Paris, Apartment  mailboxes, Art de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82" y="1396779"/>
            <a:ext cx="4067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028953" y="6550223"/>
            <a:ext cx="5167352" cy="276999"/>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*19,911,755,237,558,000,000,000,000,000,000,000,000,000,000,000</a:t>
            </a:r>
          </a:p>
        </p:txBody>
      </p:sp>
    </p:spTree>
    <p:extLst>
      <p:ext uri="{BB962C8B-B14F-4D97-AF65-F5344CB8AC3E}">
        <p14:creationId xmlns:p14="http://schemas.microsoft.com/office/powerpoint/2010/main" val="15900380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UAD Deep Dive - Variability of Log Data by Data Source</a:t>
            </a:r>
          </a:p>
        </p:txBody>
      </p:sp>
      <p:graphicFrame>
        <p:nvGraphicFramePr>
          <p:cNvPr id="5" name="Table 4"/>
          <p:cNvGraphicFramePr>
            <a:graphicFrameLocks noGrp="1"/>
          </p:cNvGraphicFramePr>
          <p:nvPr/>
        </p:nvGraphicFramePr>
        <p:xfrm>
          <a:off x="457200" y="1361206"/>
          <a:ext cx="11155680" cy="5290187"/>
        </p:xfrm>
        <a:graphic>
          <a:graphicData uri="http://schemas.openxmlformats.org/drawingml/2006/table">
            <a:tbl>
              <a:tblPr firstRow="1" bandRow="1">
                <a:tableStyleId>{5C22544A-7EE6-4342-B048-85BDC9FD1C3A}</a:tableStyleId>
              </a:tblPr>
              <a:tblGrid>
                <a:gridCol w="1913783">
                  <a:extLst>
                    <a:ext uri="{9D8B030D-6E8A-4147-A177-3AD203B41FA5}">
                      <a16:colId xmlns:a16="http://schemas.microsoft.com/office/drawing/2014/main" val="3019938741"/>
                    </a:ext>
                  </a:extLst>
                </a:gridCol>
                <a:gridCol w="2105757">
                  <a:extLst>
                    <a:ext uri="{9D8B030D-6E8A-4147-A177-3AD203B41FA5}">
                      <a16:colId xmlns:a16="http://schemas.microsoft.com/office/drawing/2014/main" val="236547449"/>
                    </a:ext>
                  </a:extLst>
                </a:gridCol>
                <a:gridCol w="7136140">
                  <a:extLst>
                    <a:ext uri="{9D8B030D-6E8A-4147-A177-3AD203B41FA5}">
                      <a16:colId xmlns:a16="http://schemas.microsoft.com/office/drawing/2014/main" val="2031810886"/>
                    </a:ext>
                  </a:extLst>
                </a:gridCol>
              </a:tblGrid>
              <a:tr h="430357">
                <a:tc>
                  <a:txBody>
                    <a:bodyPr/>
                    <a:lstStyle/>
                    <a:p>
                      <a:pPr algn="ctr" fontAlgn="b"/>
                      <a:r>
                        <a:rPr lang="en-US" sz="1800" b="1" i="0" u="none" strike="noStrike" dirty="0">
                          <a:solidFill>
                            <a:schemeClr val="bg1"/>
                          </a:solidFill>
                          <a:effectLst/>
                          <a:latin typeface="Calibri" panose="020F0502020204030204" pitchFamily="34" charset="0"/>
                        </a:rPr>
                        <a:t>Data Types (11)</a:t>
                      </a:r>
                    </a:p>
                  </a:txBody>
                  <a:tcPr marR="7620" marT="7620" marB="0" anchor="b"/>
                </a:tc>
                <a:tc>
                  <a:txBody>
                    <a:bodyPr/>
                    <a:lstStyle/>
                    <a:p>
                      <a:pPr algn="ctr" fontAlgn="b"/>
                      <a:r>
                        <a:rPr lang="en-US" sz="1800" b="1" i="0" u="none" strike="noStrike" dirty="0">
                          <a:solidFill>
                            <a:schemeClr val="bg1"/>
                          </a:solidFill>
                          <a:effectLst/>
                          <a:latin typeface="Calibri" panose="020F0502020204030204" pitchFamily="34" charset="0"/>
                        </a:rPr>
                        <a:t> Total Possible  Values</a:t>
                      </a:r>
                    </a:p>
                  </a:txBody>
                  <a:tcPr marR="7620" marT="7620" marB="0" anchor="b"/>
                </a:tc>
                <a:tc>
                  <a:txBody>
                    <a:bodyPr/>
                    <a:lstStyle/>
                    <a:p>
                      <a:pPr algn="ctr" fontAlgn="b"/>
                      <a:r>
                        <a:rPr lang="en-US" sz="1800" b="1" i="0" u="none" strike="noStrike" dirty="0">
                          <a:solidFill>
                            <a:schemeClr val="bg1"/>
                          </a:solidFill>
                          <a:effectLst/>
                          <a:latin typeface="Calibri" panose="020F0502020204030204" pitchFamily="34" charset="0"/>
                        </a:rPr>
                        <a:t> Total Combinations Possible (From</a:t>
                      </a:r>
                      <a:r>
                        <a:rPr lang="en-US" sz="1800" b="1" i="0" u="none" strike="noStrike" baseline="0" dirty="0">
                          <a:solidFill>
                            <a:schemeClr val="bg1"/>
                          </a:solidFill>
                          <a:effectLst/>
                          <a:latin typeface="Calibri" panose="020F0502020204030204" pitchFamily="34" charset="0"/>
                        </a:rPr>
                        <a:t> 11 Data Sources) That Require Analysis</a:t>
                      </a:r>
                      <a:endParaRPr lang="en-US" sz="1800" b="1" i="0" u="none" strike="noStrike" dirty="0">
                        <a:solidFill>
                          <a:schemeClr val="bg1"/>
                        </a:solidFill>
                        <a:effectLst/>
                        <a:latin typeface="Calibri" panose="020F0502020204030204" pitchFamily="34" charset="0"/>
                      </a:endParaRPr>
                    </a:p>
                  </a:txBody>
                  <a:tcPr marR="7620" marT="7620" marB="0" anchor="b"/>
                </a:tc>
                <a:extLst>
                  <a:ext uri="{0D108BD9-81ED-4DB2-BD59-A6C34878D82A}">
                    <a16:rowId xmlns:a16="http://schemas.microsoft.com/office/drawing/2014/main" val="1679391140"/>
                  </a:ext>
                </a:extLst>
              </a:tr>
              <a:tr h="430357">
                <a:tc>
                  <a:txBody>
                    <a:bodyPr/>
                    <a:lstStyle/>
                    <a:p>
                      <a:pPr algn="l" fontAlgn="b"/>
                      <a:r>
                        <a:rPr lang="en-US" sz="1400" b="0" i="0" u="none" strike="noStrike" dirty="0">
                          <a:solidFill>
                            <a:srgbClr val="000000"/>
                          </a:solidFill>
                          <a:effectLst/>
                          <a:latin typeface="Calibri" panose="020F0502020204030204" pitchFamily="34" charset="0"/>
                        </a:rPr>
                        <a:t>Source IP</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4,228,250,625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7,412,123,345,625 </a:t>
                      </a:r>
                    </a:p>
                  </a:txBody>
                  <a:tcPr marR="7620" marT="7620" marB="0" anchor="b"/>
                </a:tc>
                <a:extLst>
                  <a:ext uri="{0D108BD9-81ED-4DB2-BD59-A6C34878D82A}">
                    <a16:rowId xmlns:a16="http://schemas.microsoft.com/office/drawing/2014/main" val="750113265"/>
                  </a:ext>
                </a:extLst>
              </a:tr>
              <a:tr h="430357">
                <a:tc>
                  <a:txBody>
                    <a:bodyPr/>
                    <a:lstStyle/>
                    <a:p>
                      <a:pPr algn="l" fontAlgn="b"/>
                      <a:r>
                        <a:rPr lang="en-US" sz="1400" b="0" i="0" u="none" strike="noStrike" dirty="0">
                          <a:solidFill>
                            <a:srgbClr val="000000"/>
                          </a:solidFill>
                          <a:effectLst/>
                          <a:latin typeface="Calibri" panose="020F0502020204030204" pitchFamily="34" charset="0"/>
                        </a:rPr>
                        <a:t>Destination</a:t>
                      </a:r>
                      <a:r>
                        <a:rPr lang="en-US" sz="1400" b="0" i="0" u="none" strike="noStrike" baseline="0" dirty="0">
                          <a:solidFill>
                            <a:srgbClr val="000000"/>
                          </a:solidFill>
                          <a:effectLst/>
                          <a:latin typeface="Calibri" panose="020F0502020204030204" pitchFamily="34" charset="0"/>
                        </a:rPr>
                        <a:t> IP</a:t>
                      </a:r>
                      <a:endParaRPr lang="en-US" sz="1400" b="0"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4,228,250,625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31,340,315,168,716,000,000,000 </a:t>
                      </a:r>
                    </a:p>
                  </a:txBody>
                  <a:tcPr marR="7620" marT="7620" marB="0" anchor="b"/>
                </a:tc>
                <a:extLst>
                  <a:ext uri="{0D108BD9-81ED-4DB2-BD59-A6C34878D82A}">
                    <a16:rowId xmlns:a16="http://schemas.microsoft.com/office/drawing/2014/main" val="1465765990"/>
                  </a:ext>
                </a:extLst>
              </a:tr>
              <a:tr h="430357">
                <a:tc>
                  <a:txBody>
                    <a:bodyPr/>
                    <a:lstStyle/>
                    <a:p>
                      <a:pPr algn="l" fontAlgn="b"/>
                      <a:r>
                        <a:rPr lang="en-US" sz="1400" b="0" i="0" u="none" strike="noStrike" dirty="0">
                          <a:solidFill>
                            <a:srgbClr val="000000"/>
                          </a:solidFill>
                          <a:effectLst/>
                          <a:latin typeface="Calibri" panose="020F0502020204030204" pitchFamily="34" charset="0"/>
                        </a:rPr>
                        <a:t>Destination</a:t>
                      </a:r>
                      <a:r>
                        <a:rPr lang="en-US" sz="1400" b="0" i="0" u="none" strike="noStrike" baseline="0" dirty="0">
                          <a:solidFill>
                            <a:srgbClr val="000000"/>
                          </a:solidFill>
                          <a:effectLst/>
                          <a:latin typeface="Calibri" panose="020F0502020204030204" pitchFamily="34" charset="0"/>
                        </a:rPr>
                        <a:t> Port</a:t>
                      </a:r>
                      <a:endParaRPr lang="en-US" sz="1400" b="0" i="0" u="none" strike="noStrike" dirty="0">
                        <a:solidFill>
                          <a:srgbClr val="000000"/>
                        </a:solidFill>
                        <a:effectLst/>
                        <a:latin typeface="Calibri" panose="020F0502020204030204" pitchFamily="34" charset="0"/>
                      </a:endParaRP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65,656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2,057,679,732,717,220,000,000,000,000 </a:t>
                      </a:r>
                    </a:p>
                  </a:txBody>
                  <a:tcPr marR="7620" marT="7620" marB="0" anchor="b"/>
                </a:tc>
                <a:extLst>
                  <a:ext uri="{0D108BD9-81ED-4DB2-BD59-A6C34878D82A}">
                    <a16:rowId xmlns:a16="http://schemas.microsoft.com/office/drawing/2014/main" val="1364026048"/>
                  </a:ext>
                </a:extLst>
              </a:tr>
              <a:tr h="430357">
                <a:tc>
                  <a:txBody>
                    <a:bodyPr/>
                    <a:lstStyle/>
                    <a:p>
                      <a:pPr algn="l" fontAlgn="b"/>
                      <a:r>
                        <a:rPr lang="en-US" sz="1400" b="0" i="0" u="none" strike="noStrike" dirty="0">
                          <a:solidFill>
                            <a:srgbClr val="000000"/>
                          </a:solidFill>
                          <a:effectLst/>
                          <a:latin typeface="Calibri" panose="020F0502020204030204" pitchFamily="34" charset="0"/>
                        </a:rPr>
                        <a:t>Protocol</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50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102,883,986,635,861,000,000,000,000,000 </a:t>
                      </a:r>
                    </a:p>
                  </a:txBody>
                  <a:tcPr marR="7620" marT="7620" marB="0" anchor="b"/>
                </a:tc>
                <a:extLst>
                  <a:ext uri="{0D108BD9-81ED-4DB2-BD59-A6C34878D82A}">
                    <a16:rowId xmlns:a16="http://schemas.microsoft.com/office/drawing/2014/main" val="1914836697"/>
                  </a:ext>
                </a:extLst>
              </a:tr>
              <a:tr h="430357">
                <a:tc>
                  <a:txBody>
                    <a:bodyPr/>
                    <a:lstStyle/>
                    <a:p>
                      <a:pPr algn="l" fontAlgn="b"/>
                      <a:r>
                        <a:rPr lang="en-US" sz="1400" b="0" i="0" u="none" strike="noStrike" dirty="0">
                          <a:solidFill>
                            <a:srgbClr val="000000"/>
                          </a:solidFill>
                          <a:effectLst/>
                          <a:latin typeface="Calibri" panose="020F0502020204030204" pitchFamily="34" charset="0"/>
                        </a:rPr>
                        <a:t>Direction</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10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1,028,839,866,358,610,000,000,000,000,000 </a:t>
                      </a:r>
                    </a:p>
                  </a:txBody>
                  <a:tcPr marR="7620" marT="7620" marB="0" anchor="b"/>
                </a:tc>
                <a:extLst>
                  <a:ext uri="{0D108BD9-81ED-4DB2-BD59-A6C34878D82A}">
                    <a16:rowId xmlns:a16="http://schemas.microsoft.com/office/drawing/2014/main" val="3126040634"/>
                  </a:ext>
                </a:extLst>
              </a:tr>
              <a:tr h="430357">
                <a:tc>
                  <a:txBody>
                    <a:bodyPr/>
                    <a:lstStyle/>
                    <a:p>
                      <a:pPr algn="l" fontAlgn="b"/>
                      <a:r>
                        <a:rPr lang="en-US" sz="1400" b="0" i="0" u="none" strike="noStrike" dirty="0">
                          <a:solidFill>
                            <a:srgbClr val="000000"/>
                          </a:solidFill>
                          <a:effectLst/>
                          <a:latin typeface="Calibri" panose="020F0502020204030204" pitchFamily="34" charset="0"/>
                        </a:rPr>
                        <a:t>Disposition</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6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6,173,039,198,151,650,000,000,000,000,000 </a:t>
                      </a:r>
                    </a:p>
                  </a:txBody>
                  <a:tcPr marR="7620" marT="7620" marB="0" anchor="b"/>
                </a:tc>
                <a:extLst>
                  <a:ext uri="{0D108BD9-81ED-4DB2-BD59-A6C34878D82A}">
                    <a16:rowId xmlns:a16="http://schemas.microsoft.com/office/drawing/2014/main" val="659496915"/>
                  </a:ext>
                </a:extLst>
              </a:tr>
              <a:tr h="430357">
                <a:tc>
                  <a:txBody>
                    <a:bodyPr/>
                    <a:lstStyle/>
                    <a:p>
                      <a:pPr algn="l" fontAlgn="b"/>
                      <a:r>
                        <a:rPr lang="en-US" sz="1400" b="0" i="0" u="none" strike="noStrike" dirty="0">
                          <a:solidFill>
                            <a:srgbClr val="000000"/>
                          </a:solidFill>
                          <a:effectLst/>
                          <a:latin typeface="Calibri" panose="020F0502020204030204" pitchFamily="34" charset="0"/>
                        </a:rPr>
                        <a:t>Source Country</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240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1,481,529,407,556,400,000,000,000,000,000,000 </a:t>
                      </a:r>
                    </a:p>
                  </a:txBody>
                  <a:tcPr marR="7620" marT="7620" marB="0" anchor="b"/>
                </a:tc>
                <a:extLst>
                  <a:ext uri="{0D108BD9-81ED-4DB2-BD59-A6C34878D82A}">
                    <a16:rowId xmlns:a16="http://schemas.microsoft.com/office/drawing/2014/main" val="4030302635"/>
                  </a:ext>
                </a:extLst>
              </a:tr>
              <a:tr h="430357">
                <a:tc>
                  <a:txBody>
                    <a:bodyPr/>
                    <a:lstStyle/>
                    <a:p>
                      <a:pPr algn="l" fontAlgn="b"/>
                      <a:r>
                        <a:rPr lang="en-US" sz="1400" b="0" i="0" u="none" strike="noStrike" dirty="0">
                          <a:solidFill>
                            <a:srgbClr val="000000"/>
                          </a:solidFill>
                          <a:effectLst/>
                          <a:latin typeface="Calibri" panose="020F0502020204030204" pitchFamily="34" charset="0"/>
                        </a:rPr>
                        <a:t>Destination</a:t>
                      </a:r>
                      <a:r>
                        <a:rPr lang="en-US" sz="1400" b="0" i="0" u="none" strike="noStrike" baseline="0" dirty="0">
                          <a:solidFill>
                            <a:srgbClr val="000000"/>
                          </a:solidFill>
                          <a:effectLst/>
                          <a:latin typeface="Calibri" panose="020F0502020204030204" pitchFamily="34" charset="0"/>
                        </a:rPr>
                        <a:t> </a:t>
                      </a:r>
                      <a:r>
                        <a:rPr lang="en-US" sz="1400" b="0" i="0" u="none" strike="noStrike" dirty="0">
                          <a:solidFill>
                            <a:srgbClr val="000000"/>
                          </a:solidFill>
                          <a:effectLst/>
                          <a:latin typeface="Calibri" panose="020F0502020204030204" pitchFamily="34" charset="0"/>
                        </a:rPr>
                        <a:t>Country</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240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355,567,057,813,535,000,000,000,000,000,000,000 </a:t>
                      </a:r>
                    </a:p>
                  </a:txBody>
                  <a:tcPr marR="7620" marT="7620" marB="0" anchor="b"/>
                </a:tc>
                <a:extLst>
                  <a:ext uri="{0D108BD9-81ED-4DB2-BD59-A6C34878D82A}">
                    <a16:rowId xmlns:a16="http://schemas.microsoft.com/office/drawing/2014/main" val="2940220360"/>
                  </a:ext>
                </a:extLst>
              </a:tr>
              <a:tr h="430357">
                <a:tc>
                  <a:txBody>
                    <a:bodyPr/>
                    <a:lstStyle/>
                    <a:p>
                      <a:pPr algn="l" fontAlgn="b"/>
                      <a:r>
                        <a:rPr lang="en-US" sz="1400" b="0" i="0" u="none" strike="noStrike" dirty="0">
                          <a:solidFill>
                            <a:srgbClr val="000000"/>
                          </a:solidFill>
                          <a:effectLst/>
                          <a:latin typeface="Calibri" panose="020F0502020204030204" pitchFamily="34" charset="0"/>
                        </a:rPr>
                        <a:t>Subject user</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1,000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355,567,057,813,535,000,000,000,000,000,000,000,000 </a:t>
                      </a:r>
                    </a:p>
                  </a:txBody>
                  <a:tcPr marR="7620" marT="7620" marB="0" anchor="b"/>
                </a:tc>
                <a:extLst>
                  <a:ext uri="{0D108BD9-81ED-4DB2-BD59-A6C34878D82A}">
                    <a16:rowId xmlns:a16="http://schemas.microsoft.com/office/drawing/2014/main" val="410290438"/>
                  </a:ext>
                </a:extLst>
              </a:tr>
              <a:tr h="430357">
                <a:tc>
                  <a:txBody>
                    <a:bodyPr/>
                    <a:lstStyle/>
                    <a:p>
                      <a:pPr algn="l" fontAlgn="b"/>
                      <a:r>
                        <a:rPr lang="en-US" sz="1400" b="0" i="0" u="none" strike="noStrike" dirty="0">
                          <a:solidFill>
                            <a:srgbClr val="000000"/>
                          </a:solidFill>
                          <a:effectLst/>
                          <a:latin typeface="Calibri" panose="020F0502020204030204" pitchFamily="34" charset="0"/>
                        </a:rPr>
                        <a:t>Target user</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1,000 </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355,567,057,813,535,000,000,000,000,000,000,000,000,000 </a:t>
                      </a:r>
                    </a:p>
                  </a:txBody>
                  <a:tcPr marR="7620" marT="7620" marB="0" anchor="b"/>
                </a:tc>
                <a:extLst>
                  <a:ext uri="{0D108BD9-81ED-4DB2-BD59-A6C34878D82A}">
                    <a16:rowId xmlns:a16="http://schemas.microsoft.com/office/drawing/2014/main" val="140058172"/>
                  </a:ext>
                </a:extLst>
              </a:tr>
              <a:tr h="430357">
                <a:tc>
                  <a:txBody>
                    <a:bodyPr/>
                    <a:lstStyle/>
                    <a:p>
                      <a:pPr algn="l" fontAlgn="b"/>
                      <a:r>
                        <a:rPr lang="en-US" sz="1400" b="0" i="0" u="none" strike="noStrike" dirty="0">
                          <a:solidFill>
                            <a:srgbClr val="000000"/>
                          </a:solidFill>
                          <a:effectLst/>
                          <a:latin typeface="Calibri" panose="020F0502020204030204" pitchFamily="34" charset="0"/>
                        </a:rPr>
                        <a:t>Vendor Event ID</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56,000</a:t>
                      </a:r>
                    </a:p>
                  </a:txBody>
                  <a:tcPr marR="7620" marT="7620" marB="0" anchor="b"/>
                </a:tc>
                <a:tc>
                  <a:txBody>
                    <a:bodyPr/>
                    <a:lstStyle/>
                    <a:p>
                      <a:pPr algn="l" fontAlgn="b"/>
                      <a:r>
                        <a:rPr lang="en-US" sz="1400" b="0" i="0" u="none" strike="noStrike" dirty="0">
                          <a:solidFill>
                            <a:srgbClr val="000000"/>
                          </a:solidFill>
                          <a:effectLst/>
                          <a:latin typeface="Calibri" panose="020F0502020204030204" pitchFamily="34" charset="0"/>
                        </a:rPr>
                        <a:t>    19,911,755,237,558,000,000,000,000,000,000,000,000,000,000,000 </a:t>
                      </a:r>
                    </a:p>
                  </a:txBody>
                  <a:tcPr marR="7620" marT="7620" marB="0" anchor="b"/>
                </a:tc>
                <a:extLst>
                  <a:ext uri="{0D108BD9-81ED-4DB2-BD59-A6C34878D82A}">
                    <a16:rowId xmlns:a16="http://schemas.microsoft.com/office/drawing/2014/main" val="3292171522"/>
                  </a:ext>
                </a:extLst>
              </a:tr>
            </a:tbl>
          </a:graphicData>
        </a:graphic>
      </p:graphicFrame>
    </p:spTree>
    <p:extLst>
      <p:ext uri="{BB962C8B-B14F-4D97-AF65-F5344CB8AC3E}">
        <p14:creationId xmlns:p14="http://schemas.microsoft.com/office/powerpoint/2010/main" val="3185440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extBox 184"/>
          <p:cNvSpPr txBox="1"/>
          <p:nvPr/>
        </p:nvSpPr>
        <p:spPr>
          <a:xfrm>
            <a:off x="3774110" y="1580234"/>
            <a:ext cx="2082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Learning Node</a:t>
            </a:r>
          </a:p>
        </p:txBody>
      </p:sp>
      <p:sp>
        <p:nvSpPr>
          <p:cNvPr id="187" name="TextBox 186"/>
          <p:cNvSpPr txBox="1"/>
          <p:nvPr/>
        </p:nvSpPr>
        <p:spPr>
          <a:xfrm>
            <a:off x="5669273" y="1589698"/>
            <a:ext cx="20828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Output </a:t>
            </a:r>
          </a:p>
        </p:txBody>
      </p:sp>
      <p:grpSp>
        <p:nvGrpSpPr>
          <p:cNvPr id="188" name="Group 2"/>
          <p:cNvGrpSpPr/>
          <p:nvPr/>
        </p:nvGrpSpPr>
        <p:grpSpPr>
          <a:xfrm rot="1218530">
            <a:off x="2761751" y="2500734"/>
            <a:ext cx="2132089" cy="225629"/>
            <a:chOff x="0" y="0"/>
            <a:chExt cx="5400403" cy="571500"/>
          </a:xfrm>
          <a:solidFill>
            <a:schemeClr val="bg2">
              <a:lumMod val="50000"/>
            </a:schemeClr>
          </a:solidFill>
        </p:grpSpPr>
        <p:sp>
          <p:nvSpPr>
            <p:cNvPr id="189" name="Freeform 3"/>
            <p:cNvSpPr/>
            <p:nvPr/>
          </p:nvSpPr>
          <p:spPr>
            <a:xfrm>
              <a:off x="0" y="255270"/>
              <a:ext cx="5400403" cy="69850"/>
            </a:xfrm>
            <a:custGeom>
              <a:avLst/>
              <a:gdLst/>
              <a:ahLst/>
              <a:cxnLst/>
              <a:rect l="l" t="t" r="r" b="b"/>
              <a:pathLst>
                <a:path w="5400403" h="69850">
                  <a:moveTo>
                    <a:pt x="5109573" y="0"/>
                  </a:moveTo>
                  <a:lnTo>
                    <a:pt x="0" y="0"/>
                  </a:lnTo>
                  <a:lnTo>
                    <a:pt x="0" y="69850"/>
                  </a:lnTo>
                  <a:lnTo>
                    <a:pt x="5400403" y="69850"/>
                  </a:lnTo>
                  <a:lnTo>
                    <a:pt x="5400403" y="0"/>
                  </a:lnTo>
                  <a:close/>
                </a:path>
              </a:pathLst>
            </a:custGeom>
            <a:grpFill/>
          </p:spPr>
        </p:sp>
      </p:grpSp>
      <p:grpSp>
        <p:nvGrpSpPr>
          <p:cNvPr id="190" name="Group 4"/>
          <p:cNvGrpSpPr/>
          <p:nvPr/>
        </p:nvGrpSpPr>
        <p:grpSpPr>
          <a:xfrm rot="1218530">
            <a:off x="2767294" y="2915549"/>
            <a:ext cx="2104865" cy="334696"/>
            <a:chOff x="0" y="0"/>
            <a:chExt cx="3594100" cy="571500"/>
          </a:xfrm>
        </p:grpSpPr>
        <p:sp>
          <p:nvSpPr>
            <p:cNvPr id="191" name="Freeform 5"/>
            <p:cNvSpPr/>
            <p:nvPr/>
          </p:nvSpPr>
          <p:spPr>
            <a:xfrm>
              <a:off x="0" y="255270"/>
              <a:ext cx="3594100" cy="69850"/>
            </a:xfrm>
            <a:custGeom>
              <a:avLst/>
              <a:gdLst/>
              <a:ahLst/>
              <a:cxnLst/>
              <a:rect l="l" t="t" r="r" b="b"/>
              <a:pathLst>
                <a:path w="3594100" h="69850">
                  <a:moveTo>
                    <a:pt x="3303270" y="0"/>
                  </a:moveTo>
                  <a:lnTo>
                    <a:pt x="0" y="0"/>
                  </a:lnTo>
                  <a:lnTo>
                    <a:pt x="0" y="69850"/>
                  </a:lnTo>
                  <a:lnTo>
                    <a:pt x="3594100" y="69850"/>
                  </a:lnTo>
                  <a:lnTo>
                    <a:pt x="3594100" y="0"/>
                  </a:lnTo>
                  <a:close/>
                </a:path>
              </a:pathLst>
            </a:custGeom>
            <a:solidFill>
              <a:srgbClr val="545454"/>
            </a:solidFill>
          </p:spPr>
        </p:sp>
      </p:grpSp>
      <p:grpSp>
        <p:nvGrpSpPr>
          <p:cNvPr id="192" name="Group 6"/>
          <p:cNvGrpSpPr/>
          <p:nvPr/>
        </p:nvGrpSpPr>
        <p:grpSpPr>
          <a:xfrm rot="1407406">
            <a:off x="2699739" y="3311236"/>
            <a:ext cx="2313762" cy="225629"/>
            <a:chOff x="0" y="0"/>
            <a:chExt cx="5860565" cy="571500"/>
          </a:xfrm>
        </p:grpSpPr>
        <p:sp>
          <p:nvSpPr>
            <p:cNvPr id="193" name="Freeform 7"/>
            <p:cNvSpPr/>
            <p:nvPr/>
          </p:nvSpPr>
          <p:spPr>
            <a:xfrm>
              <a:off x="0" y="255270"/>
              <a:ext cx="5860565" cy="69850"/>
            </a:xfrm>
            <a:custGeom>
              <a:avLst/>
              <a:gdLst/>
              <a:ahLst/>
              <a:cxnLst/>
              <a:rect l="l" t="t" r="r" b="b"/>
              <a:pathLst>
                <a:path w="5860565" h="69850">
                  <a:moveTo>
                    <a:pt x="5569735" y="0"/>
                  </a:moveTo>
                  <a:lnTo>
                    <a:pt x="0" y="0"/>
                  </a:lnTo>
                  <a:lnTo>
                    <a:pt x="0" y="69850"/>
                  </a:lnTo>
                  <a:lnTo>
                    <a:pt x="5860565" y="69850"/>
                  </a:lnTo>
                  <a:lnTo>
                    <a:pt x="5860565" y="0"/>
                  </a:lnTo>
                  <a:close/>
                </a:path>
              </a:pathLst>
            </a:custGeom>
            <a:solidFill>
              <a:srgbClr val="545454"/>
            </a:solidFill>
          </p:spPr>
        </p:sp>
      </p:grpSp>
      <p:grpSp>
        <p:nvGrpSpPr>
          <p:cNvPr id="194" name="Group 8"/>
          <p:cNvGrpSpPr/>
          <p:nvPr/>
        </p:nvGrpSpPr>
        <p:grpSpPr>
          <a:xfrm rot="1494415">
            <a:off x="2730305" y="3855343"/>
            <a:ext cx="2088939" cy="233035"/>
            <a:chOff x="0" y="0"/>
            <a:chExt cx="5122960" cy="571500"/>
          </a:xfrm>
        </p:grpSpPr>
        <p:sp>
          <p:nvSpPr>
            <p:cNvPr id="195" name="Freeform 9"/>
            <p:cNvSpPr/>
            <p:nvPr/>
          </p:nvSpPr>
          <p:spPr>
            <a:xfrm>
              <a:off x="0" y="255270"/>
              <a:ext cx="5122960" cy="69850"/>
            </a:xfrm>
            <a:custGeom>
              <a:avLst/>
              <a:gdLst/>
              <a:ahLst/>
              <a:cxnLst/>
              <a:rect l="l" t="t" r="r" b="b"/>
              <a:pathLst>
                <a:path w="5122960" h="69850">
                  <a:moveTo>
                    <a:pt x="4832130" y="0"/>
                  </a:moveTo>
                  <a:lnTo>
                    <a:pt x="0" y="0"/>
                  </a:lnTo>
                  <a:lnTo>
                    <a:pt x="0" y="69850"/>
                  </a:lnTo>
                  <a:lnTo>
                    <a:pt x="5122960" y="69850"/>
                  </a:lnTo>
                  <a:lnTo>
                    <a:pt x="5122960" y="0"/>
                  </a:lnTo>
                  <a:close/>
                </a:path>
              </a:pathLst>
            </a:custGeom>
            <a:solidFill>
              <a:srgbClr val="545454"/>
            </a:solidFill>
          </p:spPr>
        </p:sp>
      </p:grpSp>
      <p:grpSp>
        <p:nvGrpSpPr>
          <p:cNvPr id="196" name="Group 10"/>
          <p:cNvGrpSpPr/>
          <p:nvPr/>
        </p:nvGrpSpPr>
        <p:grpSpPr>
          <a:xfrm rot="1417129">
            <a:off x="2783557" y="4222277"/>
            <a:ext cx="2190613" cy="225629"/>
            <a:chOff x="0" y="0"/>
            <a:chExt cx="5548641" cy="571500"/>
          </a:xfrm>
        </p:grpSpPr>
        <p:sp>
          <p:nvSpPr>
            <p:cNvPr id="197" name="Freeform 11"/>
            <p:cNvSpPr/>
            <p:nvPr/>
          </p:nvSpPr>
          <p:spPr>
            <a:xfrm>
              <a:off x="0" y="255270"/>
              <a:ext cx="5548641" cy="69850"/>
            </a:xfrm>
            <a:custGeom>
              <a:avLst/>
              <a:gdLst/>
              <a:ahLst/>
              <a:cxnLst/>
              <a:rect l="l" t="t" r="r" b="b"/>
              <a:pathLst>
                <a:path w="5548641" h="69850">
                  <a:moveTo>
                    <a:pt x="5257811" y="0"/>
                  </a:moveTo>
                  <a:lnTo>
                    <a:pt x="0" y="0"/>
                  </a:lnTo>
                  <a:lnTo>
                    <a:pt x="0" y="69850"/>
                  </a:lnTo>
                  <a:lnTo>
                    <a:pt x="5548641" y="69850"/>
                  </a:lnTo>
                  <a:lnTo>
                    <a:pt x="5548641" y="0"/>
                  </a:lnTo>
                  <a:close/>
                </a:path>
              </a:pathLst>
            </a:custGeom>
            <a:solidFill>
              <a:srgbClr val="545454"/>
            </a:solidFill>
          </p:spPr>
        </p:sp>
      </p:grpSp>
      <p:grpSp>
        <p:nvGrpSpPr>
          <p:cNvPr id="198" name="Group 12"/>
          <p:cNvGrpSpPr/>
          <p:nvPr/>
        </p:nvGrpSpPr>
        <p:grpSpPr>
          <a:xfrm rot="677991">
            <a:off x="2813498" y="4530712"/>
            <a:ext cx="2176674" cy="225629"/>
            <a:chOff x="0" y="0"/>
            <a:chExt cx="5513333" cy="571500"/>
          </a:xfrm>
        </p:grpSpPr>
        <p:sp>
          <p:nvSpPr>
            <p:cNvPr id="199" name="Freeform 13"/>
            <p:cNvSpPr/>
            <p:nvPr/>
          </p:nvSpPr>
          <p:spPr>
            <a:xfrm>
              <a:off x="0" y="255270"/>
              <a:ext cx="5513333" cy="69850"/>
            </a:xfrm>
            <a:custGeom>
              <a:avLst/>
              <a:gdLst/>
              <a:ahLst/>
              <a:cxnLst/>
              <a:rect l="l" t="t" r="r" b="b"/>
              <a:pathLst>
                <a:path w="5513333" h="69850">
                  <a:moveTo>
                    <a:pt x="5222503" y="0"/>
                  </a:moveTo>
                  <a:lnTo>
                    <a:pt x="0" y="0"/>
                  </a:lnTo>
                  <a:lnTo>
                    <a:pt x="0" y="69850"/>
                  </a:lnTo>
                  <a:lnTo>
                    <a:pt x="5513333" y="69850"/>
                  </a:lnTo>
                  <a:lnTo>
                    <a:pt x="5513333" y="0"/>
                  </a:lnTo>
                  <a:close/>
                </a:path>
              </a:pathLst>
            </a:custGeom>
            <a:solidFill>
              <a:srgbClr val="545454"/>
            </a:solidFill>
          </p:spPr>
        </p:sp>
      </p:grpSp>
      <p:grpSp>
        <p:nvGrpSpPr>
          <p:cNvPr id="200" name="Group 14"/>
          <p:cNvGrpSpPr/>
          <p:nvPr/>
        </p:nvGrpSpPr>
        <p:grpSpPr>
          <a:xfrm rot="893266">
            <a:off x="2794988" y="5023728"/>
            <a:ext cx="2176674" cy="225629"/>
            <a:chOff x="0" y="0"/>
            <a:chExt cx="5513333" cy="571500"/>
          </a:xfrm>
        </p:grpSpPr>
        <p:sp>
          <p:nvSpPr>
            <p:cNvPr id="201" name="Freeform 15"/>
            <p:cNvSpPr/>
            <p:nvPr/>
          </p:nvSpPr>
          <p:spPr>
            <a:xfrm>
              <a:off x="0" y="255270"/>
              <a:ext cx="5513333" cy="69850"/>
            </a:xfrm>
            <a:custGeom>
              <a:avLst/>
              <a:gdLst/>
              <a:ahLst/>
              <a:cxnLst/>
              <a:rect l="l" t="t" r="r" b="b"/>
              <a:pathLst>
                <a:path w="5513333" h="69850">
                  <a:moveTo>
                    <a:pt x="5222503" y="0"/>
                  </a:moveTo>
                  <a:lnTo>
                    <a:pt x="0" y="0"/>
                  </a:lnTo>
                  <a:lnTo>
                    <a:pt x="0" y="69850"/>
                  </a:lnTo>
                  <a:lnTo>
                    <a:pt x="5513333" y="69850"/>
                  </a:lnTo>
                  <a:lnTo>
                    <a:pt x="5513333" y="0"/>
                  </a:lnTo>
                  <a:close/>
                </a:path>
              </a:pathLst>
            </a:custGeom>
            <a:solidFill>
              <a:srgbClr val="545454"/>
            </a:solidFill>
          </p:spPr>
        </p:sp>
      </p:grpSp>
      <p:grpSp>
        <p:nvGrpSpPr>
          <p:cNvPr id="202" name="Group 16"/>
          <p:cNvGrpSpPr/>
          <p:nvPr/>
        </p:nvGrpSpPr>
        <p:grpSpPr>
          <a:xfrm rot="882443">
            <a:off x="2802011" y="5423106"/>
            <a:ext cx="1950730" cy="225629"/>
            <a:chOff x="0" y="0"/>
            <a:chExt cx="4941036" cy="571500"/>
          </a:xfrm>
        </p:grpSpPr>
        <p:sp>
          <p:nvSpPr>
            <p:cNvPr id="203" name="Freeform 17"/>
            <p:cNvSpPr/>
            <p:nvPr/>
          </p:nvSpPr>
          <p:spPr>
            <a:xfrm>
              <a:off x="0" y="255270"/>
              <a:ext cx="4941036" cy="69850"/>
            </a:xfrm>
            <a:custGeom>
              <a:avLst/>
              <a:gdLst/>
              <a:ahLst/>
              <a:cxnLst/>
              <a:rect l="l" t="t" r="r" b="b"/>
              <a:pathLst>
                <a:path w="4941036" h="69850">
                  <a:moveTo>
                    <a:pt x="4650206" y="0"/>
                  </a:moveTo>
                  <a:lnTo>
                    <a:pt x="0" y="0"/>
                  </a:lnTo>
                  <a:lnTo>
                    <a:pt x="0" y="69850"/>
                  </a:lnTo>
                  <a:lnTo>
                    <a:pt x="4941036" y="69850"/>
                  </a:lnTo>
                  <a:lnTo>
                    <a:pt x="4941036" y="0"/>
                  </a:lnTo>
                  <a:close/>
                </a:path>
              </a:pathLst>
            </a:custGeom>
            <a:solidFill>
              <a:srgbClr val="545454"/>
            </a:solidFill>
          </p:spPr>
        </p:sp>
      </p:grpSp>
      <p:grpSp>
        <p:nvGrpSpPr>
          <p:cNvPr id="204" name="Group 18"/>
          <p:cNvGrpSpPr/>
          <p:nvPr/>
        </p:nvGrpSpPr>
        <p:grpSpPr>
          <a:xfrm rot="1218530">
            <a:off x="2761041" y="5876868"/>
            <a:ext cx="2154937" cy="225629"/>
            <a:chOff x="0" y="0"/>
            <a:chExt cx="5458273" cy="571500"/>
          </a:xfrm>
          <a:solidFill>
            <a:srgbClr val="FF0000"/>
          </a:solidFill>
        </p:grpSpPr>
        <p:sp>
          <p:nvSpPr>
            <p:cNvPr id="205" name="Freeform 19"/>
            <p:cNvSpPr/>
            <p:nvPr/>
          </p:nvSpPr>
          <p:spPr>
            <a:xfrm>
              <a:off x="0" y="255270"/>
              <a:ext cx="5458273" cy="69850"/>
            </a:xfrm>
            <a:custGeom>
              <a:avLst/>
              <a:gdLst/>
              <a:ahLst/>
              <a:cxnLst/>
              <a:rect l="l" t="t" r="r" b="b"/>
              <a:pathLst>
                <a:path w="5458273" h="69850">
                  <a:moveTo>
                    <a:pt x="5167443" y="0"/>
                  </a:moveTo>
                  <a:lnTo>
                    <a:pt x="0" y="0"/>
                  </a:lnTo>
                  <a:lnTo>
                    <a:pt x="0" y="69850"/>
                  </a:lnTo>
                  <a:lnTo>
                    <a:pt x="5458273" y="69850"/>
                  </a:lnTo>
                  <a:lnTo>
                    <a:pt x="5458273" y="0"/>
                  </a:lnTo>
                  <a:close/>
                </a:path>
              </a:pathLst>
            </a:custGeom>
            <a:grpFill/>
          </p:spPr>
        </p:sp>
      </p:grpSp>
      <p:grpSp>
        <p:nvGrpSpPr>
          <p:cNvPr id="206" name="Group 20"/>
          <p:cNvGrpSpPr/>
          <p:nvPr/>
        </p:nvGrpSpPr>
        <p:grpSpPr>
          <a:xfrm rot="-348009">
            <a:off x="2820867" y="5833399"/>
            <a:ext cx="1949595" cy="225629"/>
            <a:chOff x="0" y="0"/>
            <a:chExt cx="4938160" cy="571500"/>
          </a:xfrm>
        </p:grpSpPr>
        <p:sp>
          <p:nvSpPr>
            <p:cNvPr id="207" name="Freeform 21"/>
            <p:cNvSpPr/>
            <p:nvPr/>
          </p:nvSpPr>
          <p:spPr>
            <a:xfrm>
              <a:off x="0" y="255270"/>
              <a:ext cx="4938160" cy="69850"/>
            </a:xfrm>
            <a:custGeom>
              <a:avLst/>
              <a:gdLst/>
              <a:ahLst/>
              <a:cxnLst/>
              <a:rect l="l" t="t" r="r" b="b"/>
              <a:pathLst>
                <a:path w="4938160" h="69850">
                  <a:moveTo>
                    <a:pt x="4647330" y="0"/>
                  </a:moveTo>
                  <a:lnTo>
                    <a:pt x="0" y="0"/>
                  </a:lnTo>
                  <a:lnTo>
                    <a:pt x="0" y="69850"/>
                  </a:lnTo>
                  <a:lnTo>
                    <a:pt x="4938160" y="69850"/>
                  </a:lnTo>
                  <a:lnTo>
                    <a:pt x="4938160" y="0"/>
                  </a:lnTo>
                  <a:close/>
                </a:path>
              </a:pathLst>
            </a:custGeom>
            <a:solidFill>
              <a:srgbClr val="545454"/>
            </a:solidFill>
          </p:spPr>
        </p:sp>
      </p:grpSp>
      <p:grpSp>
        <p:nvGrpSpPr>
          <p:cNvPr id="208" name="Group 22"/>
          <p:cNvGrpSpPr/>
          <p:nvPr/>
        </p:nvGrpSpPr>
        <p:grpSpPr>
          <a:xfrm rot="-936629">
            <a:off x="2772318" y="5988168"/>
            <a:ext cx="2158751" cy="225629"/>
            <a:chOff x="0" y="0"/>
            <a:chExt cx="5467935" cy="571500"/>
          </a:xfrm>
        </p:grpSpPr>
        <p:sp>
          <p:nvSpPr>
            <p:cNvPr id="209" name="Freeform 23"/>
            <p:cNvSpPr/>
            <p:nvPr/>
          </p:nvSpPr>
          <p:spPr>
            <a:xfrm>
              <a:off x="0" y="255270"/>
              <a:ext cx="5467934" cy="69850"/>
            </a:xfrm>
            <a:custGeom>
              <a:avLst/>
              <a:gdLst/>
              <a:ahLst/>
              <a:cxnLst/>
              <a:rect l="l" t="t" r="r" b="b"/>
              <a:pathLst>
                <a:path w="5467934" h="69850">
                  <a:moveTo>
                    <a:pt x="5177105" y="0"/>
                  </a:moveTo>
                  <a:lnTo>
                    <a:pt x="0" y="0"/>
                  </a:lnTo>
                  <a:lnTo>
                    <a:pt x="0" y="69850"/>
                  </a:lnTo>
                  <a:lnTo>
                    <a:pt x="5467934" y="69850"/>
                  </a:lnTo>
                  <a:lnTo>
                    <a:pt x="5467934" y="0"/>
                  </a:lnTo>
                  <a:close/>
                </a:path>
              </a:pathLst>
            </a:custGeom>
            <a:solidFill>
              <a:srgbClr val="545454"/>
            </a:solidFill>
          </p:spPr>
        </p:sp>
      </p:grpSp>
      <p:grpSp>
        <p:nvGrpSpPr>
          <p:cNvPr id="212" name="Group 26"/>
          <p:cNvGrpSpPr/>
          <p:nvPr/>
        </p:nvGrpSpPr>
        <p:grpSpPr>
          <a:xfrm rot="-1966031">
            <a:off x="2650441" y="4505886"/>
            <a:ext cx="2359084" cy="165894"/>
            <a:chOff x="0" y="0"/>
            <a:chExt cx="8126963" cy="571500"/>
          </a:xfrm>
          <a:solidFill>
            <a:schemeClr val="bg2">
              <a:lumMod val="50000"/>
            </a:schemeClr>
          </a:solidFill>
        </p:grpSpPr>
        <p:sp>
          <p:nvSpPr>
            <p:cNvPr id="213" name="Freeform 27"/>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grpFill/>
          </p:spPr>
        </p:sp>
      </p:grpSp>
      <p:grpSp>
        <p:nvGrpSpPr>
          <p:cNvPr id="214" name="Group 28"/>
          <p:cNvGrpSpPr/>
          <p:nvPr/>
        </p:nvGrpSpPr>
        <p:grpSpPr>
          <a:xfrm rot="-1966031">
            <a:off x="2671694" y="5326273"/>
            <a:ext cx="2390534" cy="168106"/>
            <a:chOff x="0" y="0"/>
            <a:chExt cx="8126963" cy="571500"/>
          </a:xfrm>
        </p:grpSpPr>
        <p:sp>
          <p:nvSpPr>
            <p:cNvPr id="215" name="Freeform 29"/>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16" name="Group 30"/>
          <p:cNvGrpSpPr/>
          <p:nvPr/>
        </p:nvGrpSpPr>
        <p:grpSpPr>
          <a:xfrm rot="-1966031">
            <a:off x="2636709" y="4927526"/>
            <a:ext cx="2396508" cy="168526"/>
            <a:chOff x="0" y="0"/>
            <a:chExt cx="8126963" cy="571500"/>
          </a:xfrm>
        </p:grpSpPr>
        <p:sp>
          <p:nvSpPr>
            <p:cNvPr id="217" name="Freeform 31"/>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18" name="Group 32"/>
          <p:cNvGrpSpPr/>
          <p:nvPr/>
        </p:nvGrpSpPr>
        <p:grpSpPr>
          <a:xfrm rot="-1966031">
            <a:off x="2651242" y="4084605"/>
            <a:ext cx="2345855" cy="164964"/>
            <a:chOff x="0" y="0"/>
            <a:chExt cx="8126963" cy="571500"/>
          </a:xfrm>
        </p:grpSpPr>
        <p:sp>
          <p:nvSpPr>
            <p:cNvPr id="219" name="Freeform 33"/>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20" name="Group 34"/>
          <p:cNvGrpSpPr/>
          <p:nvPr/>
        </p:nvGrpSpPr>
        <p:grpSpPr>
          <a:xfrm rot="-1966031">
            <a:off x="2662898" y="3629506"/>
            <a:ext cx="2471307" cy="173786"/>
            <a:chOff x="0" y="0"/>
            <a:chExt cx="8126963" cy="571500"/>
          </a:xfrm>
        </p:grpSpPr>
        <p:sp>
          <p:nvSpPr>
            <p:cNvPr id="221" name="Freeform 35"/>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22" name="Group 36"/>
          <p:cNvGrpSpPr/>
          <p:nvPr/>
        </p:nvGrpSpPr>
        <p:grpSpPr>
          <a:xfrm rot="-1966031">
            <a:off x="2663974" y="3273151"/>
            <a:ext cx="2336385" cy="164298"/>
            <a:chOff x="0" y="0"/>
            <a:chExt cx="8126963" cy="571500"/>
          </a:xfrm>
        </p:grpSpPr>
        <p:sp>
          <p:nvSpPr>
            <p:cNvPr id="223" name="Freeform 37"/>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28" name="Group 42"/>
          <p:cNvGrpSpPr/>
          <p:nvPr/>
        </p:nvGrpSpPr>
        <p:grpSpPr>
          <a:xfrm rot="298854">
            <a:off x="2848579" y="5602632"/>
            <a:ext cx="1965533" cy="180952"/>
            <a:chOff x="0" y="0"/>
            <a:chExt cx="6207726" cy="571500"/>
          </a:xfrm>
        </p:grpSpPr>
        <p:sp>
          <p:nvSpPr>
            <p:cNvPr id="229" name="Freeform 43"/>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solidFill>
              <a:srgbClr val="545454"/>
            </a:solidFill>
          </p:spPr>
        </p:sp>
      </p:grpSp>
      <p:grpSp>
        <p:nvGrpSpPr>
          <p:cNvPr id="234" name="Group 48"/>
          <p:cNvGrpSpPr/>
          <p:nvPr/>
        </p:nvGrpSpPr>
        <p:grpSpPr>
          <a:xfrm>
            <a:off x="2880588" y="3835696"/>
            <a:ext cx="2003909" cy="184485"/>
            <a:chOff x="0" y="0"/>
            <a:chExt cx="6207726" cy="571500"/>
          </a:xfrm>
          <a:solidFill>
            <a:srgbClr val="FF0000"/>
          </a:solidFill>
        </p:grpSpPr>
        <p:sp>
          <p:nvSpPr>
            <p:cNvPr id="235" name="Freeform 49"/>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grpFill/>
          </p:spPr>
        </p:sp>
      </p:grpSp>
      <p:grpSp>
        <p:nvGrpSpPr>
          <p:cNvPr id="236" name="Group 50"/>
          <p:cNvGrpSpPr/>
          <p:nvPr/>
        </p:nvGrpSpPr>
        <p:grpSpPr>
          <a:xfrm>
            <a:off x="2849693" y="4319646"/>
            <a:ext cx="2005732" cy="184653"/>
            <a:chOff x="0" y="0"/>
            <a:chExt cx="6207726" cy="571500"/>
          </a:xfrm>
        </p:grpSpPr>
        <p:sp>
          <p:nvSpPr>
            <p:cNvPr id="237" name="Freeform 51"/>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solidFill>
              <a:srgbClr val="545454"/>
            </a:solidFill>
          </p:spPr>
        </p:sp>
      </p:grpSp>
      <p:grpSp>
        <p:nvGrpSpPr>
          <p:cNvPr id="238" name="Group 52"/>
          <p:cNvGrpSpPr/>
          <p:nvPr/>
        </p:nvGrpSpPr>
        <p:grpSpPr>
          <a:xfrm>
            <a:off x="2869589" y="3410543"/>
            <a:ext cx="2121591" cy="195319"/>
            <a:chOff x="0" y="0"/>
            <a:chExt cx="6207726" cy="571500"/>
          </a:xfrm>
        </p:grpSpPr>
        <p:sp>
          <p:nvSpPr>
            <p:cNvPr id="239" name="Freeform 53"/>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solidFill>
              <a:srgbClr val="545454"/>
            </a:solidFill>
          </p:spPr>
        </p:sp>
      </p:grpSp>
      <p:grpSp>
        <p:nvGrpSpPr>
          <p:cNvPr id="242" name="Group 56"/>
          <p:cNvGrpSpPr/>
          <p:nvPr/>
        </p:nvGrpSpPr>
        <p:grpSpPr>
          <a:xfrm>
            <a:off x="2857663" y="3030574"/>
            <a:ext cx="1957847" cy="180245"/>
            <a:chOff x="0" y="0"/>
            <a:chExt cx="6207726" cy="571500"/>
          </a:xfrm>
        </p:grpSpPr>
        <p:sp>
          <p:nvSpPr>
            <p:cNvPr id="243" name="Freeform 57"/>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solidFill>
              <a:srgbClr val="545454"/>
            </a:solidFill>
          </p:spPr>
        </p:sp>
      </p:grpSp>
      <p:grpSp>
        <p:nvGrpSpPr>
          <p:cNvPr id="244" name="Group 58"/>
          <p:cNvGrpSpPr/>
          <p:nvPr/>
        </p:nvGrpSpPr>
        <p:grpSpPr>
          <a:xfrm rot="2700000">
            <a:off x="2406295" y="3266678"/>
            <a:ext cx="2981144" cy="209639"/>
            <a:chOff x="0" y="0"/>
            <a:chExt cx="8126963" cy="571500"/>
          </a:xfrm>
        </p:grpSpPr>
        <p:sp>
          <p:nvSpPr>
            <p:cNvPr id="245" name="Freeform 59"/>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46" name="Group 60"/>
          <p:cNvGrpSpPr/>
          <p:nvPr/>
        </p:nvGrpSpPr>
        <p:grpSpPr>
          <a:xfrm rot="1956701">
            <a:off x="2636396" y="2890663"/>
            <a:ext cx="2371112" cy="166740"/>
            <a:chOff x="0" y="0"/>
            <a:chExt cx="8126963" cy="571500"/>
          </a:xfrm>
        </p:grpSpPr>
        <p:sp>
          <p:nvSpPr>
            <p:cNvPr id="247" name="Freeform 61"/>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solidFill>
              <a:srgbClr val="545454"/>
            </a:solidFill>
          </p:spPr>
        </p:sp>
      </p:grpSp>
      <p:grpSp>
        <p:nvGrpSpPr>
          <p:cNvPr id="248" name="Group 62"/>
          <p:cNvGrpSpPr/>
          <p:nvPr/>
        </p:nvGrpSpPr>
        <p:grpSpPr>
          <a:xfrm rot="1986516">
            <a:off x="2631114" y="3280118"/>
            <a:ext cx="2388477" cy="225629"/>
            <a:chOff x="0" y="0"/>
            <a:chExt cx="6049813" cy="571500"/>
          </a:xfrm>
          <a:solidFill>
            <a:srgbClr val="FF0000"/>
          </a:solidFill>
        </p:grpSpPr>
        <p:sp>
          <p:nvSpPr>
            <p:cNvPr id="249" name="Freeform 63"/>
            <p:cNvSpPr/>
            <p:nvPr/>
          </p:nvSpPr>
          <p:spPr>
            <a:xfrm>
              <a:off x="0" y="255270"/>
              <a:ext cx="6049813" cy="69850"/>
            </a:xfrm>
            <a:custGeom>
              <a:avLst/>
              <a:gdLst/>
              <a:ahLst/>
              <a:cxnLst/>
              <a:rect l="l" t="t" r="r" b="b"/>
              <a:pathLst>
                <a:path w="6049813" h="69850">
                  <a:moveTo>
                    <a:pt x="5758983" y="0"/>
                  </a:moveTo>
                  <a:lnTo>
                    <a:pt x="0" y="0"/>
                  </a:lnTo>
                  <a:lnTo>
                    <a:pt x="0" y="69850"/>
                  </a:lnTo>
                  <a:lnTo>
                    <a:pt x="6049813" y="69850"/>
                  </a:lnTo>
                  <a:lnTo>
                    <a:pt x="6049813" y="0"/>
                  </a:lnTo>
                  <a:close/>
                </a:path>
              </a:pathLst>
            </a:custGeom>
            <a:grpFill/>
          </p:spPr>
        </p:sp>
      </p:grpSp>
      <p:grpSp>
        <p:nvGrpSpPr>
          <p:cNvPr id="252" name="Group 66"/>
          <p:cNvGrpSpPr/>
          <p:nvPr/>
        </p:nvGrpSpPr>
        <p:grpSpPr>
          <a:xfrm rot="1986516">
            <a:off x="2659838" y="2788816"/>
            <a:ext cx="2282056" cy="225629"/>
            <a:chOff x="0" y="0"/>
            <a:chExt cx="5780257" cy="571500"/>
          </a:xfrm>
        </p:grpSpPr>
        <p:sp>
          <p:nvSpPr>
            <p:cNvPr id="253" name="Freeform 67"/>
            <p:cNvSpPr/>
            <p:nvPr/>
          </p:nvSpPr>
          <p:spPr>
            <a:xfrm>
              <a:off x="0" y="255270"/>
              <a:ext cx="5780257" cy="69850"/>
            </a:xfrm>
            <a:custGeom>
              <a:avLst/>
              <a:gdLst/>
              <a:ahLst/>
              <a:cxnLst/>
              <a:rect l="l" t="t" r="r" b="b"/>
              <a:pathLst>
                <a:path w="5780257" h="69850">
                  <a:moveTo>
                    <a:pt x="5489427" y="0"/>
                  </a:moveTo>
                  <a:lnTo>
                    <a:pt x="0" y="0"/>
                  </a:lnTo>
                  <a:lnTo>
                    <a:pt x="0" y="69850"/>
                  </a:lnTo>
                  <a:lnTo>
                    <a:pt x="5780257" y="69850"/>
                  </a:lnTo>
                  <a:lnTo>
                    <a:pt x="5780257" y="0"/>
                  </a:lnTo>
                  <a:close/>
                </a:path>
              </a:pathLst>
            </a:custGeom>
            <a:solidFill>
              <a:srgbClr val="545454"/>
            </a:solidFill>
          </p:spPr>
        </p:sp>
      </p:grpSp>
      <p:grpSp>
        <p:nvGrpSpPr>
          <p:cNvPr id="254" name="Group 68"/>
          <p:cNvGrpSpPr/>
          <p:nvPr/>
        </p:nvGrpSpPr>
        <p:grpSpPr>
          <a:xfrm rot="1986516">
            <a:off x="2687071" y="3591046"/>
            <a:ext cx="2324512" cy="225629"/>
            <a:chOff x="0" y="0"/>
            <a:chExt cx="5887793" cy="571500"/>
          </a:xfrm>
        </p:grpSpPr>
        <p:sp>
          <p:nvSpPr>
            <p:cNvPr id="255" name="Freeform 69"/>
            <p:cNvSpPr/>
            <p:nvPr/>
          </p:nvSpPr>
          <p:spPr>
            <a:xfrm>
              <a:off x="0" y="255270"/>
              <a:ext cx="5887793" cy="69850"/>
            </a:xfrm>
            <a:custGeom>
              <a:avLst/>
              <a:gdLst/>
              <a:ahLst/>
              <a:cxnLst/>
              <a:rect l="l" t="t" r="r" b="b"/>
              <a:pathLst>
                <a:path w="5887793" h="69850">
                  <a:moveTo>
                    <a:pt x="5596963" y="0"/>
                  </a:moveTo>
                  <a:lnTo>
                    <a:pt x="0" y="0"/>
                  </a:lnTo>
                  <a:lnTo>
                    <a:pt x="0" y="69850"/>
                  </a:lnTo>
                  <a:lnTo>
                    <a:pt x="5887793" y="69850"/>
                  </a:lnTo>
                  <a:lnTo>
                    <a:pt x="5887793" y="0"/>
                  </a:lnTo>
                  <a:close/>
                </a:path>
              </a:pathLst>
            </a:custGeom>
            <a:solidFill>
              <a:srgbClr val="545454"/>
            </a:solidFill>
          </p:spPr>
        </p:sp>
      </p:grpSp>
      <p:grpSp>
        <p:nvGrpSpPr>
          <p:cNvPr id="258" name="Group 72"/>
          <p:cNvGrpSpPr/>
          <p:nvPr/>
        </p:nvGrpSpPr>
        <p:grpSpPr>
          <a:xfrm rot="1986516">
            <a:off x="2635901" y="4544898"/>
            <a:ext cx="2489163" cy="225629"/>
            <a:chOff x="0" y="0"/>
            <a:chExt cx="6304841" cy="571500"/>
          </a:xfrm>
        </p:grpSpPr>
        <p:sp>
          <p:nvSpPr>
            <p:cNvPr id="259" name="Freeform 73"/>
            <p:cNvSpPr/>
            <p:nvPr/>
          </p:nvSpPr>
          <p:spPr>
            <a:xfrm>
              <a:off x="0" y="255270"/>
              <a:ext cx="6304841" cy="69850"/>
            </a:xfrm>
            <a:custGeom>
              <a:avLst/>
              <a:gdLst/>
              <a:ahLst/>
              <a:cxnLst/>
              <a:rect l="l" t="t" r="r" b="b"/>
              <a:pathLst>
                <a:path w="6304841" h="69850">
                  <a:moveTo>
                    <a:pt x="6014011" y="0"/>
                  </a:moveTo>
                  <a:lnTo>
                    <a:pt x="0" y="0"/>
                  </a:lnTo>
                  <a:lnTo>
                    <a:pt x="0" y="69850"/>
                  </a:lnTo>
                  <a:lnTo>
                    <a:pt x="6304841" y="69850"/>
                  </a:lnTo>
                  <a:lnTo>
                    <a:pt x="6304841" y="0"/>
                  </a:lnTo>
                  <a:close/>
                </a:path>
              </a:pathLst>
            </a:custGeom>
            <a:solidFill>
              <a:srgbClr val="545454"/>
            </a:solidFill>
          </p:spPr>
        </p:sp>
      </p:grpSp>
      <p:grpSp>
        <p:nvGrpSpPr>
          <p:cNvPr id="260" name="Group 74"/>
          <p:cNvGrpSpPr/>
          <p:nvPr/>
        </p:nvGrpSpPr>
        <p:grpSpPr>
          <a:xfrm rot="1613542">
            <a:off x="2652078" y="5676503"/>
            <a:ext cx="2309061" cy="225629"/>
            <a:chOff x="0" y="0"/>
            <a:chExt cx="5848659" cy="571500"/>
          </a:xfrm>
        </p:grpSpPr>
        <p:sp>
          <p:nvSpPr>
            <p:cNvPr id="261" name="Freeform 75"/>
            <p:cNvSpPr/>
            <p:nvPr/>
          </p:nvSpPr>
          <p:spPr>
            <a:xfrm>
              <a:off x="0" y="255270"/>
              <a:ext cx="5848659" cy="69850"/>
            </a:xfrm>
            <a:custGeom>
              <a:avLst/>
              <a:gdLst/>
              <a:ahLst/>
              <a:cxnLst/>
              <a:rect l="l" t="t" r="r" b="b"/>
              <a:pathLst>
                <a:path w="5848659" h="69850">
                  <a:moveTo>
                    <a:pt x="5557829" y="0"/>
                  </a:moveTo>
                  <a:lnTo>
                    <a:pt x="0" y="0"/>
                  </a:lnTo>
                  <a:lnTo>
                    <a:pt x="0" y="69850"/>
                  </a:lnTo>
                  <a:lnTo>
                    <a:pt x="5848659" y="69850"/>
                  </a:lnTo>
                  <a:lnTo>
                    <a:pt x="5848659" y="0"/>
                  </a:lnTo>
                  <a:close/>
                </a:path>
              </a:pathLst>
            </a:custGeom>
            <a:solidFill>
              <a:srgbClr val="545454"/>
            </a:solidFill>
          </p:spPr>
        </p:sp>
      </p:grpSp>
      <p:grpSp>
        <p:nvGrpSpPr>
          <p:cNvPr id="262" name="Group 76"/>
          <p:cNvGrpSpPr/>
          <p:nvPr/>
        </p:nvGrpSpPr>
        <p:grpSpPr>
          <a:xfrm rot="1536073">
            <a:off x="2754720" y="5582768"/>
            <a:ext cx="2170781" cy="225629"/>
            <a:chOff x="0" y="0"/>
            <a:chExt cx="5498407" cy="571500"/>
          </a:xfrm>
        </p:grpSpPr>
        <p:sp>
          <p:nvSpPr>
            <p:cNvPr id="263" name="Freeform 77"/>
            <p:cNvSpPr/>
            <p:nvPr/>
          </p:nvSpPr>
          <p:spPr>
            <a:xfrm>
              <a:off x="0" y="255270"/>
              <a:ext cx="5498407" cy="69850"/>
            </a:xfrm>
            <a:custGeom>
              <a:avLst/>
              <a:gdLst/>
              <a:ahLst/>
              <a:cxnLst/>
              <a:rect l="l" t="t" r="r" b="b"/>
              <a:pathLst>
                <a:path w="5498407" h="69850">
                  <a:moveTo>
                    <a:pt x="5207577" y="0"/>
                  </a:moveTo>
                  <a:lnTo>
                    <a:pt x="0" y="0"/>
                  </a:lnTo>
                  <a:lnTo>
                    <a:pt x="0" y="69850"/>
                  </a:lnTo>
                  <a:lnTo>
                    <a:pt x="5498407" y="69850"/>
                  </a:lnTo>
                  <a:lnTo>
                    <a:pt x="5498407" y="0"/>
                  </a:lnTo>
                  <a:close/>
                </a:path>
              </a:pathLst>
            </a:custGeom>
            <a:solidFill>
              <a:srgbClr val="545454"/>
            </a:solidFill>
          </p:spPr>
        </p:sp>
      </p:grpSp>
      <p:grpSp>
        <p:nvGrpSpPr>
          <p:cNvPr id="264" name="Group 78"/>
          <p:cNvGrpSpPr/>
          <p:nvPr/>
        </p:nvGrpSpPr>
        <p:grpSpPr>
          <a:xfrm rot="1986516">
            <a:off x="2592689" y="5355222"/>
            <a:ext cx="2463179" cy="225629"/>
            <a:chOff x="0" y="0"/>
            <a:chExt cx="6239026" cy="571500"/>
          </a:xfrm>
        </p:grpSpPr>
        <p:sp>
          <p:nvSpPr>
            <p:cNvPr id="265" name="Freeform 79"/>
            <p:cNvSpPr/>
            <p:nvPr/>
          </p:nvSpPr>
          <p:spPr>
            <a:xfrm>
              <a:off x="0" y="255270"/>
              <a:ext cx="6239027" cy="69850"/>
            </a:xfrm>
            <a:custGeom>
              <a:avLst/>
              <a:gdLst/>
              <a:ahLst/>
              <a:cxnLst/>
              <a:rect l="l" t="t" r="r" b="b"/>
              <a:pathLst>
                <a:path w="6239027" h="69850">
                  <a:moveTo>
                    <a:pt x="5948197" y="0"/>
                  </a:moveTo>
                  <a:lnTo>
                    <a:pt x="0" y="0"/>
                  </a:lnTo>
                  <a:lnTo>
                    <a:pt x="0" y="69850"/>
                  </a:lnTo>
                  <a:lnTo>
                    <a:pt x="6239027" y="69850"/>
                  </a:lnTo>
                  <a:lnTo>
                    <a:pt x="6239027" y="0"/>
                  </a:lnTo>
                  <a:close/>
                </a:path>
              </a:pathLst>
            </a:custGeom>
            <a:solidFill>
              <a:srgbClr val="545454"/>
            </a:solidFill>
          </p:spPr>
        </p:sp>
      </p:grpSp>
      <p:grpSp>
        <p:nvGrpSpPr>
          <p:cNvPr id="266" name="Group 80"/>
          <p:cNvGrpSpPr/>
          <p:nvPr/>
        </p:nvGrpSpPr>
        <p:grpSpPr>
          <a:xfrm rot="1582561">
            <a:off x="2650547" y="4833000"/>
            <a:ext cx="2384420" cy="225629"/>
            <a:chOff x="0" y="0"/>
            <a:chExt cx="6039536" cy="571500"/>
          </a:xfrm>
        </p:grpSpPr>
        <p:sp>
          <p:nvSpPr>
            <p:cNvPr id="267" name="Freeform 81"/>
            <p:cNvSpPr/>
            <p:nvPr/>
          </p:nvSpPr>
          <p:spPr>
            <a:xfrm>
              <a:off x="0" y="255270"/>
              <a:ext cx="6039536" cy="69850"/>
            </a:xfrm>
            <a:custGeom>
              <a:avLst/>
              <a:gdLst/>
              <a:ahLst/>
              <a:cxnLst/>
              <a:rect l="l" t="t" r="r" b="b"/>
              <a:pathLst>
                <a:path w="6039536" h="69850">
                  <a:moveTo>
                    <a:pt x="5748706" y="0"/>
                  </a:moveTo>
                  <a:lnTo>
                    <a:pt x="0" y="0"/>
                  </a:lnTo>
                  <a:lnTo>
                    <a:pt x="0" y="69850"/>
                  </a:lnTo>
                  <a:lnTo>
                    <a:pt x="6039536" y="69850"/>
                  </a:lnTo>
                  <a:lnTo>
                    <a:pt x="6039536" y="0"/>
                  </a:lnTo>
                  <a:close/>
                </a:path>
              </a:pathLst>
            </a:custGeom>
            <a:solidFill>
              <a:srgbClr val="545454"/>
            </a:solidFill>
          </p:spPr>
        </p:sp>
      </p:grpSp>
      <p:grpSp>
        <p:nvGrpSpPr>
          <p:cNvPr id="268" name="Group 82"/>
          <p:cNvGrpSpPr/>
          <p:nvPr/>
        </p:nvGrpSpPr>
        <p:grpSpPr>
          <a:xfrm rot="-3034850">
            <a:off x="2294969" y="5082460"/>
            <a:ext cx="3095576" cy="225629"/>
            <a:chOff x="0" y="0"/>
            <a:chExt cx="7840834" cy="571500"/>
          </a:xfrm>
        </p:grpSpPr>
        <p:sp>
          <p:nvSpPr>
            <p:cNvPr id="269" name="Freeform 83"/>
            <p:cNvSpPr/>
            <p:nvPr/>
          </p:nvSpPr>
          <p:spPr>
            <a:xfrm>
              <a:off x="0" y="255270"/>
              <a:ext cx="7840834" cy="69850"/>
            </a:xfrm>
            <a:custGeom>
              <a:avLst/>
              <a:gdLst/>
              <a:ahLst/>
              <a:cxnLst/>
              <a:rect l="l" t="t" r="r" b="b"/>
              <a:pathLst>
                <a:path w="7840834" h="69850">
                  <a:moveTo>
                    <a:pt x="7550004" y="0"/>
                  </a:moveTo>
                  <a:lnTo>
                    <a:pt x="0" y="0"/>
                  </a:lnTo>
                  <a:lnTo>
                    <a:pt x="0" y="69850"/>
                  </a:lnTo>
                  <a:lnTo>
                    <a:pt x="7840834" y="69850"/>
                  </a:lnTo>
                  <a:lnTo>
                    <a:pt x="7840834" y="0"/>
                  </a:lnTo>
                  <a:close/>
                </a:path>
              </a:pathLst>
            </a:custGeom>
            <a:solidFill>
              <a:srgbClr val="545454"/>
            </a:solidFill>
          </p:spPr>
        </p:sp>
      </p:grpSp>
      <p:grpSp>
        <p:nvGrpSpPr>
          <p:cNvPr id="270" name="Group 84"/>
          <p:cNvGrpSpPr/>
          <p:nvPr/>
        </p:nvGrpSpPr>
        <p:grpSpPr>
          <a:xfrm rot="-3034850">
            <a:off x="2318225" y="4680528"/>
            <a:ext cx="3116993" cy="225629"/>
            <a:chOff x="0" y="0"/>
            <a:chExt cx="7895083" cy="571500"/>
          </a:xfrm>
        </p:grpSpPr>
        <p:sp>
          <p:nvSpPr>
            <p:cNvPr id="271" name="Freeform 85"/>
            <p:cNvSpPr/>
            <p:nvPr/>
          </p:nvSpPr>
          <p:spPr>
            <a:xfrm>
              <a:off x="0" y="255270"/>
              <a:ext cx="7895082" cy="69850"/>
            </a:xfrm>
            <a:custGeom>
              <a:avLst/>
              <a:gdLst/>
              <a:ahLst/>
              <a:cxnLst/>
              <a:rect l="l" t="t" r="r" b="b"/>
              <a:pathLst>
                <a:path w="7895082" h="69850">
                  <a:moveTo>
                    <a:pt x="7604253" y="0"/>
                  </a:moveTo>
                  <a:lnTo>
                    <a:pt x="0" y="0"/>
                  </a:lnTo>
                  <a:lnTo>
                    <a:pt x="0" y="69850"/>
                  </a:lnTo>
                  <a:lnTo>
                    <a:pt x="7895082" y="69850"/>
                  </a:lnTo>
                  <a:lnTo>
                    <a:pt x="7895082" y="0"/>
                  </a:lnTo>
                  <a:close/>
                </a:path>
              </a:pathLst>
            </a:custGeom>
            <a:solidFill>
              <a:srgbClr val="545454"/>
            </a:solidFill>
          </p:spPr>
        </p:sp>
      </p:grpSp>
      <p:grpSp>
        <p:nvGrpSpPr>
          <p:cNvPr id="272" name="Group 86"/>
          <p:cNvGrpSpPr/>
          <p:nvPr/>
        </p:nvGrpSpPr>
        <p:grpSpPr>
          <a:xfrm rot="-2881642">
            <a:off x="2410570" y="3611462"/>
            <a:ext cx="2781761" cy="225629"/>
            <a:chOff x="0" y="0"/>
            <a:chExt cx="7045967" cy="571500"/>
          </a:xfrm>
        </p:grpSpPr>
        <p:sp>
          <p:nvSpPr>
            <p:cNvPr id="273" name="Freeform 87"/>
            <p:cNvSpPr/>
            <p:nvPr/>
          </p:nvSpPr>
          <p:spPr>
            <a:xfrm>
              <a:off x="0" y="255270"/>
              <a:ext cx="7045967" cy="69850"/>
            </a:xfrm>
            <a:custGeom>
              <a:avLst/>
              <a:gdLst/>
              <a:ahLst/>
              <a:cxnLst/>
              <a:rect l="l" t="t" r="r" b="b"/>
              <a:pathLst>
                <a:path w="7045967" h="69850">
                  <a:moveTo>
                    <a:pt x="6755137" y="0"/>
                  </a:moveTo>
                  <a:lnTo>
                    <a:pt x="0" y="0"/>
                  </a:lnTo>
                  <a:lnTo>
                    <a:pt x="0" y="69850"/>
                  </a:lnTo>
                  <a:lnTo>
                    <a:pt x="7045967" y="69850"/>
                  </a:lnTo>
                  <a:lnTo>
                    <a:pt x="7045967" y="0"/>
                  </a:lnTo>
                  <a:close/>
                </a:path>
              </a:pathLst>
            </a:custGeom>
            <a:solidFill>
              <a:srgbClr val="545454"/>
            </a:solidFill>
          </p:spPr>
        </p:sp>
      </p:grpSp>
      <p:grpSp>
        <p:nvGrpSpPr>
          <p:cNvPr id="274" name="Group 88"/>
          <p:cNvGrpSpPr/>
          <p:nvPr/>
        </p:nvGrpSpPr>
        <p:grpSpPr>
          <a:xfrm rot="-1737722">
            <a:off x="2644471" y="3554679"/>
            <a:ext cx="2295879" cy="225629"/>
            <a:chOff x="0" y="0"/>
            <a:chExt cx="5815269" cy="571500"/>
          </a:xfrm>
        </p:grpSpPr>
        <p:sp>
          <p:nvSpPr>
            <p:cNvPr id="275" name="Freeform 89"/>
            <p:cNvSpPr/>
            <p:nvPr/>
          </p:nvSpPr>
          <p:spPr>
            <a:xfrm>
              <a:off x="0" y="255270"/>
              <a:ext cx="5815269" cy="69850"/>
            </a:xfrm>
            <a:custGeom>
              <a:avLst/>
              <a:gdLst/>
              <a:ahLst/>
              <a:cxnLst/>
              <a:rect l="l" t="t" r="r" b="b"/>
              <a:pathLst>
                <a:path w="5815269" h="69850">
                  <a:moveTo>
                    <a:pt x="5524439" y="0"/>
                  </a:moveTo>
                  <a:lnTo>
                    <a:pt x="0" y="0"/>
                  </a:lnTo>
                  <a:lnTo>
                    <a:pt x="0" y="69850"/>
                  </a:lnTo>
                  <a:lnTo>
                    <a:pt x="5815269" y="69850"/>
                  </a:lnTo>
                  <a:lnTo>
                    <a:pt x="5815269" y="0"/>
                  </a:lnTo>
                  <a:close/>
                </a:path>
              </a:pathLst>
            </a:custGeom>
            <a:solidFill>
              <a:srgbClr val="545454"/>
            </a:solidFill>
          </p:spPr>
        </p:sp>
      </p:grpSp>
      <p:grpSp>
        <p:nvGrpSpPr>
          <p:cNvPr id="276" name="Group 90"/>
          <p:cNvGrpSpPr/>
          <p:nvPr/>
        </p:nvGrpSpPr>
        <p:grpSpPr>
          <a:xfrm rot="-2700000">
            <a:off x="2380986" y="4388107"/>
            <a:ext cx="2951165" cy="225629"/>
            <a:chOff x="0" y="0"/>
            <a:chExt cx="7475055" cy="571500"/>
          </a:xfrm>
        </p:grpSpPr>
        <p:sp>
          <p:nvSpPr>
            <p:cNvPr id="277" name="Freeform 91"/>
            <p:cNvSpPr/>
            <p:nvPr/>
          </p:nvSpPr>
          <p:spPr>
            <a:xfrm>
              <a:off x="0" y="255270"/>
              <a:ext cx="7475055" cy="69850"/>
            </a:xfrm>
            <a:custGeom>
              <a:avLst/>
              <a:gdLst/>
              <a:ahLst/>
              <a:cxnLst/>
              <a:rect l="l" t="t" r="r" b="b"/>
              <a:pathLst>
                <a:path w="7475055" h="69850">
                  <a:moveTo>
                    <a:pt x="7184224" y="0"/>
                  </a:moveTo>
                  <a:lnTo>
                    <a:pt x="0" y="0"/>
                  </a:lnTo>
                  <a:lnTo>
                    <a:pt x="0" y="69850"/>
                  </a:lnTo>
                  <a:lnTo>
                    <a:pt x="7475055" y="69850"/>
                  </a:lnTo>
                  <a:lnTo>
                    <a:pt x="7475055" y="0"/>
                  </a:lnTo>
                  <a:close/>
                </a:path>
              </a:pathLst>
            </a:custGeom>
            <a:solidFill>
              <a:srgbClr val="545454"/>
            </a:solidFill>
          </p:spPr>
        </p:sp>
      </p:grpSp>
      <p:grpSp>
        <p:nvGrpSpPr>
          <p:cNvPr id="278" name="Group 92"/>
          <p:cNvGrpSpPr/>
          <p:nvPr/>
        </p:nvGrpSpPr>
        <p:grpSpPr>
          <a:xfrm rot="-2511820">
            <a:off x="4632996" y="5209780"/>
            <a:ext cx="2472102" cy="225629"/>
            <a:chOff x="0" y="0"/>
            <a:chExt cx="6261627" cy="571500"/>
          </a:xfrm>
          <a:solidFill>
            <a:srgbClr val="FF0000"/>
          </a:solidFill>
        </p:grpSpPr>
        <p:sp>
          <p:nvSpPr>
            <p:cNvPr id="279" name="Freeform 93"/>
            <p:cNvSpPr/>
            <p:nvPr/>
          </p:nvSpPr>
          <p:spPr>
            <a:xfrm>
              <a:off x="0" y="255270"/>
              <a:ext cx="6261627" cy="69850"/>
            </a:xfrm>
            <a:custGeom>
              <a:avLst/>
              <a:gdLst/>
              <a:ahLst/>
              <a:cxnLst/>
              <a:rect l="l" t="t" r="r" b="b"/>
              <a:pathLst>
                <a:path w="6261627" h="69850">
                  <a:moveTo>
                    <a:pt x="5970798" y="0"/>
                  </a:moveTo>
                  <a:lnTo>
                    <a:pt x="0" y="0"/>
                  </a:lnTo>
                  <a:lnTo>
                    <a:pt x="0" y="69850"/>
                  </a:lnTo>
                  <a:lnTo>
                    <a:pt x="6261627" y="69850"/>
                  </a:lnTo>
                  <a:lnTo>
                    <a:pt x="6261627" y="0"/>
                  </a:lnTo>
                  <a:close/>
                </a:path>
              </a:pathLst>
            </a:custGeom>
            <a:grpFill/>
          </p:spPr>
        </p:sp>
      </p:grpSp>
      <p:grpSp>
        <p:nvGrpSpPr>
          <p:cNvPr id="282" name="Group 96"/>
          <p:cNvGrpSpPr/>
          <p:nvPr/>
        </p:nvGrpSpPr>
        <p:grpSpPr>
          <a:xfrm>
            <a:off x="4873499" y="4346604"/>
            <a:ext cx="1977926" cy="225629"/>
            <a:chOff x="0" y="0"/>
            <a:chExt cx="4833910" cy="571500"/>
          </a:xfrm>
        </p:grpSpPr>
        <p:sp>
          <p:nvSpPr>
            <p:cNvPr id="283" name="Freeform 97"/>
            <p:cNvSpPr/>
            <p:nvPr/>
          </p:nvSpPr>
          <p:spPr>
            <a:xfrm>
              <a:off x="0" y="255270"/>
              <a:ext cx="4833910" cy="69850"/>
            </a:xfrm>
            <a:custGeom>
              <a:avLst/>
              <a:gdLst/>
              <a:ahLst/>
              <a:cxnLst/>
              <a:rect l="l" t="t" r="r" b="b"/>
              <a:pathLst>
                <a:path w="4833910" h="69850">
                  <a:moveTo>
                    <a:pt x="4543080" y="0"/>
                  </a:moveTo>
                  <a:lnTo>
                    <a:pt x="0" y="0"/>
                  </a:lnTo>
                  <a:lnTo>
                    <a:pt x="0" y="69850"/>
                  </a:lnTo>
                  <a:lnTo>
                    <a:pt x="4833910" y="69850"/>
                  </a:lnTo>
                  <a:lnTo>
                    <a:pt x="4833910" y="0"/>
                  </a:lnTo>
                  <a:close/>
                </a:path>
              </a:pathLst>
            </a:custGeom>
            <a:solidFill>
              <a:srgbClr val="545454"/>
            </a:solidFill>
          </p:spPr>
        </p:sp>
      </p:grpSp>
      <p:grpSp>
        <p:nvGrpSpPr>
          <p:cNvPr id="286" name="Group 100"/>
          <p:cNvGrpSpPr/>
          <p:nvPr/>
        </p:nvGrpSpPr>
        <p:grpSpPr>
          <a:xfrm rot="2159489">
            <a:off x="2561333" y="5429662"/>
            <a:ext cx="2461728" cy="225629"/>
            <a:chOff x="0" y="0"/>
            <a:chExt cx="6235350" cy="571500"/>
          </a:xfrm>
        </p:grpSpPr>
        <p:sp>
          <p:nvSpPr>
            <p:cNvPr id="287" name="Freeform 101"/>
            <p:cNvSpPr/>
            <p:nvPr/>
          </p:nvSpPr>
          <p:spPr>
            <a:xfrm>
              <a:off x="0" y="255270"/>
              <a:ext cx="6235350" cy="69850"/>
            </a:xfrm>
            <a:custGeom>
              <a:avLst/>
              <a:gdLst/>
              <a:ahLst/>
              <a:cxnLst/>
              <a:rect l="l" t="t" r="r" b="b"/>
              <a:pathLst>
                <a:path w="6235350" h="69850">
                  <a:moveTo>
                    <a:pt x="5944520" y="0"/>
                  </a:moveTo>
                  <a:lnTo>
                    <a:pt x="0" y="0"/>
                  </a:lnTo>
                  <a:lnTo>
                    <a:pt x="0" y="69850"/>
                  </a:lnTo>
                  <a:lnTo>
                    <a:pt x="6235350" y="69850"/>
                  </a:lnTo>
                  <a:lnTo>
                    <a:pt x="6235350" y="0"/>
                  </a:lnTo>
                  <a:close/>
                </a:path>
              </a:pathLst>
            </a:custGeom>
            <a:solidFill>
              <a:srgbClr val="545454"/>
            </a:solidFill>
          </p:spPr>
        </p:sp>
      </p:grpSp>
      <p:grpSp>
        <p:nvGrpSpPr>
          <p:cNvPr id="288" name="Group 102"/>
          <p:cNvGrpSpPr/>
          <p:nvPr/>
        </p:nvGrpSpPr>
        <p:grpSpPr>
          <a:xfrm rot="3047279">
            <a:off x="2268300" y="4998059"/>
            <a:ext cx="3011546" cy="225629"/>
            <a:chOff x="0" y="0"/>
            <a:chExt cx="7627994" cy="571500"/>
          </a:xfrm>
        </p:grpSpPr>
        <p:sp>
          <p:nvSpPr>
            <p:cNvPr id="289" name="Freeform 103"/>
            <p:cNvSpPr/>
            <p:nvPr/>
          </p:nvSpPr>
          <p:spPr>
            <a:xfrm>
              <a:off x="0" y="255270"/>
              <a:ext cx="7627993" cy="69850"/>
            </a:xfrm>
            <a:custGeom>
              <a:avLst/>
              <a:gdLst/>
              <a:ahLst/>
              <a:cxnLst/>
              <a:rect l="l" t="t" r="r" b="b"/>
              <a:pathLst>
                <a:path w="7627993" h="69850">
                  <a:moveTo>
                    <a:pt x="7337164" y="0"/>
                  </a:moveTo>
                  <a:lnTo>
                    <a:pt x="0" y="0"/>
                  </a:lnTo>
                  <a:lnTo>
                    <a:pt x="0" y="69850"/>
                  </a:lnTo>
                  <a:lnTo>
                    <a:pt x="7627993" y="69850"/>
                  </a:lnTo>
                  <a:lnTo>
                    <a:pt x="7627993" y="0"/>
                  </a:lnTo>
                  <a:close/>
                </a:path>
              </a:pathLst>
            </a:custGeom>
            <a:solidFill>
              <a:srgbClr val="545454"/>
            </a:solidFill>
          </p:spPr>
        </p:sp>
      </p:grpSp>
      <p:grpSp>
        <p:nvGrpSpPr>
          <p:cNvPr id="290" name="Group 104"/>
          <p:cNvGrpSpPr/>
          <p:nvPr/>
        </p:nvGrpSpPr>
        <p:grpSpPr>
          <a:xfrm rot="3047279">
            <a:off x="2263767" y="4115396"/>
            <a:ext cx="3054836" cy="225629"/>
            <a:chOff x="0" y="0"/>
            <a:chExt cx="7737644" cy="571500"/>
          </a:xfrm>
        </p:grpSpPr>
        <p:sp>
          <p:nvSpPr>
            <p:cNvPr id="291" name="Freeform 105"/>
            <p:cNvSpPr/>
            <p:nvPr/>
          </p:nvSpPr>
          <p:spPr>
            <a:xfrm>
              <a:off x="0" y="255270"/>
              <a:ext cx="7737644" cy="69850"/>
            </a:xfrm>
            <a:custGeom>
              <a:avLst/>
              <a:gdLst/>
              <a:ahLst/>
              <a:cxnLst/>
              <a:rect l="l" t="t" r="r" b="b"/>
              <a:pathLst>
                <a:path w="7737644" h="69850">
                  <a:moveTo>
                    <a:pt x="7446814" y="0"/>
                  </a:moveTo>
                  <a:lnTo>
                    <a:pt x="0" y="0"/>
                  </a:lnTo>
                  <a:lnTo>
                    <a:pt x="0" y="69850"/>
                  </a:lnTo>
                  <a:lnTo>
                    <a:pt x="7737644" y="69850"/>
                  </a:lnTo>
                  <a:lnTo>
                    <a:pt x="7737644" y="0"/>
                  </a:lnTo>
                  <a:close/>
                </a:path>
              </a:pathLst>
            </a:custGeom>
            <a:solidFill>
              <a:srgbClr val="545454"/>
            </a:solidFill>
          </p:spPr>
        </p:sp>
      </p:grpSp>
      <p:grpSp>
        <p:nvGrpSpPr>
          <p:cNvPr id="292" name="Group 106"/>
          <p:cNvGrpSpPr/>
          <p:nvPr/>
        </p:nvGrpSpPr>
        <p:grpSpPr>
          <a:xfrm rot="3047279">
            <a:off x="2257404" y="4570164"/>
            <a:ext cx="3021797" cy="225629"/>
            <a:chOff x="0" y="0"/>
            <a:chExt cx="7653958" cy="571500"/>
          </a:xfrm>
        </p:grpSpPr>
        <p:sp>
          <p:nvSpPr>
            <p:cNvPr id="293" name="Freeform 107"/>
            <p:cNvSpPr/>
            <p:nvPr/>
          </p:nvSpPr>
          <p:spPr>
            <a:xfrm>
              <a:off x="0" y="255270"/>
              <a:ext cx="7653958" cy="69850"/>
            </a:xfrm>
            <a:custGeom>
              <a:avLst/>
              <a:gdLst/>
              <a:ahLst/>
              <a:cxnLst/>
              <a:rect l="l" t="t" r="r" b="b"/>
              <a:pathLst>
                <a:path w="7653958" h="69850">
                  <a:moveTo>
                    <a:pt x="7363128" y="0"/>
                  </a:moveTo>
                  <a:lnTo>
                    <a:pt x="0" y="0"/>
                  </a:lnTo>
                  <a:lnTo>
                    <a:pt x="0" y="69850"/>
                  </a:lnTo>
                  <a:lnTo>
                    <a:pt x="7653958" y="69850"/>
                  </a:lnTo>
                  <a:lnTo>
                    <a:pt x="7653958" y="0"/>
                  </a:lnTo>
                  <a:close/>
                </a:path>
              </a:pathLst>
            </a:custGeom>
            <a:solidFill>
              <a:srgbClr val="545454"/>
            </a:solidFill>
          </p:spPr>
        </p:sp>
      </p:grpSp>
      <p:grpSp>
        <p:nvGrpSpPr>
          <p:cNvPr id="296" name="Group 110"/>
          <p:cNvGrpSpPr/>
          <p:nvPr/>
        </p:nvGrpSpPr>
        <p:grpSpPr>
          <a:xfrm rot="-2998655">
            <a:off x="2143646" y="3779233"/>
            <a:ext cx="3223187" cy="249883"/>
            <a:chOff x="0" y="0"/>
            <a:chExt cx="7371651" cy="571500"/>
          </a:xfrm>
        </p:grpSpPr>
        <p:sp>
          <p:nvSpPr>
            <p:cNvPr id="297" name="Freeform 111"/>
            <p:cNvSpPr/>
            <p:nvPr/>
          </p:nvSpPr>
          <p:spPr>
            <a:xfrm>
              <a:off x="0" y="255270"/>
              <a:ext cx="7371651" cy="69850"/>
            </a:xfrm>
            <a:custGeom>
              <a:avLst/>
              <a:gdLst/>
              <a:ahLst/>
              <a:cxnLst/>
              <a:rect l="l" t="t" r="r" b="b"/>
              <a:pathLst>
                <a:path w="7371651" h="69850">
                  <a:moveTo>
                    <a:pt x="7080821" y="0"/>
                  </a:moveTo>
                  <a:lnTo>
                    <a:pt x="0" y="0"/>
                  </a:lnTo>
                  <a:lnTo>
                    <a:pt x="0" y="69850"/>
                  </a:lnTo>
                  <a:lnTo>
                    <a:pt x="7371651" y="69850"/>
                  </a:lnTo>
                  <a:lnTo>
                    <a:pt x="7371651" y="0"/>
                  </a:lnTo>
                  <a:close/>
                </a:path>
              </a:pathLst>
            </a:custGeom>
            <a:solidFill>
              <a:srgbClr val="545454"/>
            </a:solidFill>
          </p:spPr>
        </p:sp>
      </p:grpSp>
      <p:grpSp>
        <p:nvGrpSpPr>
          <p:cNvPr id="298" name="Group 112"/>
          <p:cNvGrpSpPr/>
          <p:nvPr/>
        </p:nvGrpSpPr>
        <p:grpSpPr>
          <a:xfrm rot="-3287290">
            <a:off x="2050665" y="3995503"/>
            <a:ext cx="3468941" cy="249883"/>
            <a:chOff x="0" y="0"/>
            <a:chExt cx="7933709" cy="571500"/>
          </a:xfrm>
        </p:grpSpPr>
        <p:sp>
          <p:nvSpPr>
            <p:cNvPr id="299" name="Freeform 113"/>
            <p:cNvSpPr/>
            <p:nvPr/>
          </p:nvSpPr>
          <p:spPr>
            <a:xfrm>
              <a:off x="0" y="255270"/>
              <a:ext cx="7933709" cy="69850"/>
            </a:xfrm>
            <a:custGeom>
              <a:avLst/>
              <a:gdLst/>
              <a:ahLst/>
              <a:cxnLst/>
              <a:rect l="l" t="t" r="r" b="b"/>
              <a:pathLst>
                <a:path w="7933709" h="69850">
                  <a:moveTo>
                    <a:pt x="7642878" y="0"/>
                  </a:moveTo>
                  <a:lnTo>
                    <a:pt x="0" y="0"/>
                  </a:lnTo>
                  <a:lnTo>
                    <a:pt x="0" y="69850"/>
                  </a:lnTo>
                  <a:lnTo>
                    <a:pt x="7933709" y="69850"/>
                  </a:lnTo>
                  <a:lnTo>
                    <a:pt x="7933709" y="0"/>
                  </a:lnTo>
                  <a:close/>
                </a:path>
              </a:pathLst>
            </a:custGeom>
            <a:solidFill>
              <a:srgbClr val="545454"/>
            </a:solidFill>
          </p:spPr>
        </p:sp>
      </p:grpSp>
      <p:grpSp>
        <p:nvGrpSpPr>
          <p:cNvPr id="300" name="Group 114"/>
          <p:cNvGrpSpPr/>
          <p:nvPr/>
        </p:nvGrpSpPr>
        <p:grpSpPr>
          <a:xfrm rot="-3287290">
            <a:off x="2064671" y="4869329"/>
            <a:ext cx="3402781" cy="249883"/>
            <a:chOff x="0" y="0"/>
            <a:chExt cx="7782397" cy="571500"/>
          </a:xfrm>
        </p:grpSpPr>
        <p:sp>
          <p:nvSpPr>
            <p:cNvPr id="301" name="Freeform 115"/>
            <p:cNvSpPr/>
            <p:nvPr/>
          </p:nvSpPr>
          <p:spPr>
            <a:xfrm>
              <a:off x="0" y="255270"/>
              <a:ext cx="7782397" cy="69850"/>
            </a:xfrm>
            <a:custGeom>
              <a:avLst/>
              <a:gdLst/>
              <a:ahLst/>
              <a:cxnLst/>
              <a:rect l="l" t="t" r="r" b="b"/>
              <a:pathLst>
                <a:path w="7782397" h="69850">
                  <a:moveTo>
                    <a:pt x="7491567" y="0"/>
                  </a:moveTo>
                  <a:lnTo>
                    <a:pt x="0" y="0"/>
                  </a:lnTo>
                  <a:lnTo>
                    <a:pt x="0" y="69850"/>
                  </a:lnTo>
                  <a:lnTo>
                    <a:pt x="7782397" y="69850"/>
                  </a:lnTo>
                  <a:lnTo>
                    <a:pt x="7782397" y="0"/>
                  </a:lnTo>
                  <a:close/>
                </a:path>
              </a:pathLst>
            </a:custGeom>
            <a:solidFill>
              <a:srgbClr val="545454"/>
            </a:solidFill>
          </p:spPr>
        </p:sp>
      </p:grpSp>
      <p:grpSp>
        <p:nvGrpSpPr>
          <p:cNvPr id="302" name="Group 116"/>
          <p:cNvGrpSpPr/>
          <p:nvPr/>
        </p:nvGrpSpPr>
        <p:grpSpPr>
          <a:xfrm rot="-2284993">
            <a:off x="2462943" y="3353906"/>
            <a:ext cx="2607468" cy="249883"/>
            <a:chOff x="0" y="0"/>
            <a:chExt cx="5963460" cy="571500"/>
          </a:xfrm>
        </p:grpSpPr>
        <p:sp>
          <p:nvSpPr>
            <p:cNvPr id="303" name="Freeform 117"/>
            <p:cNvSpPr/>
            <p:nvPr/>
          </p:nvSpPr>
          <p:spPr>
            <a:xfrm>
              <a:off x="0" y="255270"/>
              <a:ext cx="5963460" cy="69850"/>
            </a:xfrm>
            <a:custGeom>
              <a:avLst/>
              <a:gdLst/>
              <a:ahLst/>
              <a:cxnLst/>
              <a:rect l="l" t="t" r="r" b="b"/>
              <a:pathLst>
                <a:path w="5963460" h="69850">
                  <a:moveTo>
                    <a:pt x="5672630" y="0"/>
                  </a:moveTo>
                  <a:lnTo>
                    <a:pt x="0" y="0"/>
                  </a:lnTo>
                  <a:lnTo>
                    <a:pt x="0" y="69850"/>
                  </a:lnTo>
                  <a:lnTo>
                    <a:pt x="5963460" y="69850"/>
                  </a:lnTo>
                  <a:lnTo>
                    <a:pt x="5963460" y="0"/>
                  </a:lnTo>
                  <a:close/>
                </a:path>
              </a:pathLst>
            </a:custGeom>
            <a:solidFill>
              <a:srgbClr val="545454"/>
            </a:solidFill>
          </p:spPr>
        </p:sp>
      </p:grpSp>
      <p:grpSp>
        <p:nvGrpSpPr>
          <p:cNvPr id="304" name="Group 118"/>
          <p:cNvGrpSpPr/>
          <p:nvPr/>
        </p:nvGrpSpPr>
        <p:grpSpPr>
          <a:xfrm rot="-3287290">
            <a:off x="2068733" y="4408167"/>
            <a:ext cx="3543339" cy="249883"/>
            <a:chOff x="0" y="0"/>
            <a:chExt cx="8103861" cy="571500"/>
          </a:xfrm>
        </p:grpSpPr>
        <p:sp>
          <p:nvSpPr>
            <p:cNvPr id="305" name="Freeform 119"/>
            <p:cNvSpPr/>
            <p:nvPr/>
          </p:nvSpPr>
          <p:spPr>
            <a:xfrm>
              <a:off x="0" y="255270"/>
              <a:ext cx="8103860" cy="69850"/>
            </a:xfrm>
            <a:custGeom>
              <a:avLst/>
              <a:gdLst/>
              <a:ahLst/>
              <a:cxnLst/>
              <a:rect l="l" t="t" r="r" b="b"/>
              <a:pathLst>
                <a:path w="8103860" h="69850">
                  <a:moveTo>
                    <a:pt x="7813031" y="0"/>
                  </a:moveTo>
                  <a:lnTo>
                    <a:pt x="0" y="0"/>
                  </a:lnTo>
                  <a:lnTo>
                    <a:pt x="0" y="69850"/>
                  </a:lnTo>
                  <a:lnTo>
                    <a:pt x="8103860" y="69850"/>
                  </a:lnTo>
                  <a:lnTo>
                    <a:pt x="8103860" y="0"/>
                  </a:lnTo>
                  <a:close/>
                </a:path>
              </a:pathLst>
            </a:custGeom>
            <a:solidFill>
              <a:srgbClr val="545454"/>
            </a:solidFill>
          </p:spPr>
        </p:sp>
      </p:grpSp>
      <p:grpSp>
        <p:nvGrpSpPr>
          <p:cNvPr id="344" name="Group 158"/>
          <p:cNvGrpSpPr/>
          <p:nvPr/>
        </p:nvGrpSpPr>
        <p:grpSpPr>
          <a:xfrm rot="-2186349">
            <a:off x="4792943" y="5003312"/>
            <a:ext cx="2109635" cy="225629"/>
            <a:chOff x="0" y="0"/>
            <a:chExt cx="5343530" cy="571500"/>
          </a:xfrm>
        </p:grpSpPr>
        <p:sp>
          <p:nvSpPr>
            <p:cNvPr id="345" name="Freeform 159"/>
            <p:cNvSpPr/>
            <p:nvPr/>
          </p:nvSpPr>
          <p:spPr>
            <a:xfrm>
              <a:off x="0" y="255270"/>
              <a:ext cx="5343530" cy="69850"/>
            </a:xfrm>
            <a:custGeom>
              <a:avLst/>
              <a:gdLst/>
              <a:ahLst/>
              <a:cxnLst/>
              <a:rect l="l" t="t" r="r" b="b"/>
              <a:pathLst>
                <a:path w="5343530" h="69850">
                  <a:moveTo>
                    <a:pt x="5052700" y="0"/>
                  </a:moveTo>
                  <a:lnTo>
                    <a:pt x="0" y="0"/>
                  </a:lnTo>
                  <a:lnTo>
                    <a:pt x="0" y="69850"/>
                  </a:lnTo>
                  <a:lnTo>
                    <a:pt x="5343530" y="69850"/>
                  </a:lnTo>
                  <a:lnTo>
                    <a:pt x="5343530" y="0"/>
                  </a:lnTo>
                  <a:close/>
                </a:path>
              </a:pathLst>
            </a:custGeom>
            <a:solidFill>
              <a:srgbClr val="545454"/>
            </a:solidFill>
          </p:spPr>
        </p:sp>
      </p:grpSp>
      <p:grpSp>
        <p:nvGrpSpPr>
          <p:cNvPr id="348" name="Group 162"/>
          <p:cNvGrpSpPr/>
          <p:nvPr/>
        </p:nvGrpSpPr>
        <p:grpSpPr>
          <a:xfrm rot="2699999">
            <a:off x="4591063" y="3437266"/>
            <a:ext cx="2473308" cy="225629"/>
            <a:chOff x="0" y="0"/>
            <a:chExt cx="6264681" cy="571500"/>
          </a:xfrm>
          <a:solidFill>
            <a:schemeClr val="bg2">
              <a:lumMod val="50000"/>
            </a:schemeClr>
          </a:solidFill>
        </p:grpSpPr>
        <p:sp>
          <p:nvSpPr>
            <p:cNvPr id="349" name="Freeform 163"/>
            <p:cNvSpPr/>
            <p:nvPr/>
          </p:nvSpPr>
          <p:spPr>
            <a:xfrm>
              <a:off x="0" y="255270"/>
              <a:ext cx="6264681" cy="69850"/>
            </a:xfrm>
            <a:custGeom>
              <a:avLst/>
              <a:gdLst/>
              <a:ahLst/>
              <a:cxnLst/>
              <a:rect l="l" t="t" r="r" b="b"/>
              <a:pathLst>
                <a:path w="6264681" h="69850">
                  <a:moveTo>
                    <a:pt x="5973851" y="0"/>
                  </a:moveTo>
                  <a:lnTo>
                    <a:pt x="0" y="0"/>
                  </a:lnTo>
                  <a:lnTo>
                    <a:pt x="0" y="69850"/>
                  </a:lnTo>
                  <a:lnTo>
                    <a:pt x="6264681" y="69850"/>
                  </a:lnTo>
                  <a:lnTo>
                    <a:pt x="6264681" y="0"/>
                  </a:lnTo>
                  <a:close/>
                </a:path>
              </a:pathLst>
            </a:custGeom>
            <a:grpFill/>
          </p:spPr>
        </p:sp>
      </p:grpSp>
      <p:grpSp>
        <p:nvGrpSpPr>
          <p:cNvPr id="350" name="Group 164"/>
          <p:cNvGrpSpPr/>
          <p:nvPr/>
        </p:nvGrpSpPr>
        <p:grpSpPr>
          <a:xfrm rot="2294856">
            <a:off x="4701804" y="3691816"/>
            <a:ext cx="2247892" cy="225629"/>
            <a:chOff x="0" y="0"/>
            <a:chExt cx="5693722" cy="571500"/>
          </a:xfrm>
        </p:grpSpPr>
        <p:sp>
          <p:nvSpPr>
            <p:cNvPr id="351" name="Freeform 165"/>
            <p:cNvSpPr/>
            <p:nvPr/>
          </p:nvSpPr>
          <p:spPr>
            <a:xfrm>
              <a:off x="0" y="255270"/>
              <a:ext cx="5693722" cy="69850"/>
            </a:xfrm>
            <a:custGeom>
              <a:avLst/>
              <a:gdLst/>
              <a:ahLst/>
              <a:cxnLst/>
              <a:rect l="l" t="t" r="r" b="b"/>
              <a:pathLst>
                <a:path w="5693722" h="69850">
                  <a:moveTo>
                    <a:pt x="5402892" y="0"/>
                  </a:moveTo>
                  <a:lnTo>
                    <a:pt x="0" y="0"/>
                  </a:lnTo>
                  <a:lnTo>
                    <a:pt x="0" y="69850"/>
                  </a:lnTo>
                  <a:lnTo>
                    <a:pt x="5693722" y="69850"/>
                  </a:lnTo>
                  <a:lnTo>
                    <a:pt x="5693722" y="0"/>
                  </a:lnTo>
                  <a:close/>
                </a:path>
              </a:pathLst>
            </a:custGeom>
            <a:solidFill>
              <a:srgbClr val="545454"/>
            </a:solidFill>
          </p:spPr>
        </p:sp>
      </p:grpSp>
      <p:grpSp>
        <p:nvGrpSpPr>
          <p:cNvPr id="356" name="Group 170"/>
          <p:cNvGrpSpPr/>
          <p:nvPr/>
        </p:nvGrpSpPr>
        <p:grpSpPr>
          <a:xfrm rot="1734066">
            <a:off x="4878191" y="3921872"/>
            <a:ext cx="1952211" cy="225629"/>
            <a:chOff x="0" y="0"/>
            <a:chExt cx="4944788" cy="571500"/>
          </a:xfrm>
        </p:grpSpPr>
        <p:sp>
          <p:nvSpPr>
            <p:cNvPr id="357" name="Freeform 171"/>
            <p:cNvSpPr/>
            <p:nvPr/>
          </p:nvSpPr>
          <p:spPr>
            <a:xfrm>
              <a:off x="0" y="255270"/>
              <a:ext cx="4944788" cy="69850"/>
            </a:xfrm>
            <a:custGeom>
              <a:avLst/>
              <a:gdLst/>
              <a:ahLst/>
              <a:cxnLst/>
              <a:rect l="l" t="t" r="r" b="b"/>
              <a:pathLst>
                <a:path w="4944788" h="69850">
                  <a:moveTo>
                    <a:pt x="4653959" y="0"/>
                  </a:moveTo>
                  <a:lnTo>
                    <a:pt x="0" y="0"/>
                  </a:lnTo>
                  <a:lnTo>
                    <a:pt x="0" y="69850"/>
                  </a:lnTo>
                  <a:lnTo>
                    <a:pt x="4944788" y="69850"/>
                  </a:lnTo>
                  <a:lnTo>
                    <a:pt x="4944788" y="0"/>
                  </a:lnTo>
                  <a:close/>
                </a:path>
              </a:pathLst>
            </a:custGeom>
            <a:solidFill>
              <a:srgbClr val="545454"/>
            </a:solidFill>
          </p:spPr>
        </p:sp>
      </p:grpSp>
      <p:grpSp>
        <p:nvGrpSpPr>
          <p:cNvPr id="358" name="Group 172"/>
          <p:cNvGrpSpPr/>
          <p:nvPr/>
        </p:nvGrpSpPr>
        <p:grpSpPr>
          <a:xfrm rot="-571326">
            <a:off x="4811790" y="4585968"/>
            <a:ext cx="2051194" cy="225629"/>
            <a:chOff x="0" y="0"/>
            <a:chExt cx="5195503" cy="571500"/>
          </a:xfrm>
          <a:solidFill>
            <a:srgbClr val="FF0000"/>
          </a:solidFill>
        </p:grpSpPr>
        <p:sp>
          <p:nvSpPr>
            <p:cNvPr id="359" name="Freeform 173"/>
            <p:cNvSpPr/>
            <p:nvPr/>
          </p:nvSpPr>
          <p:spPr>
            <a:xfrm>
              <a:off x="0" y="255270"/>
              <a:ext cx="5195503" cy="69850"/>
            </a:xfrm>
            <a:custGeom>
              <a:avLst/>
              <a:gdLst/>
              <a:ahLst/>
              <a:cxnLst/>
              <a:rect l="l" t="t" r="r" b="b"/>
              <a:pathLst>
                <a:path w="5195503" h="69850">
                  <a:moveTo>
                    <a:pt x="4904673" y="0"/>
                  </a:moveTo>
                  <a:lnTo>
                    <a:pt x="0" y="0"/>
                  </a:lnTo>
                  <a:lnTo>
                    <a:pt x="0" y="69850"/>
                  </a:lnTo>
                  <a:lnTo>
                    <a:pt x="5195503" y="69850"/>
                  </a:lnTo>
                  <a:lnTo>
                    <a:pt x="5195503" y="0"/>
                  </a:lnTo>
                  <a:close/>
                </a:path>
              </a:pathLst>
            </a:custGeom>
            <a:grpFill/>
          </p:spPr>
        </p:sp>
      </p:grpSp>
      <p:grpSp>
        <p:nvGrpSpPr>
          <p:cNvPr id="362" name="Group 176"/>
          <p:cNvGrpSpPr/>
          <p:nvPr/>
        </p:nvGrpSpPr>
        <p:grpSpPr>
          <a:xfrm rot="1009505">
            <a:off x="4863011" y="4162201"/>
            <a:ext cx="1982572" cy="225629"/>
            <a:chOff x="0" y="0"/>
            <a:chExt cx="5021689" cy="571500"/>
          </a:xfrm>
          <a:solidFill>
            <a:srgbClr val="FF0000"/>
          </a:solidFill>
        </p:grpSpPr>
        <p:sp>
          <p:nvSpPr>
            <p:cNvPr id="363" name="Freeform 177"/>
            <p:cNvSpPr/>
            <p:nvPr/>
          </p:nvSpPr>
          <p:spPr>
            <a:xfrm>
              <a:off x="0" y="255270"/>
              <a:ext cx="5021689" cy="69850"/>
            </a:xfrm>
            <a:custGeom>
              <a:avLst/>
              <a:gdLst/>
              <a:ahLst/>
              <a:cxnLst/>
              <a:rect l="l" t="t" r="r" b="b"/>
              <a:pathLst>
                <a:path w="5021689" h="69850">
                  <a:moveTo>
                    <a:pt x="4730859" y="0"/>
                  </a:moveTo>
                  <a:lnTo>
                    <a:pt x="0" y="0"/>
                  </a:lnTo>
                  <a:lnTo>
                    <a:pt x="0" y="69850"/>
                  </a:lnTo>
                  <a:lnTo>
                    <a:pt x="5021689" y="69850"/>
                  </a:lnTo>
                  <a:lnTo>
                    <a:pt x="5021689" y="0"/>
                  </a:lnTo>
                  <a:close/>
                </a:path>
              </a:pathLst>
            </a:custGeom>
            <a:grpFill/>
          </p:spPr>
        </p:sp>
      </p:grpSp>
      <p:grpSp>
        <p:nvGrpSpPr>
          <p:cNvPr id="364" name="Group 178"/>
          <p:cNvGrpSpPr/>
          <p:nvPr/>
        </p:nvGrpSpPr>
        <p:grpSpPr>
          <a:xfrm rot="-1486747">
            <a:off x="4931172" y="4793755"/>
            <a:ext cx="1928001" cy="234507"/>
            <a:chOff x="0" y="0"/>
            <a:chExt cx="5195503" cy="571500"/>
          </a:xfrm>
          <a:solidFill>
            <a:schemeClr val="bg2">
              <a:lumMod val="50000"/>
            </a:schemeClr>
          </a:solidFill>
        </p:grpSpPr>
        <p:sp>
          <p:nvSpPr>
            <p:cNvPr id="365" name="Freeform 179"/>
            <p:cNvSpPr/>
            <p:nvPr/>
          </p:nvSpPr>
          <p:spPr>
            <a:xfrm>
              <a:off x="0" y="255270"/>
              <a:ext cx="5195503" cy="69850"/>
            </a:xfrm>
            <a:custGeom>
              <a:avLst/>
              <a:gdLst/>
              <a:ahLst/>
              <a:cxnLst/>
              <a:rect l="l" t="t" r="r" b="b"/>
              <a:pathLst>
                <a:path w="5195503" h="69850">
                  <a:moveTo>
                    <a:pt x="4904673" y="0"/>
                  </a:moveTo>
                  <a:lnTo>
                    <a:pt x="0" y="0"/>
                  </a:lnTo>
                  <a:lnTo>
                    <a:pt x="0" y="69850"/>
                  </a:lnTo>
                  <a:lnTo>
                    <a:pt x="5195503" y="69850"/>
                  </a:lnTo>
                  <a:lnTo>
                    <a:pt x="5195503" y="0"/>
                  </a:lnTo>
                  <a:close/>
                </a:path>
              </a:pathLst>
            </a:custGeom>
            <a:grpFill/>
          </p:spPr>
        </p:sp>
      </p:grpSp>
      <p:sp>
        <p:nvSpPr>
          <p:cNvPr id="4" name="Rectangle 3"/>
          <p:cNvSpPr/>
          <p:nvPr/>
        </p:nvSpPr>
        <p:spPr>
          <a:xfrm>
            <a:off x="159026" y="1595274"/>
            <a:ext cx="2310115" cy="461665"/>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Unique Data Sources Selected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for Analysis (by AQ)</a:t>
            </a:r>
          </a:p>
        </p:txBody>
      </p:sp>
      <p:sp>
        <p:nvSpPr>
          <p:cNvPr id="5" name="Rectangle 4"/>
          <p:cNvSpPr/>
          <p:nvPr/>
        </p:nvSpPr>
        <p:spPr>
          <a:xfrm>
            <a:off x="1605100" y="2123680"/>
            <a:ext cx="929485" cy="276999"/>
          </a:xfrm>
          <a:prstGeom prst="rect">
            <a:avLst/>
          </a:prstGeom>
        </p:spPr>
        <p:txBody>
          <a:bodyPr wrap="none">
            <a:spAutoFit/>
          </a:bodyPr>
          <a:lstStyle/>
          <a:p>
            <a:pPr marL="152408" marR="0" lvl="0" indent="-152408" algn="l" defTabSz="914400" rtl="0" eaLnBrk="1" fontAlgn="b"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C74D42"/>
                </a:solidFill>
                <a:effectLst/>
                <a:uLnTx/>
                <a:uFillTx/>
                <a:latin typeface="Calibri"/>
                <a:ea typeface="+mn-ea"/>
                <a:cs typeface="+mn-cs"/>
              </a:rPr>
              <a:t>Source IP</a:t>
            </a:r>
          </a:p>
        </p:txBody>
      </p:sp>
      <p:sp>
        <p:nvSpPr>
          <p:cNvPr id="6" name="Rectangle 5"/>
          <p:cNvSpPr/>
          <p:nvPr/>
        </p:nvSpPr>
        <p:spPr>
          <a:xfrm>
            <a:off x="1312236" y="2531563"/>
            <a:ext cx="1239506"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74D42"/>
                </a:solidFill>
                <a:effectLst/>
                <a:uLnTx/>
                <a:uFillTx/>
                <a:latin typeface="Calibri"/>
                <a:ea typeface="+mn-ea"/>
                <a:cs typeface="+mn-cs"/>
              </a:rPr>
              <a:t>2. Destination IP</a:t>
            </a:r>
          </a:p>
        </p:txBody>
      </p:sp>
      <p:sp>
        <p:nvSpPr>
          <p:cNvPr id="7" name="Rectangle 6"/>
          <p:cNvSpPr/>
          <p:nvPr/>
        </p:nvSpPr>
        <p:spPr>
          <a:xfrm>
            <a:off x="1152520" y="2972821"/>
            <a:ext cx="1386085"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3. Destination Port</a:t>
            </a:r>
          </a:p>
        </p:txBody>
      </p:sp>
      <p:sp>
        <p:nvSpPr>
          <p:cNvPr id="8" name="Rectangle 7"/>
          <p:cNvSpPr/>
          <p:nvPr/>
        </p:nvSpPr>
        <p:spPr>
          <a:xfrm>
            <a:off x="2425899" y="1603294"/>
            <a:ext cx="1024640"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Calibri"/>
                <a:ea typeface="+mn-ea"/>
                <a:cs typeface="+mn-cs"/>
              </a:rPr>
              <a:t>Input Node</a:t>
            </a:r>
          </a:p>
        </p:txBody>
      </p:sp>
      <p:sp>
        <p:nvSpPr>
          <p:cNvPr id="9" name="Rectangle 8"/>
          <p:cNvSpPr/>
          <p:nvPr/>
        </p:nvSpPr>
        <p:spPr>
          <a:xfrm>
            <a:off x="1659650" y="3390946"/>
            <a:ext cx="877869"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74D42"/>
                </a:solidFill>
                <a:effectLst/>
                <a:uLnTx/>
                <a:uFillTx/>
                <a:latin typeface="Calibri"/>
                <a:ea typeface="+mn-ea"/>
                <a:cs typeface="+mn-cs"/>
              </a:rPr>
              <a:t>4. Protocol</a:t>
            </a:r>
          </a:p>
        </p:txBody>
      </p:sp>
      <p:sp>
        <p:nvSpPr>
          <p:cNvPr id="10" name="Rectangle 9"/>
          <p:cNvSpPr/>
          <p:nvPr/>
        </p:nvSpPr>
        <p:spPr>
          <a:xfrm>
            <a:off x="1612497" y="3802827"/>
            <a:ext cx="928331"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74D42"/>
                </a:solidFill>
                <a:effectLst/>
                <a:uLnTx/>
                <a:uFillTx/>
                <a:latin typeface="Calibri"/>
                <a:ea typeface="+mn-ea"/>
                <a:cs typeface="+mn-cs"/>
              </a:rPr>
              <a:t>5. Direction</a:t>
            </a:r>
          </a:p>
        </p:txBody>
      </p:sp>
      <p:sp>
        <p:nvSpPr>
          <p:cNvPr id="11" name="Rectangle 10"/>
          <p:cNvSpPr/>
          <p:nvPr/>
        </p:nvSpPr>
        <p:spPr>
          <a:xfrm>
            <a:off x="1484062" y="4220187"/>
            <a:ext cx="1061509"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6. Disposition</a:t>
            </a:r>
          </a:p>
        </p:txBody>
      </p:sp>
      <p:sp>
        <p:nvSpPr>
          <p:cNvPr id="12" name="Rectangle 11"/>
          <p:cNvSpPr/>
          <p:nvPr/>
        </p:nvSpPr>
        <p:spPr>
          <a:xfrm>
            <a:off x="1260560" y="4651698"/>
            <a:ext cx="1318310"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7. Source Country</a:t>
            </a:r>
          </a:p>
        </p:txBody>
      </p:sp>
      <p:sp>
        <p:nvSpPr>
          <p:cNvPr id="13" name="Rectangle 12"/>
          <p:cNvSpPr/>
          <p:nvPr/>
        </p:nvSpPr>
        <p:spPr>
          <a:xfrm>
            <a:off x="960299" y="5092956"/>
            <a:ext cx="1626727"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74D42"/>
                </a:solidFill>
                <a:effectLst/>
                <a:uLnTx/>
                <a:uFillTx/>
                <a:latin typeface="Calibri"/>
                <a:ea typeface="+mn-ea"/>
                <a:cs typeface="+mn-cs"/>
              </a:rPr>
              <a:t>8. Destination Country</a:t>
            </a:r>
          </a:p>
        </p:txBody>
      </p:sp>
      <p:sp>
        <p:nvSpPr>
          <p:cNvPr id="14" name="Rectangle 13"/>
          <p:cNvSpPr/>
          <p:nvPr/>
        </p:nvSpPr>
        <p:spPr>
          <a:xfrm>
            <a:off x="1418116" y="5533448"/>
            <a:ext cx="1124026"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74D42"/>
                </a:solidFill>
                <a:effectLst/>
                <a:uLnTx/>
                <a:uFillTx/>
                <a:latin typeface="Calibri"/>
                <a:ea typeface="+mn-ea"/>
                <a:cs typeface="+mn-cs"/>
              </a:rPr>
              <a:t>9. Subject user</a:t>
            </a:r>
          </a:p>
        </p:txBody>
      </p:sp>
      <p:sp>
        <p:nvSpPr>
          <p:cNvPr id="15" name="Rectangle 14"/>
          <p:cNvSpPr/>
          <p:nvPr/>
        </p:nvSpPr>
        <p:spPr>
          <a:xfrm>
            <a:off x="1417947" y="5943864"/>
            <a:ext cx="1123897"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10. Target user</a:t>
            </a:r>
          </a:p>
        </p:txBody>
      </p:sp>
      <p:sp>
        <p:nvSpPr>
          <p:cNvPr id="16" name="Rectangle 15"/>
          <p:cNvSpPr/>
          <p:nvPr/>
        </p:nvSpPr>
        <p:spPr>
          <a:xfrm>
            <a:off x="1111734" y="6362184"/>
            <a:ext cx="1447576" cy="276999"/>
          </a:xfrm>
          <a:prstGeom prst="rect">
            <a:avLst/>
          </a:prstGeom>
        </p:spPr>
        <p:txBody>
          <a:bodyPr wrap="none">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11. Vendor Event ID</a:t>
            </a:r>
          </a:p>
        </p:txBody>
      </p:sp>
      <p:sp>
        <p:nvSpPr>
          <p:cNvPr id="17" name="TextBox 16"/>
          <p:cNvSpPr txBox="1"/>
          <p:nvPr/>
        </p:nvSpPr>
        <p:spPr>
          <a:xfrm>
            <a:off x="7162800" y="2307416"/>
            <a:ext cx="4267200" cy="4093428"/>
          </a:xfrm>
          <a:prstGeom prst="rect">
            <a:avLst/>
          </a:prstGeom>
          <a:solidFill>
            <a:schemeClr val="accent3"/>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a:ea typeface="+mn-ea"/>
                <a:cs typeface="+mn-cs"/>
              </a:rPr>
              <a:t> 6 Data Column Combination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white"/>
              </a:solidFill>
              <a:effectLst/>
              <a:uLnTx/>
              <a:uFillTx/>
              <a:latin typeface="Calibri"/>
              <a:ea typeface="+mn-ea"/>
              <a:cs typeface="+mn-cs"/>
            </a:endParaRPr>
          </a:p>
          <a:p>
            <a:pPr marL="495325" marR="0" lvl="1"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Source IP, Destination IP, Destination Country, Protocol, User, Direction</a:t>
            </a:r>
          </a:p>
          <a:p>
            <a:pPr marL="495325" marR="0" lvl="1"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30481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1.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Src</a:t>
            </a:r>
            <a:r>
              <a:rPr kumimoji="0" lang="en-US" sz="2000" b="0" i="0" u="none" strike="noStrike" kern="1200" cap="none" spc="0" normalizeH="0" baseline="0" noProof="0" dirty="0">
                <a:ln>
                  <a:noFill/>
                </a:ln>
                <a:solidFill>
                  <a:prstClr val="white"/>
                </a:solidFill>
                <a:effectLst/>
                <a:uLnTx/>
                <a:uFillTx/>
                <a:latin typeface="Calibri"/>
                <a:ea typeface="+mn-ea"/>
                <a:cs typeface="+mn-cs"/>
              </a:rPr>
              <a:t> IP = 232.4.33.1</a:t>
            </a:r>
          </a:p>
          <a:p>
            <a:pPr marL="30481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2. </a:t>
            </a:r>
            <a:r>
              <a:rPr kumimoji="0" lang="en-US" sz="2000" b="0" i="0" u="none" strike="noStrike" kern="1200" cap="none" spc="0" normalizeH="0" baseline="0" noProof="0" dirty="0" err="1">
                <a:ln>
                  <a:noFill/>
                </a:ln>
                <a:solidFill>
                  <a:prstClr val="white"/>
                </a:solidFill>
                <a:effectLst/>
                <a:uLnTx/>
                <a:uFillTx/>
                <a:latin typeface="Calibri"/>
                <a:ea typeface="+mn-ea"/>
                <a:cs typeface="+mn-cs"/>
              </a:rPr>
              <a:t>Dst</a:t>
            </a:r>
            <a:r>
              <a:rPr kumimoji="0" lang="en-US" sz="2000" b="0" i="0" u="none" strike="noStrike" kern="1200" cap="none" spc="0" normalizeH="0" baseline="0" noProof="0" dirty="0">
                <a:ln>
                  <a:noFill/>
                </a:ln>
                <a:solidFill>
                  <a:prstClr val="white"/>
                </a:solidFill>
                <a:effectLst/>
                <a:uLnTx/>
                <a:uFillTx/>
                <a:latin typeface="Calibri"/>
                <a:ea typeface="+mn-ea"/>
                <a:cs typeface="+mn-cs"/>
              </a:rPr>
              <a:t> IP = 48.21.128.29</a:t>
            </a:r>
          </a:p>
          <a:p>
            <a:pPr marL="30481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4. Protocol = RDP (3389)</a:t>
            </a:r>
          </a:p>
          <a:p>
            <a:pPr marL="30481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5. Direction = Internal to External</a:t>
            </a:r>
          </a:p>
          <a:p>
            <a:pPr marL="30481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8. Destination = China</a:t>
            </a:r>
          </a:p>
          <a:p>
            <a:pPr marL="304815"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9. Subject User = Admin</a:t>
            </a:r>
          </a:p>
          <a:p>
            <a:pPr marL="495325" marR="0" lvl="1" indent="-19051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32" name="Group 46"/>
          <p:cNvGrpSpPr/>
          <p:nvPr/>
        </p:nvGrpSpPr>
        <p:grpSpPr>
          <a:xfrm rot="20986619">
            <a:off x="2837810" y="4790771"/>
            <a:ext cx="1964781" cy="521894"/>
            <a:chOff x="0" y="0"/>
            <a:chExt cx="6207726" cy="571500"/>
          </a:xfrm>
          <a:solidFill>
            <a:srgbClr val="FF0000"/>
          </a:solidFill>
        </p:grpSpPr>
        <p:sp>
          <p:nvSpPr>
            <p:cNvPr id="233" name="Freeform 47"/>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grpFill/>
          </p:spPr>
        </p:sp>
      </p:grpSp>
      <p:grpSp>
        <p:nvGrpSpPr>
          <p:cNvPr id="280" name="Group 94"/>
          <p:cNvGrpSpPr/>
          <p:nvPr/>
        </p:nvGrpSpPr>
        <p:grpSpPr>
          <a:xfrm rot="3047279">
            <a:off x="2251610" y="3295546"/>
            <a:ext cx="3212118" cy="455246"/>
            <a:chOff x="0" y="0"/>
            <a:chExt cx="5317728" cy="571500"/>
          </a:xfrm>
          <a:solidFill>
            <a:srgbClr val="FF0000"/>
          </a:solidFill>
        </p:grpSpPr>
        <p:sp>
          <p:nvSpPr>
            <p:cNvPr id="281" name="Freeform 95"/>
            <p:cNvSpPr/>
            <p:nvPr/>
          </p:nvSpPr>
          <p:spPr>
            <a:xfrm>
              <a:off x="0" y="255270"/>
              <a:ext cx="5317728" cy="69850"/>
            </a:xfrm>
            <a:custGeom>
              <a:avLst/>
              <a:gdLst/>
              <a:ahLst/>
              <a:cxnLst/>
              <a:rect l="l" t="t" r="r" b="b"/>
              <a:pathLst>
                <a:path w="5317728" h="69850">
                  <a:moveTo>
                    <a:pt x="5026898" y="0"/>
                  </a:moveTo>
                  <a:lnTo>
                    <a:pt x="0" y="0"/>
                  </a:lnTo>
                  <a:lnTo>
                    <a:pt x="0" y="69850"/>
                  </a:lnTo>
                  <a:lnTo>
                    <a:pt x="5317728" y="69850"/>
                  </a:lnTo>
                  <a:lnTo>
                    <a:pt x="5317728" y="0"/>
                  </a:lnTo>
                  <a:close/>
                </a:path>
              </a:pathLst>
            </a:custGeom>
            <a:grpFill/>
          </p:spPr>
        </p:sp>
      </p:grpSp>
      <p:grpSp>
        <p:nvGrpSpPr>
          <p:cNvPr id="230" name="Group 44"/>
          <p:cNvGrpSpPr/>
          <p:nvPr/>
        </p:nvGrpSpPr>
        <p:grpSpPr>
          <a:xfrm rot="317783">
            <a:off x="2801533" y="5186063"/>
            <a:ext cx="1918732" cy="176643"/>
            <a:chOff x="0" y="0"/>
            <a:chExt cx="6207726" cy="571500"/>
          </a:xfrm>
          <a:solidFill>
            <a:schemeClr val="bg2">
              <a:lumMod val="50000"/>
            </a:schemeClr>
          </a:solidFill>
        </p:grpSpPr>
        <p:sp>
          <p:nvSpPr>
            <p:cNvPr id="231" name="Freeform 45"/>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grpFill/>
          </p:spPr>
        </p:sp>
      </p:grpSp>
      <p:grpSp>
        <p:nvGrpSpPr>
          <p:cNvPr id="306" name="Group 120"/>
          <p:cNvGrpSpPr/>
          <p:nvPr/>
        </p:nvGrpSpPr>
        <p:grpSpPr>
          <a:xfrm rot="-1646058">
            <a:off x="2622739" y="5843971"/>
            <a:ext cx="2303427" cy="161981"/>
            <a:chOff x="0" y="0"/>
            <a:chExt cx="8126963" cy="571500"/>
          </a:xfrm>
          <a:solidFill>
            <a:schemeClr val="bg2">
              <a:lumMod val="50000"/>
            </a:schemeClr>
          </a:solidFill>
        </p:grpSpPr>
        <p:sp>
          <p:nvSpPr>
            <p:cNvPr id="307" name="Freeform 121"/>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grpFill/>
          </p:spPr>
        </p:sp>
      </p:grpSp>
      <p:grpSp>
        <p:nvGrpSpPr>
          <p:cNvPr id="224" name="Group 38"/>
          <p:cNvGrpSpPr/>
          <p:nvPr/>
        </p:nvGrpSpPr>
        <p:grpSpPr>
          <a:xfrm rot="-1489809">
            <a:off x="2669035" y="2936309"/>
            <a:ext cx="2197271" cy="154515"/>
            <a:chOff x="0" y="0"/>
            <a:chExt cx="8126963" cy="571500"/>
          </a:xfrm>
          <a:solidFill>
            <a:schemeClr val="bg2">
              <a:lumMod val="50000"/>
            </a:schemeClr>
          </a:solidFill>
        </p:grpSpPr>
        <p:sp>
          <p:nvSpPr>
            <p:cNvPr id="225" name="Freeform 39"/>
            <p:cNvSpPr/>
            <p:nvPr/>
          </p:nvSpPr>
          <p:spPr>
            <a:xfrm>
              <a:off x="0" y="255270"/>
              <a:ext cx="8126963" cy="69850"/>
            </a:xfrm>
            <a:custGeom>
              <a:avLst/>
              <a:gdLst/>
              <a:ahLst/>
              <a:cxnLst/>
              <a:rect l="l" t="t" r="r" b="b"/>
              <a:pathLst>
                <a:path w="8126963" h="69850">
                  <a:moveTo>
                    <a:pt x="7836133" y="0"/>
                  </a:moveTo>
                  <a:lnTo>
                    <a:pt x="0" y="0"/>
                  </a:lnTo>
                  <a:lnTo>
                    <a:pt x="0" y="69850"/>
                  </a:lnTo>
                  <a:lnTo>
                    <a:pt x="8126963" y="69850"/>
                  </a:lnTo>
                  <a:lnTo>
                    <a:pt x="8126963" y="0"/>
                  </a:lnTo>
                  <a:close/>
                </a:path>
              </a:pathLst>
            </a:custGeom>
            <a:grpFill/>
          </p:spPr>
        </p:sp>
      </p:grpSp>
      <p:grpSp>
        <p:nvGrpSpPr>
          <p:cNvPr id="294" name="Group 108"/>
          <p:cNvGrpSpPr/>
          <p:nvPr/>
        </p:nvGrpSpPr>
        <p:grpSpPr>
          <a:xfrm rot="3047279">
            <a:off x="2147151" y="3848128"/>
            <a:ext cx="3288071" cy="225629"/>
            <a:chOff x="0" y="0"/>
            <a:chExt cx="8328407" cy="571500"/>
          </a:xfrm>
        </p:grpSpPr>
        <p:sp>
          <p:nvSpPr>
            <p:cNvPr id="295" name="Freeform 109"/>
            <p:cNvSpPr/>
            <p:nvPr/>
          </p:nvSpPr>
          <p:spPr>
            <a:xfrm>
              <a:off x="0" y="255270"/>
              <a:ext cx="8328407" cy="69850"/>
            </a:xfrm>
            <a:custGeom>
              <a:avLst/>
              <a:gdLst/>
              <a:ahLst/>
              <a:cxnLst/>
              <a:rect l="l" t="t" r="r" b="b"/>
              <a:pathLst>
                <a:path w="8328407" h="69850">
                  <a:moveTo>
                    <a:pt x="8037577" y="0"/>
                  </a:moveTo>
                  <a:lnTo>
                    <a:pt x="0" y="0"/>
                  </a:lnTo>
                  <a:lnTo>
                    <a:pt x="0" y="69850"/>
                  </a:lnTo>
                  <a:lnTo>
                    <a:pt x="8328407" y="69850"/>
                  </a:lnTo>
                  <a:lnTo>
                    <a:pt x="8328407" y="0"/>
                  </a:lnTo>
                  <a:close/>
                </a:path>
              </a:pathLst>
            </a:custGeom>
            <a:solidFill>
              <a:srgbClr val="545454"/>
            </a:solidFill>
          </p:spPr>
        </p:sp>
      </p:grpSp>
      <p:grpSp>
        <p:nvGrpSpPr>
          <p:cNvPr id="256" name="Group 70"/>
          <p:cNvGrpSpPr/>
          <p:nvPr/>
        </p:nvGrpSpPr>
        <p:grpSpPr>
          <a:xfrm rot="1986516">
            <a:off x="2661322" y="4065480"/>
            <a:ext cx="2331118" cy="225629"/>
            <a:chOff x="0" y="0"/>
            <a:chExt cx="5904526" cy="571500"/>
          </a:xfrm>
          <a:solidFill>
            <a:srgbClr val="FF0000"/>
          </a:solidFill>
        </p:grpSpPr>
        <p:sp>
          <p:nvSpPr>
            <p:cNvPr id="257" name="Freeform 71"/>
            <p:cNvSpPr/>
            <p:nvPr/>
          </p:nvSpPr>
          <p:spPr>
            <a:xfrm>
              <a:off x="0" y="255270"/>
              <a:ext cx="5904526" cy="69850"/>
            </a:xfrm>
            <a:custGeom>
              <a:avLst/>
              <a:gdLst/>
              <a:ahLst/>
              <a:cxnLst/>
              <a:rect l="l" t="t" r="r" b="b"/>
              <a:pathLst>
                <a:path w="5904526" h="69850">
                  <a:moveTo>
                    <a:pt x="5613696" y="0"/>
                  </a:moveTo>
                  <a:lnTo>
                    <a:pt x="0" y="0"/>
                  </a:lnTo>
                  <a:lnTo>
                    <a:pt x="0" y="69850"/>
                  </a:lnTo>
                  <a:lnTo>
                    <a:pt x="5904526" y="69850"/>
                  </a:lnTo>
                  <a:lnTo>
                    <a:pt x="5904526" y="0"/>
                  </a:lnTo>
                  <a:close/>
                </a:path>
              </a:pathLst>
            </a:custGeom>
            <a:grpFill/>
          </p:spPr>
        </p:sp>
      </p:grpSp>
      <p:grpSp>
        <p:nvGrpSpPr>
          <p:cNvPr id="318" name="Group 132"/>
          <p:cNvGrpSpPr/>
          <p:nvPr/>
        </p:nvGrpSpPr>
        <p:grpSpPr>
          <a:xfrm rot="-2028921">
            <a:off x="2653766" y="3133770"/>
            <a:ext cx="2287853" cy="225629"/>
            <a:chOff x="0" y="0"/>
            <a:chExt cx="5794941" cy="571500"/>
          </a:xfrm>
          <a:solidFill>
            <a:schemeClr val="bg2">
              <a:lumMod val="50000"/>
            </a:schemeClr>
          </a:solidFill>
        </p:grpSpPr>
        <p:sp>
          <p:nvSpPr>
            <p:cNvPr id="319" name="Freeform 133"/>
            <p:cNvSpPr/>
            <p:nvPr/>
          </p:nvSpPr>
          <p:spPr>
            <a:xfrm>
              <a:off x="0" y="255270"/>
              <a:ext cx="5794941" cy="69850"/>
            </a:xfrm>
            <a:custGeom>
              <a:avLst/>
              <a:gdLst/>
              <a:ahLst/>
              <a:cxnLst/>
              <a:rect l="l" t="t" r="r" b="b"/>
              <a:pathLst>
                <a:path w="5794941" h="69850">
                  <a:moveTo>
                    <a:pt x="5504111" y="0"/>
                  </a:moveTo>
                  <a:lnTo>
                    <a:pt x="0" y="0"/>
                  </a:lnTo>
                  <a:lnTo>
                    <a:pt x="0" y="69850"/>
                  </a:lnTo>
                  <a:lnTo>
                    <a:pt x="5794941" y="69850"/>
                  </a:lnTo>
                  <a:lnTo>
                    <a:pt x="5794941" y="0"/>
                  </a:lnTo>
                  <a:close/>
                </a:path>
              </a:pathLst>
            </a:custGeom>
            <a:grpFill/>
          </p:spPr>
        </p:sp>
      </p:grpSp>
      <p:grpSp>
        <p:nvGrpSpPr>
          <p:cNvPr id="240" name="Group 54"/>
          <p:cNvGrpSpPr/>
          <p:nvPr/>
        </p:nvGrpSpPr>
        <p:grpSpPr>
          <a:xfrm>
            <a:off x="2810189" y="2535371"/>
            <a:ext cx="1926647" cy="177372"/>
            <a:chOff x="0" y="0"/>
            <a:chExt cx="6207726" cy="571500"/>
          </a:xfrm>
          <a:solidFill>
            <a:schemeClr val="bg2">
              <a:lumMod val="50000"/>
            </a:schemeClr>
          </a:solidFill>
        </p:grpSpPr>
        <p:sp>
          <p:nvSpPr>
            <p:cNvPr id="241" name="Freeform 55"/>
            <p:cNvSpPr/>
            <p:nvPr/>
          </p:nvSpPr>
          <p:spPr>
            <a:xfrm>
              <a:off x="0" y="255270"/>
              <a:ext cx="6207726" cy="69850"/>
            </a:xfrm>
            <a:custGeom>
              <a:avLst/>
              <a:gdLst/>
              <a:ahLst/>
              <a:cxnLst/>
              <a:rect l="l" t="t" r="r" b="b"/>
              <a:pathLst>
                <a:path w="6207726" h="69850">
                  <a:moveTo>
                    <a:pt x="5916896" y="0"/>
                  </a:moveTo>
                  <a:lnTo>
                    <a:pt x="0" y="0"/>
                  </a:lnTo>
                  <a:lnTo>
                    <a:pt x="0" y="69850"/>
                  </a:lnTo>
                  <a:lnTo>
                    <a:pt x="6207726" y="69850"/>
                  </a:lnTo>
                  <a:lnTo>
                    <a:pt x="6207726" y="0"/>
                  </a:lnTo>
                  <a:close/>
                </a:path>
              </a:pathLst>
            </a:custGeom>
            <a:grpFill/>
          </p:spPr>
        </p:sp>
      </p:grpSp>
      <p:sp>
        <p:nvSpPr>
          <p:cNvPr id="2" name="Title 1"/>
          <p:cNvSpPr>
            <a:spLocks noGrp="1"/>
          </p:cNvSpPr>
          <p:nvPr>
            <p:ph type="title"/>
          </p:nvPr>
        </p:nvSpPr>
        <p:spPr/>
        <p:txBody>
          <a:bodyPr/>
          <a:lstStyle/>
          <a:p>
            <a:r>
              <a:rPr lang="en-US" dirty="0"/>
              <a:t>UAD Data Combinations Example</a:t>
            </a:r>
          </a:p>
        </p:txBody>
      </p:sp>
      <p:grpSp>
        <p:nvGrpSpPr>
          <p:cNvPr id="366" name="Group 180"/>
          <p:cNvGrpSpPr/>
          <p:nvPr/>
        </p:nvGrpSpPr>
        <p:grpSpPr>
          <a:xfrm>
            <a:off x="6592686" y="4345231"/>
            <a:ext cx="306467" cy="306467"/>
            <a:chOff x="0" y="0"/>
            <a:chExt cx="6350000" cy="6350000"/>
          </a:xfrm>
          <a:solidFill>
            <a:schemeClr val="tx1"/>
          </a:solidFill>
        </p:grpSpPr>
        <p:sp>
          <p:nvSpPr>
            <p:cNvPr id="367" name="Freeform 18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20" name="Group 134"/>
          <p:cNvGrpSpPr/>
          <p:nvPr/>
        </p:nvGrpSpPr>
        <p:grpSpPr>
          <a:xfrm>
            <a:off x="2569171" y="2076506"/>
            <a:ext cx="306467" cy="306467"/>
            <a:chOff x="0" y="0"/>
            <a:chExt cx="6350000" cy="6350000"/>
          </a:xfrm>
        </p:grpSpPr>
        <p:sp>
          <p:nvSpPr>
            <p:cNvPr id="321" name="Freeform 1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24" name="Group 138"/>
          <p:cNvGrpSpPr/>
          <p:nvPr/>
        </p:nvGrpSpPr>
        <p:grpSpPr>
          <a:xfrm>
            <a:off x="2569171" y="2926375"/>
            <a:ext cx="306467" cy="306467"/>
            <a:chOff x="0" y="0"/>
            <a:chExt cx="6350000" cy="6350000"/>
          </a:xfrm>
        </p:grpSpPr>
        <p:sp>
          <p:nvSpPr>
            <p:cNvPr id="325" name="Freeform 1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26" name="Group 140"/>
          <p:cNvGrpSpPr/>
          <p:nvPr/>
        </p:nvGrpSpPr>
        <p:grpSpPr>
          <a:xfrm>
            <a:off x="2569171" y="3351309"/>
            <a:ext cx="306467" cy="306467"/>
            <a:chOff x="0" y="0"/>
            <a:chExt cx="6350000" cy="6350000"/>
          </a:xfrm>
        </p:grpSpPr>
        <p:sp>
          <p:nvSpPr>
            <p:cNvPr id="327" name="Freeform 14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28" name="Group 142"/>
          <p:cNvGrpSpPr/>
          <p:nvPr/>
        </p:nvGrpSpPr>
        <p:grpSpPr>
          <a:xfrm>
            <a:off x="2569171" y="3776243"/>
            <a:ext cx="306467" cy="306467"/>
            <a:chOff x="0" y="0"/>
            <a:chExt cx="6350000" cy="6350000"/>
          </a:xfrm>
        </p:grpSpPr>
        <p:sp>
          <p:nvSpPr>
            <p:cNvPr id="329" name="Freeform 14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30" name="Group 144"/>
          <p:cNvGrpSpPr/>
          <p:nvPr/>
        </p:nvGrpSpPr>
        <p:grpSpPr>
          <a:xfrm>
            <a:off x="2569171" y="4201178"/>
            <a:ext cx="306467" cy="306467"/>
            <a:chOff x="0" y="0"/>
            <a:chExt cx="6350000" cy="6350000"/>
          </a:xfrm>
        </p:grpSpPr>
        <p:sp>
          <p:nvSpPr>
            <p:cNvPr id="331" name="Freeform 1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32" name="Group 146"/>
          <p:cNvGrpSpPr/>
          <p:nvPr/>
        </p:nvGrpSpPr>
        <p:grpSpPr>
          <a:xfrm>
            <a:off x="2569171" y="4626112"/>
            <a:ext cx="306467" cy="306467"/>
            <a:chOff x="0" y="0"/>
            <a:chExt cx="6350000" cy="6350000"/>
          </a:xfrm>
        </p:grpSpPr>
        <p:sp>
          <p:nvSpPr>
            <p:cNvPr id="333" name="Freeform 14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34" name="Group 148"/>
          <p:cNvGrpSpPr/>
          <p:nvPr/>
        </p:nvGrpSpPr>
        <p:grpSpPr>
          <a:xfrm>
            <a:off x="2569171" y="5051047"/>
            <a:ext cx="306467" cy="306467"/>
            <a:chOff x="0" y="0"/>
            <a:chExt cx="6350000" cy="6350000"/>
          </a:xfrm>
        </p:grpSpPr>
        <p:sp>
          <p:nvSpPr>
            <p:cNvPr id="335" name="Freeform 14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36" name="Group 150"/>
          <p:cNvGrpSpPr/>
          <p:nvPr/>
        </p:nvGrpSpPr>
        <p:grpSpPr>
          <a:xfrm>
            <a:off x="2569171" y="5475981"/>
            <a:ext cx="306467" cy="306467"/>
            <a:chOff x="0" y="0"/>
            <a:chExt cx="6350000" cy="6350000"/>
          </a:xfrm>
        </p:grpSpPr>
        <p:sp>
          <p:nvSpPr>
            <p:cNvPr id="337" name="Freeform 15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38" name="Group 152"/>
          <p:cNvGrpSpPr/>
          <p:nvPr/>
        </p:nvGrpSpPr>
        <p:grpSpPr>
          <a:xfrm>
            <a:off x="2569171" y="5900915"/>
            <a:ext cx="306467" cy="306467"/>
            <a:chOff x="0" y="0"/>
            <a:chExt cx="6350000" cy="6350000"/>
          </a:xfrm>
        </p:grpSpPr>
        <p:sp>
          <p:nvSpPr>
            <p:cNvPr id="339" name="Freeform 15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40" name="Group 154"/>
          <p:cNvGrpSpPr/>
          <p:nvPr/>
        </p:nvGrpSpPr>
        <p:grpSpPr>
          <a:xfrm>
            <a:off x="2569171" y="6325849"/>
            <a:ext cx="306467" cy="306467"/>
            <a:chOff x="0" y="0"/>
            <a:chExt cx="6350000" cy="6350000"/>
          </a:xfrm>
        </p:grpSpPr>
        <p:sp>
          <p:nvSpPr>
            <p:cNvPr id="341" name="Freeform 15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22" name="Group 136"/>
          <p:cNvGrpSpPr/>
          <p:nvPr/>
        </p:nvGrpSpPr>
        <p:grpSpPr>
          <a:xfrm>
            <a:off x="2569171" y="2501440"/>
            <a:ext cx="306467" cy="306467"/>
            <a:chOff x="0" y="0"/>
            <a:chExt cx="6350000" cy="6350000"/>
          </a:xfrm>
        </p:grpSpPr>
        <p:sp>
          <p:nvSpPr>
            <p:cNvPr id="323" name="Freeform 13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A0AF"/>
            </a:solidFill>
          </p:spPr>
        </p:sp>
      </p:grpSp>
      <p:grpSp>
        <p:nvGrpSpPr>
          <p:cNvPr id="312" name="Group 126"/>
          <p:cNvGrpSpPr/>
          <p:nvPr/>
        </p:nvGrpSpPr>
        <p:grpSpPr>
          <a:xfrm>
            <a:off x="4720265" y="4289283"/>
            <a:ext cx="306467" cy="306467"/>
            <a:chOff x="0" y="0"/>
            <a:chExt cx="6350000" cy="6350000"/>
          </a:xfrm>
        </p:grpSpPr>
        <p:sp>
          <p:nvSpPr>
            <p:cNvPr id="313" name="Freeform 1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14" name="Group 128"/>
          <p:cNvGrpSpPr/>
          <p:nvPr/>
        </p:nvGrpSpPr>
        <p:grpSpPr>
          <a:xfrm>
            <a:off x="4720265" y="5658101"/>
            <a:ext cx="306467" cy="306467"/>
            <a:chOff x="0" y="0"/>
            <a:chExt cx="6350000" cy="6350000"/>
          </a:xfrm>
        </p:grpSpPr>
        <p:sp>
          <p:nvSpPr>
            <p:cNvPr id="315" name="Freeform 1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16" name="Group 130"/>
          <p:cNvGrpSpPr/>
          <p:nvPr/>
        </p:nvGrpSpPr>
        <p:grpSpPr>
          <a:xfrm>
            <a:off x="4720265" y="6114373"/>
            <a:ext cx="306467" cy="306467"/>
            <a:chOff x="0" y="0"/>
            <a:chExt cx="6350000" cy="6350000"/>
          </a:xfrm>
        </p:grpSpPr>
        <p:sp>
          <p:nvSpPr>
            <p:cNvPr id="317" name="Freeform 1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52" name="Group 166"/>
          <p:cNvGrpSpPr/>
          <p:nvPr/>
        </p:nvGrpSpPr>
        <p:grpSpPr>
          <a:xfrm>
            <a:off x="4720265" y="2920466"/>
            <a:ext cx="306467" cy="306467"/>
            <a:chOff x="0" y="0"/>
            <a:chExt cx="6350000" cy="6350000"/>
          </a:xfrm>
        </p:grpSpPr>
        <p:sp>
          <p:nvSpPr>
            <p:cNvPr id="353" name="Freeform 16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54" name="Group 168"/>
          <p:cNvGrpSpPr/>
          <p:nvPr/>
        </p:nvGrpSpPr>
        <p:grpSpPr>
          <a:xfrm>
            <a:off x="4720265" y="3376739"/>
            <a:ext cx="306467" cy="306467"/>
            <a:chOff x="0" y="0"/>
            <a:chExt cx="6350000" cy="6350000"/>
          </a:xfrm>
        </p:grpSpPr>
        <p:sp>
          <p:nvSpPr>
            <p:cNvPr id="355" name="Freeform 16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60" name="Group 174"/>
          <p:cNvGrpSpPr/>
          <p:nvPr/>
        </p:nvGrpSpPr>
        <p:grpSpPr>
          <a:xfrm>
            <a:off x="4720265" y="4745556"/>
            <a:ext cx="306467" cy="306467"/>
            <a:chOff x="0" y="0"/>
            <a:chExt cx="6350000" cy="6350000"/>
          </a:xfrm>
        </p:grpSpPr>
        <p:sp>
          <p:nvSpPr>
            <p:cNvPr id="361" name="Freeform 17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46" name="Group 160"/>
          <p:cNvGrpSpPr/>
          <p:nvPr/>
        </p:nvGrpSpPr>
        <p:grpSpPr>
          <a:xfrm>
            <a:off x="4720265" y="5201829"/>
            <a:ext cx="306467" cy="306467"/>
            <a:chOff x="0" y="0"/>
            <a:chExt cx="6350000" cy="6350000"/>
          </a:xfrm>
        </p:grpSpPr>
        <p:sp>
          <p:nvSpPr>
            <p:cNvPr id="347" name="Freeform 16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08" name="Group 122"/>
          <p:cNvGrpSpPr/>
          <p:nvPr/>
        </p:nvGrpSpPr>
        <p:grpSpPr>
          <a:xfrm>
            <a:off x="4720265" y="2464193"/>
            <a:ext cx="306467" cy="306467"/>
            <a:chOff x="0" y="0"/>
            <a:chExt cx="6350000" cy="6350000"/>
          </a:xfrm>
        </p:grpSpPr>
        <p:sp>
          <p:nvSpPr>
            <p:cNvPr id="309" name="Freeform 1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310" name="Group 124"/>
          <p:cNvGrpSpPr/>
          <p:nvPr/>
        </p:nvGrpSpPr>
        <p:grpSpPr>
          <a:xfrm>
            <a:off x="4720265" y="3833011"/>
            <a:ext cx="306467" cy="306467"/>
            <a:chOff x="0" y="0"/>
            <a:chExt cx="6350000" cy="6350000"/>
          </a:xfrm>
        </p:grpSpPr>
        <p:sp>
          <p:nvSpPr>
            <p:cNvPr id="311" name="Freeform 1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spTree>
    <p:extLst>
      <p:ext uri="{BB962C8B-B14F-4D97-AF65-F5344CB8AC3E}">
        <p14:creationId xmlns:p14="http://schemas.microsoft.com/office/powerpoint/2010/main" val="355767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p:bldP spid="187"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5AD71-93C1-4F5C-8921-C9DD2A1CE585}"/>
              </a:ext>
            </a:extLst>
          </p:cNvPr>
          <p:cNvSpPr>
            <a:spLocks noGrp="1"/>
          </p:cNvSpPr>
          <p:nvPr>
            <p:ph type="title"/>
          </p:nvPr>
        </p:nvSpPr>
        <p:spPr/>
        <p:txBody>
          <a:bodyPr>
            <a:normAutofit/>
          </a:bodyPr>
          <a:lstStyle/>
          <a:p>
            <a:r>
              <a:rPr lang="en-US" sz="3200">
                <a:solidFill>
                  <a:schemeClr val="bg1"/>
                </a:solidFill>
              </a:rPr>
              <a:t>AI Questions That I Should Ask My Vendor</a:t>
            </a:r>
          </a:p>
        </p:txBody>
      </p:sp>
      <p:sp>
        <p:nvSpPr>
          <p:cNvPr id="4" name="Content Placeholder 3"/>
          <p:cNvSpPr>
            <a:spLocks noGrp="1"/>
          </p:cNvSpPr>
          <p:nvPr>
            <p:ph type="body" sz="quarter" idx="11"/>
          </p:nvPr>
        </p:nvSpPr>
        <p:spPr>
          <a:xfrm>
            <a:off x="457200" y="1524000"/>
            <a:ext cx="6715957" cy="5105400"/>
          </a:xfrm>
        </p:spPr>
        <p:txBody>
          <a:bodyPr>
            <a:normAutofit lnSpcReduction="10000"/>
          </a:bodyPr>
          <a:lstStyle/>
          <a:p>
            <a:pPr marL="457200" indent="-457200">
              <a:buFont typeface="Arial" panose="020B0604020202020204" pitchFamily="34" charset="0"/>
              <a:buChar char="•"/>
            </a:pPr>
            <a:r>
              <a:rPr lang="en-US"/>
              <a:t>What Model Is your vendor using:  static or dynamic?</a:t>
            </a:r>
          </a:p>
          <a:p>
            <a:pPr marL="457200" indent="-457200">
              <a:buFont typeface="Arial" panose="020B0604020202020204" pitchFamily="34" charset="0"/>
              <a:buChar char="•"/>
            </a:pPr>
            <a:r>
              <a:rPr lang="en-US"/>
              <a:t>How many ML models are in the system?</a:t>
            </a:r>
          </a:p>
          <a:p>
            <a:pPr marL="457200" indent="-457200">
              <a:buFont typeface="Arial" panose="020B0604020202020204" pitchFamily="34" charset="0"/>
              <a:buChar char="•"/>
            </a:pPr>
            <a:r>
              <a:rPr lang="en-US"/>
              <a:t>If dynamic, how often is the model updated (re-trained)?</a:t>
            </a:r>
          </a:p>
          <a:p>
            <a:pPr marL="457200" indent="-457200">
              <a:buFont typeface="Arial" panose="020B0604020202020204" pitchFamily="34" charset="0"/>
              <a:buChar char="•"/>
            </a:pPr>
            <a:r>
              <a:rPr lang="en-US"/>
              <a:t>How much data do they use to train the models? (All or subset?)</a:t>
            </a:r>
          </a:p>
          <a:p>
            <a:pPr marL="457200" indent="-457200">
              <a:buFont typeface="Arial" panose="020B0604020202020204" pitchFamily="34" charset="0"/>
              <a:buChar char="•"/>
            </a:pPr>
            <a:r>
              <a:rPr lang="en-US"/>
              <a:t>How often is that data refreshed (periodic or continuous)?</a:t>
            </a:r>
          </a:p>
          <a:p>
            <a:pPr marL="457200" indent="-457200">
              <a:buFont typeface="Arial" panose="020B0604020202020204" pitchFamily="34" charset="0"/>
              <a:buChar char="•"/>
            </a:pPr>
            <a:r>
              <a:rPr lang="en-US"/>
              <a:t>How do you deal with unknown conditions or things that were not a part of the training data?</a:t>
            </a:r>
          </a:p>
        </p:txBody>
      </p:sp>
      <p:pic>
        <p:nvPicPr>
          <p:cNvPr id="4098" name="Picture 2" descr="Top 20 questions to Ask Hair Vendor before Buying Hair Extensions – Black  Show H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6563" y="2464746"/>
            <a:ext cx="4959162" cy="309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96803"/>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Ransomware Attack Stages</a:t>
            </a:r>
          </a:p>
        </p:txBody>
      </p:sp>
      <p:sp>
        <p:nvSpPr>
          <p:cNvPr id="3" name="Text Placeholder 2"/>
          <p:cNvSpPr>
            <a:spLocks noGrp="1"/>
          </p:cNvSpPr>
          <p:nvPr>
            <p:ph type="body" sz="quarter" idx="11"/>
          </p:nvPr>
        </p:nvSpPr>
        <p:spPr>
          <a:xfrm>
            <a:off x="457200" y="1524000"/>
            <a:ext cx="3988676" cy="5105400"/>
          </a:xfrm>
        </p:spPr>
        <p:txBody>
          <a:bodyPr/>
          <a:lstStyle/>
          <a:p>
            <a:pPr marL="514350" indent="-514350">
              <a:buFont typeface="+mj-lt"/>
              <a:buAutoNum type="arabicPeriod"/>
            </a:pPr>
            <a:r>
              <a:rPr lang="en-US" dirty="0"/>
              <a:t>Initial Access</a:t>
            </a:r>
          </a:p>
          <a:p>
            <a:pPr marL="514350" indent="-514350">
              <a:buFont typeface="+mj-lt"/>
              <a:buAutoNum type="arabicPeriod"/>
            </a:pPr>
            <a:r>
              <a:rPr lang="en-US" dirty="0"/>
              <a:t>Credential Theft</a:t>
            </a:r>
          </a:p>
          <a:p>
            <a:pPr marL="514350" indent="-514350">
              <a:buFont typeface="+mj-lt"/>
              <a:buAutoNum type="arabicPeriod"/>
            </a:pPr>
            <a:r>
              <a:rPr lang="en-US" dirty="0"/>
              <a:t>Lateral Movement</a:t>
            </a:r>
          </a:p>
          <a:p>
            <a:pPr marL="514350" indent="-514350">
              <a:buFont typeface="+mj-lt"/>
              <a:buAutoNum type="arabicPeriod"/>
            </a:pPr>
            <a:r>
              <a:rPr lang="en-US" dirty="0"/>
              <a:t>Persistence</a:t>
            </a:r>
          </a:p>
          <a:p>
            <a:pPr marL="514350" indent="-514350">
              <a:buFont typeface="+mj-lt"/>
              <a:buAutoNum type="arabicPeriod"/>
            </a:pPr>
            <a:r>
              <a:rPr lang="en-US" dirty="0"/>
              <a:t>Payload (Encryption)</a:t>
            </a:r>
          </a:p>
        </p:txBody>
      </p:sp>
      <p:pic>
        <p:nvPicPr>
          <p:cNvPr id="4" name="Picture 3"/>
          <p:cNvPicPr>
            <a:picLocks noChangeAspect="1"/>
          </p:cNvPicPr>
          <p:nvPr/>
        </p:nvPicPr>
        <p:blipFill>
          <a:blip r:embed="rId2"/>
          <a:stretch>
            <a:fillRect/>
          </a:stretch>
        </p:blipFill>
        <p:spPr>
          <a:xfrm>
            <a:off x="4130566" y="1940545"/>
            <a:ext cx="7892283" cy="4233134"/>
          </a:xfrm>
          <a:prstGeom prst="rect">
            <a:avLst/>
          </a:prstGeom>
        </p:spPr>
      </p:pic>
    </p:spTree>
    <p:extLst>
      <p:ext uri="{BB962C8B-B14F-4D97-AF65-F5344CB8AC3E}">
        <p14:creationId xmlns:p14="http://schemas.microsoft.com/office/powerpoint/2010/main" val="176262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Managed Security Generational Model</a:t>
            </a:r>
          </a:p>
        </p:txBody>
      </p:sp>
      <p:sp>
        <p:nvSpPr>
          <p:cNvPr id="24" name="Ellipse 14">
            <a:extLst>
              <a:ext uri="{FF2B5EF4-FFF2-40B4-BE49-F238E27FC236}">
                <a16:creationId xmlns:a16="http://schemas.microsoft.com/office/drawing/2014/main" id="{0341E4F2-7004-4694-970D-E82AD49F674A}"/>
              </a:ext>
            </a:extLst>
          </p:cNvPr>
          <p:cNvSpPr/>
          <p:nvPr/>
        </p:nvSpPr>
        <p:spPr bwMode="gray">
          <a:xfrm>
            <a:off x="7171650" y="457112"/>
            <a:ext cx="1645920" cy="1645920"/>
          </a:xfrm>
          <a:prstGeom prst="ellipse">
            <a:avLst/>
          </a:prstGeom>
          <a:solidFill>
            <a:srgbClr val="000000">
              <a:lumMod val="50000"/>
              <a:lumOff val="50000"/>
            </a:srgbClr>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scene3d>
          <a:sp3d>
            <a:bevelT w="850900" h="850900"/>
          </a:sp3d>
        </p:spPr>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innerShdw blurRad="114300">
                    <a:prstClr val="white"/>
                  </a:innerShdw>
                </a:effectLst>
                <a:uLnTx/>
                <a:uFillTx/>
                <a:latin typeface="Calibri"/>
                <a:ea typeface="+mn-ea"/>
                <a:cs typeface="+mn-cs"/>
              </a:rPr>
              <a:t>Gen </a:t>
            </a:r>
            <a:r>
              <a:rPr kumimoji="0" lang="en-US" sz="2600" b="1" i="0" u="none" strike="noStrike" kern="0" cap="none" spc="0" normalizeH="0" baseline="0" noProof="0" dirty="0">
                <a:ln>
                  <a:noFill/>
                </a:ln>
                <a:solidFill>
                  <a:srgbClr val="000000"/>
                </a:solidFill>
                <a:effectLst>
                  <a:innerShdw blurRad="114300">
                    <a:prstClr val="white"/>
                  </a:innerShdw>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innerShdw blurRad="63500" dist="50800" dir="13500000">
                    <a:prstClr val="black">
                      <a:alpha val="50000"/>
                    </a:prstClr>
                  </a:innerShdw>
                </a:effectLst>
                <a:uLnTx/>
                <a:uFillTx/>
                <a:latin typeface="Calibri"/>
                <a:ea typeface="+mn-ea"/>
                <a:cs typeface="+mn-cs"/>
              </a:rPr>
              <a:t>Adaptive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000000"/>
              </a:solidFill>
              <a:effectLst>
                <a:innerShdw blurRad="114300">
                  <a:prstClr val="white"/>
                </a:innerShdw>
              </a:effectLst>
              <a:uLnTx/>
              <a:uFillTx/>
              <a:latin typeface="Calibri"/>
              <a:ea typeface="+mn-ea"/>
              <a:cs typeface="+mn-cs"/>
            </a:endParaRPr>
          </a:p>
        </p:txBody>
      </p:sp>
      <p:sp>
        <p:nvSpPr>
          <p:cNvPr id="25" name="Ellipse 14">
            <a:extLst>
              <a:ext uri="{FF2B5EF4-FFF2-40B4-BE49-F238E27FC236}">
                <a16:creationId xmlns:a16="http://schemas.microsoft.com/office/drawing/2014/main" id="{51AC0591-361C-437B-BBFA-AB15ABBF2957}"/>
              </a:ext>
            </a:extLst>
          </p:cNvPr>
          <p:cNvSpPr/>
          <p:nvPr/>
        </p:nvSpPr>
        <p:spPr bwMode="gray">
          <a:xfrm>
            <a:off x="6128486" y="1280072"/>
            <a:ext cx="1554480" cy="1554480"/>
          </a:xfrm>
          <a:prstGeom prst="ellipse">
            <a:avLst/>
          </a:prstGeom>
          <a:solidFill>
            <a:srgbClr val="FFCCFF"/>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scene3d>
          <a:sp3d>
            <a:bevelT w="850900" h="850900"/>
          </a:sp3d>
        </p:spPr>
        <p:txBody>
          <a:bodyPr wrap="none" lIns="0" tIns="0" rIns="0" bIns="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24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Offensive</a:t>
            </a:r>
          </a:p>
        </p:txBody>
      </p:sp>
      <p:sp>
        <p:nvSpPr>
          <p:cNvPr id="26" name="Ellipse 14">
            <a:extLst>
              <a:ext uri="{FF2B5EF4-FFF2-40B4-BE49-F238E27FC236}">
                <a16:creationId xmlns:a16="http://schemas.microsoft.com/office/drawing/2014/main" id="{EED84DCA-90EA-4983-9C91-9B2E572DCD6B}"/>
              </a:ext>
            </a:extLst>
          </p:cNvPr>
          <p:cNvSpPr/>
          <p:nvPr/>
        </p:nvSpPr>
        <p:spPr bwMode="gray">
          <a:xfrm>
            <a:off x="5175095" y="1975355"/>
            <a:ext cx="1463040" cy="1463040"/>
          </a:xfrm>
          <a:prstGeom prst="ellipse">
            <a:avLst/>
          </a:prstGeom>
          <a:solidFill>
            <a:srgbClr val="44546A">
              <a:lumMod val="20000"/>
              <a:lumOff val="80000"/>
            </a:srgbClr>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scene3d>
          <a:sp3d>
            <a:bevelT w="850900" h="850900"/>
          </a:sp3d>
        </p:spPr>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22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Machines</a:t>
            </a:r>
          </a:p>
        </p:txBody>
      </p:sp>
      <p:sp>
        <p:nvSpPr>
          <p:cNvPr id="27" name="Ellipse 14">
            <a:extLst>
              <a:ext uri="{FF2B5EF4-FFF2-40B4-BE49-F238E27FC236}">
                <a16:creationId xmlns:a16="http://schemas.microsoft.com/office/drawing/2014/main" id="{24CC5046-9A59-4667-8ECE-C87515327997}"/>
              </a:ext>
            </a:extLst>
          </p:cNvPr>
          <p:cNvSpPr/>
          <p:nvPr/>
        </p:nvSpPr>
        <p:spPr bwMode="gray">
          <a:xfrm>
            <a:off x="4201490" y="2762078"/>
            <a:ext cx="1371600" cy="1371600"/>
          </a:xfrm>
          <a:prstGeom prst="ellipse">
            <a:avLst/>
          </a:prstGeom>
          <a:solidFill>
            <a:srgbClr val="70AD47">
              <a:lumMod val="20000"/>
              <a:lumOff val="80000"/>
            </a:srgbClr>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scene3d>
          <a:sp3d>
            <a:bevelT w="850900" h="850900"/>
          </a:sp3d>
        </p:spPr>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20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Dynamic</a:t>
            </a:r>
          </a:p>
        </p:txBody>
      </p:sp>
      <p:sp>
        <p:nvSpPr>
          <p:cNvPr id="28" name="Ellipse 5">
            <a:extLst>
              <a:ext uri="{FF2B5EF4-FFF2-40B4-BE49-F238E27FC236}">
                <a16:creationId xmlns:a16="http://schemas.microsoft.com/office/drawing/2014/main" id="{B84AF96F-FBE7-43E1-B31F-5E97155015C3}"/>
              </a:ext>
            </a:extLst>
          </p:cNvPr>
          <p:cNvSpPr/>
          <p:nvPr/>
        </p:nvSpPr>
        <p:spPr bwMode="gray">
          <a:xfrm>
            <a:off x="3264233" y="3470493"/>
            <a:ext cx="1280160" cy="1280160"/>
          </a:xfrm>
          <a:prstGeom prst="ellipse">
            <a:avLst/>
          </a:prstGeom>
          <a:solidFill>
            <a:srgbClr val="4472C4">
              <a:lumMod val="40000"/>
              <a:lumOff val="60000"/>
            </a:srgbClr>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scene3d>
          <a:sp3d>
            <a:bevelT w="850900" h="850900"/>
          </a:sp3d>
        </p:spPr>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a:t>
            </a:r>
            <a:r>
              <a:rPr kumimoji="0" lang="en-US" sz="16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Analytics</a:t>
            </a:r>
          </a:p>
        </p:txBody>
      </p:sp>
      <p:sp>
        <p:nvSpPr>
          <p:cNvPr id="29" name="Ellipse 12">
            <a:extLst>
              <a:ext uri="{FF2B5EF4-FFF2-40B4-BE49-F238E27FC236}">
                <a16:creationId xmlns:a16="http://schemas.microsoft.com/office/drawing/2014/main" id="{A5FE4107-E666-484B-862F-6C7DDBC472BC}"/>
              </a:ext>
            </a:extLst>
          </p:cNvPr>
          <p:cNvSpPr/>
          <p:nvPr/>
        </p:nvSpPr>
        <p:spPr bwMode="gray">
          <a:xfrm>
            <a:off x="2484590" y="4128943"/>
            <a:ext cx="1188720" cy="1188720"/>
          </a:xfrm>
          <a:prstGeom prst="ellipse">
            <a:avLst/>
          </a:prstGeom>
          <a:solidFill>
            <a:srgbClr val="FFC000">
              <a:lumMod val="40000"/>
              <a:lumOff val="60000"/>
            </a:srgbClr>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rot lat="0" lon="0" rev="1200000"/>
            </a:lightRig>
          </a:scene3d>
          <a:sp3d>
            <a:bevelT w="533400" h="533400"/>
          </a:sp3d>
        </p:spPr>
        <p:txBody>
          <a:bodyPr wrap="none"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16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Static</a:t>
            </a:r>
          </a:p>
        </p:txBody>
      </p:sp>
      <p:sp>
        <p:nvSpPr>
          <p:cNvPr id="30" name="Ellipse 12">
            <a:extLst>
              <a:ext uri="{FF2B5EF4-FFF2-40B4-BE49-F238E27FC236}">
                <a16:creationId xmlns:a16="http://schemas.microsoft.com/office/drawing/2014/main" id="{0D119CE6-BD59-47A0-9A0A-0AFA998A3B03}"/>
              </a:ext>
            </a:extLst>
          </p:cNvPr>
          <p:cNvSpPr/>
          <p:nvPr/>
        </p:nvSpPr>
        <p:spPr bwMode="gray">
          <a:xfrm>
            <a:off x="1731054" y="4769023"/>
            <a:ext cx="1097280" cy="1097280"/>
          </a:xfrm>
          <a:prstGeom prst="ellipse">
            <a:avLst/>
          </a:prstGeom>
          <a:solidFill>
            <a:srgbClr val="FF9999"/>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rot lat="0" lon="0" rev="1200000"/>
            </a:lightRig>
          </a:scene3d>
          <a:sp3d>
            <a:bevelT w="533400" h="533400"/>
          </a:sp3d>
        </p:spPr>
        <p:txBody>
          <a:bodyPr wrap="none" lIns="0" rIns="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14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Correlation</a:t>
            </a:r>
          </a:p>
        </p:txBody>
      </p:sp>
      <p:sp>
        <p:nvSpPr>
          <p:cNvPr id="31" name="Ellipse 13">
            <a:extLst>
              <a:ext uri="{FF2B5EF4-FFF2-40B4-BE49-F238E27FC236}">
                <a16:creationId xmlns:a16="http://schemas.microsoft.com/office/drawing/2014/main" id="{EAC44F34-5906-4FDC-A073-B98297F6BC7C}"/>
              </a:ext>
            </a:extLst>
          </p:cNvPr>
          <p:cNvSpPr/>
          <p:nvPr/>
        </p:nvSpPr>
        <p:spPr bwMode="gray">
          <a:xfrm>
            <a:off x="1029995" y="5287630"/>
            <a:ext cx="1005840" cy="1005840"/>
          </a:xfrm>
          <a:prstGeom prst="ellipse">
            <a:avLst/>
          </a:prstGeom>
          <a:solidFill>
            <a:srgbClr val="E6E6E6"/>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rot lat="0" lon="0" rev="1200000"/>
            </a:lightRig>
          </a:scene3d>
          <a:sp3d>
            <a:bevelT w="533400" h="533400"/>
          </a:sp3d>
        </p:spPr>
        <p:txBody>
          <a:bodyPr wrap="none" lIns="0" tIns="64008" rIns="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12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Compliance</a:t>
            </a:r>
          </a:p>
        </p:txBody>
      </p:sp>
      <p:sp>
        <p:nvSpPr>
          <p:cNvPr id="32" name="Ellipse 13">
            <a:extLst>
              <a:ext uri="{FF2B5EF4-FFF2-40B4-BE49-F238E27FC236}">
                <a16:creationId xmlns:a16="http://schemas.microsoft.com/office/drawing/2014/main" id="{F3710BF1-1B93-433B-A282-9AA60DB2A861}"/>
              </a:ext>
            </a:extLst>
          </p:cNvPr>
          <p:cNvSpPr/>
          <p:nvPr/>
        </p:nvSpPr>
        <p:spPr bwMode="gray">
          <a:xfrm>
            <a:off x="495094" y="5801397"/>
            <a:ext cx="822960" cy="822960"/>
          </a:xfrm>
          <a:prstGeom prst="ellipse">
            <a:avLst/>
          </a:prstGeom>
          <a:solidFill>
            <a:srgbClr val="FFCC00"/>
          </a:solidFill>
          <a:ln w="12700">
            <a:noFill/>
            <a:round/>
            <a:headEnd/>
            <a:tailEnd/>
          </a:ln>
          <a:effectLst>
            <a:outerShdw blurRad="63500" sx="101000" sy="101000" algn="ctr" rotWithShape="0">
              <a:prstClr val="black">
                <a:alpha val="40000"/>
              </a:prstClr>
            </a:outerShdw>
          </a:effectLst>
          <a:scene3d>
            <a:camera prst="orthographicFront">
              <a:rot lat="0" lon="0" rev="0"/>
            </a:camera>
            <a:lightRig rig="threePt" dir="t">
              <a:rot lat="0" lon="0" rev="1200000"/>
            </a:lightRig>
          </a:scene3d>
          <a:sp3d>
            <a:bevelT w="533400" h="533400"/>
          </a:sp3d>
        </p:spPr>
        <p:txBody>
          <a:bodyPr wrap="none" lIns="0" rIns="0" rtlCol="0" anchor="t" anchorCtr="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Gen </a:t>
            </a:r>
            <a:r>
              <a:rPr kumimoji="0" lang="en-US" sz="10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innerShdw blurRad="63500" dist="50800" dir="13500000">
                    <a:prstClr val="black">
                      <a:alpha val="50000"/>
                    </a:prstClr>
                  </a:innerShdw>
                </a:effectLst>
                <a:uLnTx/>
                <a:uFillTx/>
                <a:latin typeface="Calibri"/>
                <a:ea typeface="+mn-ea"/>
                <a:cs typeface="+mn-cs"/>
              </a:rPr>
              <a:t>Aggregation</a:t>
            </a:r>
          </a:p>
        </p:txBody>
      </p:sp>
      <p:sp>
        <p:nvSpPr>
          <p:cNvPr id="33" name="TextBox 32">
            <a:extLst>
              <a:ext uri="{FF2B5EF4-FFF2-40B4-BE49-F238E27FC236}">
                <a16:creationId xmlns:a16="http://schemas.microsoft.com/office/drawing/2014/main" id="{2199C6BB-F373-44C7-8F9C-2DE3BD4E18E2}"/>
              </a:ext>
            </a:extLst>
          </p:cNvPr>
          <p:cNvSpPr txBox="1"/>
          <p:nvPr/>
        </p:nvSpPr>
        <p:spPr>
          <a:xfrm>
            <a:off x="1143000" y="6474023"/>
            <a:ext cx="549513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Log Aggregation </a:t>
            </a:r>
            <a:r>
              <a:rPr lang="en-US" sz="1400" dirty="0">
                <a:solidFill>
                  <a:srgbClr val="000000"/>
                </a:solidFill>
                <a:latin typeface="Calibri"/>
              </a:rPr>
              <a:t>s</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olutions</a:t>
            </a:r>
            <a:r>
              <a:rPr kumimoji="0" lang="en-US" sz="1400" b="0" i="0" u="none" strike="noStrike" kern="1200" cap="none" spc="0" normalizeH="0" baseline="0" noProof="0" dirty="0">
                <a:ln>
                  <a:noFill/>
                </a:ln>
                <a:solidFill>
                  <a:srgbClr val="000000"/>
                </a:solidFill>
                <a:effectLst/>
                <a:uLnTx/>
                <a:uFillTx/>
                <a:latin typeface="Calibri"/>
                <a:ea typeface="+mn-ea"/>
                <a:cs typeface="+mn-cs"/>
              </a:rPr>
              <a:t> with </a:t>
            </a:r>
            <a:r>
              <a:rPr lang="en-US" sz="1400" dirty="0">
                <a:solidFill>
                  <a:srgbClr val="000000"/>
                </a:solidFill>
                <a:latin typeface="Calibri"/>
              </a:rPr>
              <a:t>l</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arge</a:t>
            </a:r>
            <a:r>
              <a:rPr kumimoji="0" lang="en-US" sz="1400" b="0" i="0" u="none" strike="noStrike" kern="1200" cap="none" spc="0" normalizeH="0" baseline="0" noProof="0" dirty="0">
                <a:ln>
                  <a:noFill/>
                </a:ln>
                <a:solidFill>
                  <a:srgbClr val="000000"/>
                </a:solidFill>
                <a:effectLst/>
                <a:uLnTx/>
                <a:uFillTx/>
                <a:latin typeface="Calibri"/>
                <a:ea typeface="+mn-ea"/>
                <a:cs typeface="+mn-cs"/>
              </a:rPr>
              <a:t> staffs of people to sift through logs</a:t>
            </a:r>
          </a:p>
        </p:txBody>
      </p:sp>
      <p:sp>
        <p:nvSpPr>
          <p:cNvPr id="34" name="TextBox 33">
            <a:extLst>
              <a:ext uri="{FF2B5EF4-FFF2-40B4-BE49-F238E27FC236}">
                <a16:creationId xmlns:a16="http://schemas.microsoft.com/office/drawing/2014/main" id="{83DE9E0C-D19F-470D-8E81-13888A84314F}"/>
              </a:ext>
            </a:extLst>
          </p:cNvPr>
          <p:cNvSpPr txBox="1"/>
          <p:nvPr/>
        </p:nvSpPr>
        <p:spPr>
          <a:xfrm>
            <a:off x="1836265" y="6127742"/>
            <a:ext cx="6981305"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Compliance</a:t>
            </a:r>
            <a:r>
              <a:rPr kumimoji="0" lang="en-US" sz="1400" b="0" i="0" u="none" strike="noStrike" kern="1200" cap="none" spc="0" normalizeH="0" baseline="0" noProof="0" dirty="0">
                <a:ln>
                  <a:noFill/>
                </a:ln>
                <a:solidFill>
                  <a:srgbClr val="000000"/>
                </a:solidFill>
                <a:effectLst/>
                <a:uLnTx/>
                <a:uFillTx/>
                <a:latin typeface="Calibri"/>
                <a:ea typeface="+mn-ea"/>
                <a:cs typeface="+mn-cs"/>
              </a:rPr>
              <a:t> &amp; GRC, primary focus on being compliancy and reporting rather than secure</a:t>
            </a:r>
          </a:p>
        </p:txBody>
      </p:sp>
      <p:sp>
        <p:nvSpPr>
          <p:cNvPr id="35" name="TextBox 34">
            <a:extLst>
              <a:ext uri="{FF2B5EF4-FFF2-40B4-BE49-F238E27FC236}">
                <a16:creationId xmlns:a16="http://schemas.microsoft.com/office/drawing/2014/main" id="{28F1DA01-82B0-4955-8CA8-05E4B78C1EE7}"/>
              </a:ext>
            </a:extLst>
          </p:cNvPr>
          <p:cNvSpPr txBox="1"/>
          <p:nvPr/>
        </p:nvSpPr>
        <p:spPr>
          <a:xfrm>
            <a:off x="2666998" y="5562600"/>
            <a:ext cx="876300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SIEM</a:t>
            </a:r>
            <a:r>
              <a:rPr lang="en-US" sz="1400" dirty="0">
                <a:solidFill>
                  <a:srgbClr val="000000"/>
                </a:solidFill>
                <a:latin typeface="Calibri"/>
              </a:rPr>
              <a:t>-</a:t>
            </a:r>
            <a:r>
              <a:rPr kumimoji="0" lang="en-US" sz="1400" b="0" i="0" u="none" strike="noStrike" kern="1200" cap="none" spc="0" normalizeH="0" baseline="0" noProof="0" dirty="0">
                <a:ln>
                  <a:noFill/>
                </a:ln>
                <a:solidFill>
                  <a:srgbClr val="000000"/>
                </a:solidFill>
                <a:effectLst/>
                <a:uLnTx/>
                <a:uFillTx/>
                <a:latin typeface="Calibri"/>
                <a:ea typeface="+mn-ea"/>
                <a:cs typeface="+mn-cs"/>
              </a:rPr>
              <a:t>based correlation for static</a:t>
            </a:r>
            <a:r>
              <a:rPr kumimoji="0" lang="en-US" sz="1400" b="0" i="0" u="none" strike="noStrike" kern="1200" cap="none" spc="0" normalizeH="0" noProof="0" dirty="0">
                <a:ln>
                  <a:noFill/>
                </a:ln>
                <a:solidFill>
                  <a:srgbClr val="000000"/>
                </a:solidFill>
                <a:effectLst/>
                <a:uLnTx/>
                <a:uFillTx/>
                <a:latin typeface="Calibri"/>
                <a:ea typeface="+mn-ea"/>
                <a:cs typeface="+mn-cs"/>
              </a:rPr>
              <a:t> threat detection </a:t>
            </a:r>
            <a:r>
              <a:rPr lang="en-US" sz="1400" dirty="0">
                <a:solidFill>
                  <a:srgbClr val="000000"/>
                </a:solidFill>
                <a:latin typeface="Calibri"/>
              </a:rPr>
              <a:t>a</a:t>
            </a:r>
            <a:r>
              <a:rPr kumimoji="0" lang="en-US" sz="1400" b="0" i="0" u="none" strike="noStrike" kern="1200" cap="none" spc="0" normalizeH="0" baseline="0" noProof="0" dirty="0">
                <a:ln>
                  <a:noFill/>
                </a:ln>
                <a:solidFill>
                  <a:srgbClr val="000000"/>
                </a:solidFill>
                <a:effectLst/>
                <a:uLnTx/>
                <a:uFillTx/>
                <a:latin typeface="Calibri"/>
                <a:ea typeface="+mn-ea"/>
                <a:cs typeface="+mn-cs"/>
              </a:rPr>
              <a:t>cross </a:t>
            </a:r>
            <a:r>
              <a:rPr lang="en-US" sz="1400" dirty="0">
                <a:solidFill>
                  <a:srgbClr val="000000"/>
                </a:solidFill>
                <a:latin typeface="Calibri"/>
              </a:rPr>
              <a:t>m</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ultiple</a:t>
            </a:r>
            <a:r>
              <a:rPr kumimoji="0" lang="en-US" sz="1400" b="0" i="0" u="none" strike="noStrike" kern="1200" cap="none" spc="0" normalizeH="0" baseline="0" noProof="0" dirty="0">
                <a:ln>
                  <a:noFill/>
                </a:ln>
                <a:solidFill>
                  <a:srgbClr val="000000"/>
                </a:solidFill>
                <a:effectLst/>
                <a:uLnTx/>
                <a:uFillTx/>
                <a:latin typeface="Calibri"/>
                <a:ea typeface="+mn-ea"/>
                <a:cs typeface="+mn-cs"/>
              </a:rPr>
              <a:t> log sources &amp; </a:t>
            </a:r>
            <a:r>
              <a:rPr lang="en-US" sz="1400" dirty="0">
                <a:solidFill>
                  <a:srgbClr val="000000"/>
                </a:solidFill>
                <a:latin typeface="Calibri"/>
              </a:rPr>
              <a:t>d</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evices</a:t>
            </a:r>
            <a:r>
              <a:rPr lang="en-US" sz="1400" dirty="0">
                <a:solidFill>
                  <a:srgbClr val="000000"/>
                </a:solidFill>
                <a:latin typeface="Calibri"/>
              </a:rPr>
              <a:t>, labor intensive to find the threats – relying on human expertise &amp; experience to write rules and monitor alerts</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9FD836B5-B53E-4059-A320-2DA28CB3DE57}"/>
              </a:ext>
            </a:extLst>
          </p:cNvPr>
          <p:cNvSpPr txBox="1"/>
          <p:nvPr/>
        </p:nvSpPr>
        <p:spPr>
          <a:xfrm>
            <a:off x="3581400" y="4963180"/>
            <a:ext cx="758444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noProof="0" dirty="0">
                <a:ln>
                  <a:noFill/>
                </a:ln>
                <a:solidFill>
                  <a:srgbClr val="000000"/>
                </a:solidFill>
                <a:effectLst/>
                <a:uLnTx/>
                <a:uFillTx/>
                <a:latin typeface="Calibri"/>
                <a:ea typeface="+mn-ea"/>
                <a:cs typeface="+mn-cs"/>
              </a:rPr>
              <a:t>MDR/XDR</a:t>
            </a:r>
            <a:r>
              <a:rPr kumimoji="0" lang="en-US" sz="1400" b="0" i="0" u="none" strike="noStrike" kern="1200" cap="none" spc="0" normalizeH="0" noProof="0" dirty="0">
                <a:ln>
                  <a:noFill/>
                </a:ln>
                <a:solidFill>
                  <a:srgbClr val="000000"/>
                </a:solidFill>
                <a:effectLst/>
                <a:uLnTx/>
                <a:uFillTx/>
                <a:latin typeface="Calibri"/>
                <a:ea typeface="+mn-ea"/>
                <a:cs typeface="+mn-cs"/>
              </a:rPr>
              <a:t> (</a:t>
            </a:r>
            <a:r>
              <a:rPr kumimoji="0" lang="en-US" sz="1400" b="0" i="0" u="none" strike="noStrike" kern="1200" cap="none" spc="0" normalizeH="0" baseline="0" noProof="0" dirty="0">
                <a:ln>
                  <a:noFill/>
                </a:ln>
                <a:solidFill>
                  <a:srgbClr val="000000"/>
                </a:solidFill>
                <a:effectLst/>
                <a:uLnTx/>
                <a:uFillTx/>
                <a:latin typeface="Calibri"/>
                <a:ea typeface="+mn-ea"/>
                <a:cs typeface="+mn-cs"/>
              </a:rPr>
              <a:t>Managed Detection &amp; Response)</a:t>
            </a:r>
            <a:r>
              <a:rPr kumimoji="0" lang="en-US" sz="1400" b="0" i="0" u="none" strike="noStrike" kern="1200" cap="none" spc="0" normalizeH="0" noProof="0" dirty="0">
                <a:ln>
                  <a:noFill/>
                </a:ln>
                <a:solidFill>
                  <a:srgbClr val="000000"/>
                </a:solidFill>
                <a:effectLst/>
                <a:uLnTx/>
                <a:uFillTx/>
                <a:latin typeface="Calibri"/>
                <a:ea typeface="+mn-ea"/>
                <a:cs typeface="+mn-cs"/>
              </a:rPr>
              <a:t> and </a:t>
            </a:r>
            <a:r>
              <a:rPr kumimoji="0" lang="en-US" sz="1400" b="1" i="0" u="none" strike="noStrike" kern="1200" cap="none" spc="0" normalizeH="0" baseline="0" noProof="0" dirty="0">
                <a:ln>
                  <a:noFill/>
                </a:ln>
                <a:solidFill>
                  <a:srgbClr val="000000"/>
                </a:solidFill>
                <a:effectLst/>
                <a:uLnTx/>
                <a:uFillTx/>
                <a:latin typeface="Calibri"/>
                <a:ea typeface="+mn-ea"/>
                <a:cs typeface="+mn-cs"/>
              </a:rPr>
              <a:t>SOAR</a:t>
            </a:r>
            <a:r>
              <a:rPr kumimoji="0" lang="en-US" sz="1400" b="0" i="0" u="none" strike="noStrike" kern="1200" cap="none" spc="0" normalizeH="0" baseline="0" noProof="0" dirty="0">
                <a:ln>
                  <a:noFill/>
                </a:ln>
                <a:solidFill>
                  <a:srgbClr val="000000"/>
                </a:solidFill>
                <a:effectLst/>
                <a:uLnTx/>
                <a:uFillTx/>
                <a:latin typeface="Calibri"/>
                <a:ea typeface="+mn-ea"/>
                <a:cs typeface="+mn-cs"/>
              </a:rPr>
              <a:t> performing</a:t>
            </a:r>
            <a:r>
              <a:rPr kumimoji="0" lang="en-US" sz="1400" b="0" i="0" u="none" strike="noStrike" kern="1200" cap="none" spc="0" normalizeH="0" noProof="0" dirty="0">
                <a:ln>
                  <a:noFill/>
                </a:ln>
                <a:solidFill>
                  <a:srgbClr val="000000"/>
                </a:solidFill>
                <a:effectLst/>
                <a:uLnTx/>
                <a:uFillTx/>
                <a:latin typeface="Calibri"/>
                <a:ea typeface="+mn-ea"/>
                <a:cs typeface="+mn-cs"/>
              </a:rPr>
              <a:t> </a:t>
            </a:r>
            <a:r>
              <a:rPr kumimoji="0" lang="en-US" sz="1400" b="0" i="0" u="sng" strike="noStrike" kern="1200" cap="none" spc="0" normalizeH="0" noProof="0" dirty="0">
                <a:ln>
                  <a:noFill/>
                </a:ln>
                <a:solidFill>
                  <a:srgbClr val="000000"/>
                </a:solidFill>
                <a:effectLst/>
                <a:uLnTx/>
                <a:uFillTx/>
                <a:latin typeface="Calibri"/>
                <a:ea typeface="+mn-ea"/>
                <a:cs typeface="+mn-cs"/>
              </a:rPr>
              <a:t>static</a:t>
            </a:r>
            <a:r>
              <a:rPr kumimoji="0" lang="en-US" sz="1400" b="0" i="0" u="none" strike="noStrike" kern="1200" cap="none" spc="0" normalizeH="0" noProof="0" dirty="0">
                <a:ln>
                  <a:noFill/>
                </a:ln>
                <a:solidFill>
                  <a:srgbClr val="000000"/>
                </a:solidFill>
                <a:effectLst/>
                <a:uLnTx/>
                <a:uFillTx/>
                <a:latin typeface="Calibri"/>
                <a:ea typeface="+mn-ea"/>
                <a:cs typeface="+mn-cs"/>
              </a:rPr>
              <a:t> threat analysis to </a:t>
            </a:r>
            <a:r>
              <a:rPr lang="en-US" sz="1400" dirty="0">
                <a:solidFill>
                  <a:srgbClr val="000000"/>
                </a:solidFill>
                <a:latin typeface="Calibri"/>
              </a:rPr>
              <a:t>compress costs and increase </a:t>
            </a:r>
            <a:r>
              <a:rPr kumimoji="0" lang="en-US" sz="1400" b="0" i="0" u="none" strike="noStrike" kern="1200" cap="none" spc="0" normalizeH="0" noProof="0" dirty="0">
                <a:ln>
                  <a:noFill/>
                </a:ln>
                <a:solidFill>
                  <a:srgbClr val="000000"/>
                </a:solidFill>
                <a:effectLst/>
                <a:uLnTx/>
                <a:uFillTx/>
                <a:latin typeface="Calibri"/>
                <a:ea typeface="+mn-ea"/>
                <a:cs typeface="+mn-cs"/>
              </a:rPr>
              <a:t>efficiency in the SOC, decreasing labor costs, Response </a:t>
            </a:r>
            <a:r>
              <a:rPr lang="en-US" sz="1400" dirty="0">
                <a:solidFill>
                  <a:srgbClr val="000000"/>
                </a:solidFill>
                <a:latin typeface="Calibri"/>
              </a:rPr>
              <a:t>tends to be</a:t>
            </a:r>
            <a:r>
              <a:rPr kumimoji="0" lang="en-US" sz="1400" b="0" i="0" u="none" strike="noStrike" kern="1200" cap="none" spc="0" normalizeH="0" noProof="0" dirty="0">
                <a:ln>
                  <a:noFill/>
                </a:ln>
                <a:solidFill>
                  <a:srgbClr val="000000"/>
                </a:solidFill>
                <a:effectLst/>
                <a:uLnTx/>
                <a:uFillTx/>
                <a:latin typeface="Calibri"/>
                <a:ea typeface="+mn-ea"/>
                <a:cs typeface="+mn-cs"/>
              </a:rPr>
              <a:t> non-automated</a:t>
            </a: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0DF35DB3-8BC7-4E15-948F-FB7A702C0A1B}"/>
              </a:ext>
            </a:extLst>
          </p:cNvPr>
          <p:cNvSpPr txBox="1"/>
          <p:nvPr/>
        </p:nvSpPr>
        <p:spPr>
          <a:xfrm>
            <a:off x="4495800" y="4309535"/>
            <a:ext cx="7038975"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Threat Analytics</a:t>
            </a:r>
            <a:r>
              <a:rPr kumimoji="0" lang="en-US" sz="1400" b="0" i="0" u="none" strike="noStrike" kern="1200" cap="none" spc="0" normalizeH="0" baseline="0" noProof="0" dirty="0">
                <a:ln>
                  <a:noFill/>
                </a:ln>
                <a:solidFill>
                  <a:srgbClr val="000000"/>
                </a:solidFill>
                <a:effectLst/>
                <a:uLnTx/>
                <a:uFillTx/>
                <a:latin typeface="Calibri"/>
                <a:ea typeface="+mn-ea"/>
                <a:cs typeface="+mn-cs"/>
              </a:rPr>
              <a:t>, Behavior-based analysis, Analysis of ALL the data, </a:t>
            </a:r>
            <a:r>
              <a:rPr lang="en-US" sz="1400" noProof="0" dirty="0">
                <a:solidFill>
                  <a:srgbClr val="000000"/>
                </a:solidFill>
                <a:latin typeface="Calibri"/>
              </a:rPr>
              <a:t>A</a:t>
            </a:r>
            <a:r>
              <a:rPr kumimoji="0" lang="en-US" sz="1400" b="0" i="0" u="none" strike="noStrike" kern="1200" cap="none" spc="0" normalizeH="0" baseline="0" noProof="0" dirty="0">
                <a:ln>
                  <a:noFill/>
                </a:ln>
                <a:solidFill>
                  <a:srgbClr val="000000"/>
                </a:solidFill>
                <a:effectLst/>
                <a:uLnTx/>
                <a:uFillTx/>
                <a:latin typeface="Calibri"/>
                <a:ea typeface="+mn-ea"/>
                <a:cs typeface="+mn-cs"/>
              </a:rPr>
              <a:t>sset </a:t>
            </a:r>
            <a:r>
              <a:rPr lang="en-US" sz="1400" dirty="0">
                <a:solidFill>
                  <a:srgbClr val="000000"/>
                </a:solidFill>
                <a:latin typeface="Calibri"/>
              </a:rPr>
              <a:t>B</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ehavior</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sz="1400" dirty="0">
                <a:solidFill>
                  <a:srgbClr val="000000"/>
                </a:solidFill>
                <a:latin typeface="Calibri"/>
              </a:rPr>
              <a:t>M</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odeling</a:t>
            </a:r>
            <a:r>
              <a:rPr kumimoji="0" lang="en-US" sz="1400" b="0" i="0" u="none" strike="noStrike" kern="1200" cap="none" spc="0" normalizeH="0" baseline="0" noProof="0" dirty="0">
                <a:ln>
                  <a:noFill/>
                </a:ln>
                <a:solidFill>
                  <a:srgbClr val="000000"/>
                </a:solidFill>
                <a:effectLst/>
                <a:uLnTx/>
                <a:uFillTx/>
                <a:latin typeface="Calibri"/>
                <a:ea typeface="+mn-ea"/>
                <a:cs typeface="+mn-cs"/>
              </a:rPr>
              <a:t>, Supervised Machine Learning for both </a:t>
            </a:r>
            <a:r>
              <a:rPr lang="en-US" sz="1400" dirty="0">
                <a:solidFill>
                  <a:srgbClr val="000000"/>
                </a:solidFill>
                <a:latin typeface="Calibri"/>
              </a:rPr>
              <a:t>T</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hreat</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sz="1400" noProof="0" dirty="0">
                <a:solidFill>
                  <a:srgbClr val="000000"/>
                </a:solidFill>
                <a:latin typeface="Calibri"/>
              </a:rPr>
              <a:t>D</a:t>
            </a:r>
            <a:r>
              <a:rPr kumimoji="0" lang="en-US" sz="1400" b="0" i="0" u="none" strike="noStrike" kern="1200" cap="none" spc="0" normalizeH="0" baseline="0" noProof="0" dirty="0">
                <a:ln>
                  <a:noFill/>
                </a:ln>
                <a:solidFill>
                  <a:srgbClr val="000000"/>
                </a:solidFill>
                <a:effectLst/>
                <a:uLnTx/>
                <a:uFillTx/>
                <a:latin typeface="Calibri"/>
                <a:ea typeface="+mn-ea"/>
                <a:cs typeface="+mn-cs"/>
              </a:rPr>
              <a:t>etection &amp; </a:t>
            </a:r>
            <a:r>
              <a:rPr lang="en-US" sz="1400" dirty="0">
                <a:solidFill>
                  <a:srgbClr val="000000"/>
                </a:solidFill>
                <a:latin typeface="Calibri"/>
              </a:rPr>
              <a:t>S</a:t>
            </a:r>
            <a:r>
              <a:rPr kumimoji="0" lang="en-US" sz="1400" b="0" i="0" u="none" strike="noStrike" kern="1200" cap="none" spc="0" normalizeH="0" baseline="0" noProof="0" dirty="0">
                <a:ln>
                  <a:noFill/>
                </a:ln>
                <a:solidFill>
                  <a:srgbClr val="000000"/>
                </a:solidFill>
                <a:effectLst/>
                <a:uLnTx/>
                <a:uFillTx/>
                <a:latin typeface="Calibri"/>
                <a:ea typeface="+mn-ea"/>
                <a:cs typeface="+mn-cs"/>
              </a:rPr>
              <a:t>coring, </a:t>
            </a:r>
            <a:r>
              <a:rPr lang="en-US" sz="1400" dirty="0">
                <a:solidFill>
                  <a:srgbClr val="000000"/>
                </a:solidFill>
                <a:latin typeface="Calibri"/>
              </a:rPr>
              <a:t>B</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asic</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sz="1400" noProof="0" dirty="0">
                <a:solidFill>
                  <a:srgbClr val="000000"/>
                </a:solidFill>
                <a:latin typeface="Calibri"/>
              </a:rPr>
              <a:t>O</a:t>
            </a:r>
            <a:r>
              <a:rPr kumimoji="0" lang="en-US" sz="1400" b="0" i="0" u="none" strike="noStrike" kern="1200" cap="none" spc="0" normalizeH="0" baseline="0" noProof="0" dirty="0">
                <a:ln>
                  <a:noFill/>
                </a:ln>
                <a:solidFill>
                  <a:srgbClr val="000000"/>
                </a:solidFill>
                <a:effectLst/>
                <a:uLnTx/>
                <a:uFillTx/>
                <a:latin typeface="Calibri"/>
                <a:ea typeface="+mn-ea"/>
                <a:cs typeface="+mn-cs"/>
              </a:rPr>
              <a:t>rchestration</a:t>
            </a:r>
          </a:p>
        </p:txBody>
      </p:sp>
      <p:sp>
        <p:nvSpPr>
          <p:cNvPr id="38" name="TextBox 37">
            <a:extLst>
              <a:ext uri="{FF2B5EF4-FFF2-40B4-BE49-F238E27FC236}">
                <a16:creationId xmlns:a16="http://schemas.microsoft.com/office/drawing/2014/main" id="{9CEC5634-834F-48A1-AA07-780839DE82D1}"/>
              </a:ext>
            </a:extLst>
          </p:cNvPr>
          <p:cNvSpPr txBox="1"/>
          <p:nvPr/>
        </p:nvSpPr>
        <p:spPr>
          <a:xfrm>
            <a:off x="6546693" y="2976081"/>
            <a:ext cx="553715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Machines Auto-Defending </a:t>
            </a:r>
            <a:r>
              <a:rPr kumimoji="0" lang="en-US" sz="1400" b="0" i="0" u="none" strike="noStrike" kern="1200" cap="none" spc="0" normalizeH="0" baseline="0" noProof="0" dirty="0">
                <a:ln>
                  <a:noFill/>
                </a:ln>
                <a:solidFill>
                  <a:srgbClr val="000000"/>
                </a:solidFill>
                <a:effectLst/>
                <a:uLnTx/>
                <a:uFillTx/>
                <a:latin typeface="Calibri"/>
                <a:ea typeface="+mn-ea"/>
                <a:cs typeface="+mn-cs"/>
              </a:rPr>
              <a:t>against Attackers, Semi</a:t>
            </a:r>
            <a:r>
              <a:rPr lang="en-US" sz="1400" dirty="0">
                <a:solidFill>
                  <a:srgbClr val="000000"/>
                </a:solidFill>
                <a:latin typeface="Calibri"/>
              </a:rPr>
              <a:t>-a</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utonomous</a:t>
            </a:r>
            <a:r>
              <a:rPr kumimoji="0" lang="en-US" sz="1400" b="0" i="0" u="none" strike="noStrike" kern="1200" cap="none" spc="0" normalizeH="0" baseline="0" noProof="0" dirty="0">
                <a:ln>
                  <a:noFill/>
                </a:ln>
                <a:solidFill>
                  <a:srgbClr val="000000"/>
                </a:solidFill>
                <a:effectLst/>
                <a:uLnTx/>
                <a:uFillTx/>
                <a:latin typeface="Calibri"/>
                <a:ea typeface="+mn-ea"/>
                <a:cs typeface="+mn-cs"/>
              </a:rPr>
              <a:t> Defenses  Auto Remediation (stealth, kill and replace) </a:t>
            </a:r>
          </a:p>
        </p:txBody>
      </p:sp>
      <p:sp>
        <p:nvSpPr>
          <p:cNvPr id="39" name="TextBox 38">
            <a:extLst>
              <a:ext uri="{FF2B5EF4-FFF2-40B4-BE49-F238E27FC236}">
                <a16:creationId xmlns:a16="http://schemas.microsoft.com/office/drawing/2014/main" id="{AB342110-A66D-4F7E-B3BD-8BE3A1E4A7FB}"/>
              </a:ext>
            </a:extLst>
          </p:cNvPr>
          <p:cNvSpPr txBox="1"/>
          <p:nvPr/>
        </p:nvSpPr>
        <p:spPr>
          <a:xfrm>
            <a:off x="7591526" y="2381314"/>
            <a:ext cx="458026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Structurally counter-offensive</a:t>
            </a:r>
            <a:r>
              <a:rPr kumimoji="0" lang="en-US" sz="1400" b="0" i="0" u="none" strike="noStrike" kern="1200" cap="none" spc="0" normalizeH="0" baseline="0" noProof="0" dirty="0">
                <a:ln>
                  <a:noFill/>
                </a:ln>
                <a:solidFill>
                  <a:srgbClr val="000000"/>
                </a:solidFill>
                <a:effectLst/>
                <a:uLnTx/>
                <a:uFillTx/>
                <a:latin typeface="Calibri"/>
                <a:ea typeface="+mn-ea"/>
                <a:cs typeface="+mn-cs"/>
              </a:rPr>
              <a:t>, (unit 8200 subscriptions)</a:t>
            </a:r>
          </a:p>
        </p:txBody>
      </p:sp>
      <p:sp>
        <p:nvSpPr>
          <p:cNvPr id="40" name="TextBox 39">
            <a:extLst>
              <a:ext uri="{FF2B5EF4-FFF2-40B4-BE49-F238E27FC236}">
                <a16:creationId xmlns:a16="http://schemas.microsoft.com/office/drawing/2014/main" id="{AB342110-A66D-4F7E-B3BD-8BE3A1E4A7FB}"/>
              </a:ext>
            </a:extLst>
          </p:cNvPr>
          <p:cNvSpPr txBox="1"/>
          <p:nvPr/>
        </p:nvSpPr>
        <p:spPr>
          <a:xfrm>
            <a:off x="8708367" y="1597223"/>
            <a:ext cx="301257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a:ea typeface="+mn-ea"/>
                <a:cs typeface="+mn-cs"/>
              </a:rPr>
              <a:t>Fully Adaptive AI</a:t>
            </a:r>
            <a:r>
              <a:rPr kumimoji="0" lang="en-US" sz="1400" b="0" i="0" u="none" strike="noStrike" kern="1200" cap="none" spc="0" normalizeH="0" baseline="0" noProof="0" dirty="0">
                <a:ln>
                  <a:noFill/>
                </a:ln>
                <a:solidFill>
                  <a:srgbClr val="000000"/>
                </a:solidFill>
                <a:effectLst/>
                <a:uLnTx/>
                <a:uFillTx/>
                <a:latin typeface="Calibri"/>
                <a:ea typeface="+mn-ea"/>
                <a:cs typeface="+mn-cs"/>
              </a:rPr>
              <a:t>, Black on Black (Low Latency networks)</a:t>
            </a:r>
          </a:p>
        </p:txBody>
      </p:sp>
      <p:sp>
        <p:nvSpPr>
          <p:cNvPr id="41" name="TextBox 40">
            <a:extLst>
              <a:ext uri="{FF2B5EF4-FFF2-40B4-BE49-F238E27FC236}">
                <a16:creationId xmlns:a16="http://schemas.microsoft.com/office/drawing/2014/main" id="{9AAD2CB0-705A-41E4-9CFB-7F5C4B5EC03A}"/>
              </a:ext>
            </a:extLst>
          </p:cNvPr>
          <p:cNvSpPr txBox="1"/>
          <p:nvPr/>
        </p:nvSpPr>
        <p:spPr>
          <a:xfrm>
            <a:off x="5496888" y="3665852"/>
            <a:ext cx="6115991"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rgbClr val="000000"/>
                </a:solidFill>
                <a:latin typeface="Calibri"/>
              </a:rPr>
              <a:t>Dynamic </a:t>
            </a:r>
            <a:r>
              <a:rPr kumimoji="0" lang="en-US" sz="1400" b="1" i="0" u="none" strike="noStrike" kern="1200" cap="none" spc="0" normalizeH="0" baseline="0" noProof="0" dirty="0">
                <a:ln>
                  <a:noFill/>
                </a:ln>
                <a:solidFill>
                  <a:srgbClr val="000000"/>
                </a:solidFill>
                <a:effectLst/>
                <a:uLnTx/>
                <a:uFillTx/>
                <a:latin typeface="Calibri"/>
                <a:ea typeface="+mn-ea"/>
                <a:cs typeface="+mn-cs"/>
              </a:rPr>
              <a:t>Threat Detection – </a:t>
            </a:r>
            <a:r>
              <a:rPr kumimoji="0" lang="en-US" sz="1400" i="0" u="none" strike="noStrike" kern="1200" cap="none" spc="0" normalizeH="0" baseline="0" noProof="0" dirty="0">
                <a:ln>
                  <a:noFill/>
                </a:ln>
                <a:solidFill>
                  <a:srgbClr val="000000"/>
                </a:solidFill>
                <a:effectLst/>
                <a:uLnTx/>
                <a:uFillTx/>
                <a:latin typeface="Calibri"/>
                <a:ea typeface="+mn-ea"/>
                <a:cs typeface="+mn-cs"/>
              </a:rPr>
              <a:t>Full spectrum detection</a:t>
            </a:r>
            <a:r>
              <a:rPr kumimoji="0" lang="en-US" sz="1400" i="0" u="none" strike="noStrike" kern="1200" cap="none" spc="0" normalizeH="0" noProof="0" dirty="0">
                <a:ln>
                  <a:noFill/>
                </a:ln>
                <a:solidFill>
                  <a:srgbClr val="000000"/>
                </a:solidFill>
                <a:effectLst/>
                <a:uLnTx/>
                <a:uFillTx/>
                <a:latin typeface="Calibri"/>
                <a:ea typeface="+mn-ea"/>
                <a:cs typeface="+mn-cs"/>
              </a:rPr>
              <a:t> using</a:t>
            </a:r>
            <a:r>
              <a:rPr kumimoji="0" lang="en-US" sz="1400" b="0" i="0" u="none" strike="noStrike" kern="1200" cap="none" spc="0" normalizeH="0" baseline="0" noProof="0" dirty="0">
                <a:ln>
                  <a:noFill/>
                </a:ln>
                <a:solidFill>
                  <a:srgbClr val="000000"/>
                </a:solidFill>
                <a:effectLst/>
                <a:uLnTx/>
                <a:uFillTx/>
                <a:latin typeface="Calibri"/>
                <a:ea typeface="+mn-ea"/>
                <a:cs typeface="+mn-cs"/>
              </a:rPr>
              <a:t> </a:t>
            </a:r>
            <a:r>
              <a:rPr lang="en-US" sz="1400" noProof="0" dirty="0">
                <a:solidFill>
                  <a:srgbClr val="000000"/>
                </a:solidFill>
                <a:latin typeface="Calibri"/>
              </a:rPr>
              <a:t>P</a:t>
            </a:r>
            <a:r>
              <a:rPr kumimoji="0" lang="en-US" sz="1400" b="0" i="0" u="none" strike="noStrike" kern="1200" cap="none" spc="0" normalizeH="0" baseline="0" noProof="0" dirty="0">
                <a:ln>
                  <a:noFill/>
                </a:ln>
                <a:solidFill>
                  <a:srgbClr val="000000"/>
                </a:solidFill>
                <a:effectLst/>
                <a:uLnTx/>
                <a:uFillTx/>
                <a:latin typeface="Calibri"/>
                <a:ea typeface="+mn-ea"/>
                <a:cs typeface="+mn-cs"/>
              </a:rPr>
              <a:t>re-Threat, Unsupervised Machine</a:t>
            </a:r>
            <a:r>
              <a:rPr kumimoji="0" lang="en-US" sz="1400" b="0" i="0" u="none" strike="noStrike" kern="1200" cap="none" spc="0" normalizeH="0" noProof="0" dirty="0">
                <a:ln>
                  <a:noFill/>
                </a:ln>
                <a:solidFill>
                  <a:srgbClr val="000000"/>
                </a:solidFill>
                <a:effectLst/>
                <a:uLnTx/>
                <a:uFillTx/>
                <a:latin typeface="Calibri"/>
                <a:ea typeface="+mn-ea"/>
                <a:cs typeface="+mn-cs"/>
              </a:rPr>
              <a:t> Learning</a:t>
            </a:r>
            <a:r>
              <a:rPr kumimoji="0" lang="en-US" sz="1400" b="0" i="0" u="none" strike="noStrike" kern="1200" cap="none" spc="0" normalizeH="0" baseline="0" noProof="0" dirty="0">
                <a:ln>
                  <a:noFill/>
                </a:ln>
                <a:solidFill>
                  <a:srgbClr val="000000"/>
                </a:solidFill>
                <a:effectLst/>
                <a:uLnTx/>
                <a:uFillTx/>
                <a:latin typeface="Calibri"/>
                <a:ea typeface="+mn-ea"/>
                <a:cs typeface="+mn-cs"/>
              </a:rPr>
              <a:t>, Proactive </a:t>
            </a:r>
            <a:r>
              <a:rPr lang="en-US" sz="1400" dirty="0">
                <a:solidFill>
                  <a:srgbClr val="000000"/>
                </a:solidFill>
                <a:latin typeface="Calibri"/>
              </a:rPr>
              <a:t>T</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hreat</a:t>
            </a:r>
            <a:r>
              <a:rPr kumimoji="0" lang="en-US" sz="1400" b="0" i="0" u="none" strike="noStrike" kern="1200" cap="none" spc="0" normalizeH="0" baseline="0" noProof="0" dirty="0">
                <a:ln>
                  <a:noFill/>
                </a:ln>
                <a:solidFill>
                  <a:srgbClr val="000000"/>
                </a:solidFill>
                <a:effectLst/>
                <a:uLnTx/>
                <a:uFillTx/>
                <a:latin typeface="Calibri"/>
                <a:ea typeface="+mn-ea"/>
                <a:cs typeface="+mn-cs"/>
              </a:rPr>
              <a:t> Hunting, Dynamic Remediation</a:t>
            </a:r>
          </a:p>
        </p:txBody>
      </p:sp>
      <p:sp>
        <p:nvSpPr>
          <p:cNvPr id="42" name="Right Arrow 41"/>
          <p:cNvSpPr/>
          <p:nvPr/>
        </p:nvSpPr>
        <p:spPr>
          <a:xfrm>
            <a:off x="1532915" y="2785632"/>
            <a:ext cx="2422071" cy="661307"/>
          </a:xfrm>
          <a:prstGeom prst="rightArrow">
            <a:avLst/>
          </a:prstGeom>
          <a:solidFill>
            <a:srgbClr val="C74D42"/>
          </a:solidFill>
          <a:ln w="12700" cap="flat" cmpd="sng" algn="ctr">
            <a:solidFill>
              <a:srgbClr val="0574AC">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Security On-Demand</a:t>
            </a:r>
          </a:p>
        </p:txBody>
      </p:sp>
      <p:sp>
        <p:nvSpPr>
          <p:cNvPr id="43" name="Right Arrow 42"/>
          <p:cNvSpPr/>
          <p:nvPr/>
        </p:nvSpPr>
        <p:spPr>
          <a:xfrm>
            <a:off x="364524" y="4297434"/>
            <a:ext cx="1787064" cy="661307"/>
          </a:xfrm>
          <a:prstGeom prst="rightArrow">
            <a:avLst/>
          </a:prstGeom>
          <a:solidFill>
            <a:srgbClr val="0574AC"/>
          </a:solidFill>
          <a:ln w="12700" cap="flat" cmpd="sng" algn="ctr">
            <a:solidFill>
              <a:srgbClr val="0574AC">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a:ea typeface="+mn-ea"/>
                <a:cs typeface="+mn-cs"/>
              </a:rPr>
              <a:t>Industry</a:t>
            </a:r>
          </a:p>
        </p:txBody>
      </p:sp>
    </p:spTree>
    <p:extLst>
      <p:ext uri="{BB962C8B-B14F-4D97-AF65-F5344CB8AC3E}">
        <p14:creationId xmlns:p14="http://schemas.microsoft.com/office/powerpoint/2010/main" val="1581622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You Should be Monitoring</a:t>
            </a:r>
          </a:p>
        </p:txBody>
      </p:sp>
      <p:sp>
        <p:nvSpPr>
          <p:cNvPr id="3" name="Text Placeholder 2"/>
          <p:cNvSpPr>
            <a:spLocks noGrp="1"/>
          </p:cNvSpPr>
          <p:nvPr>
            <p:ph type="body" sz="quarter" idx="11"/>
          </p:nvPr>
        </p:nvSpPr>
        <p:spPr>
          <a:xfrm>
            <a:off x="457199" y="1408387"/>
            <a:ext cx="11230303" cy="5105400"/>
          </a:xfrm>
        </p:spPr>
        <p:txBody>
          <a:bodyPr/>
          <a:lstStyle/>
          <a:p>
            <a:pPr marL="514350" indent="-514350">
              <a:buFont typeface="Arial" panose="020B0604020202020204" pitchFamily="34" charset="0"/>
              <a:buChar char="•"/>
            </a:pPr>
            <a:r>
              <a:rPr lang="en-US" dirty="0"/>
              <a:t>Initial Access</a:t>
            </a:r>
          </a:p>
          <a:p>
            <a:pPr marL="1202532" lvl="1" indent="-514350"/>
            <a:r>
              <a:rPr lang="en-US" dirty="0"/>
              <a:t>All Remote Access (firewalls, </a:t>
            </a:r>
            <a:r>
              <a:rPr lang="en-US" dirty="0" err="1"/>
              <a:t>vpn</a:t>
            </a:r>
            <a:r>
              <a:rPr lang="en-US" dirty="0"/>
              <a:t>, authentication, MFA, etc.)</a:t>
            </a:r>
          </a:p>
          <a:p>
            <a:pPr marL="1202532" lvl="1" indent="-514350"/>
            <a:r>
              <a:rPr lang="en-US" dirty="0"/>
              <a:t>All Internet Facing Systems</a:t>
            </a:r>
          </a:p>
          <a:p>
            <a:pPr marL="1202532" lvl="1" indent="-514350"/>
            <a:r>
              <a:rPr lang="en-US" dirty="0"/>
              <a:t>Application Configuration Changes</a:t>
            </a:r>
          </a:p>
          <a:p>
            <a:pPr marL="514350" indent="-514350">
              <a:buFont typeface="Arial" panose="020B0604020202020204" pitchFamily="34" charset="0"/>
              <a:buChar char="•"/>
            </a:pPr>
            <a:r>
              <a:rPr lang="en-US" dirty="0"/>
              <a:t>Credential Theft</a:t>
            </a:r>
          </a:p>
          <a:p>
            <a:pPr marL="1202532" lvl="1" indent="-514350"/>
            <a:r>
              <a:rPr lang="en-US" dirty="0"/>
              <a:t>Login Activity, Privilege Escalation Indicators, Privileged Account Changes</a:t>
            </a:r>
          </a:p>
          <a:p>
            <a:pPr marL="514350" indent="-514350">
              <a:buFont typeface="Arial" panose="020B0604020202020204" pitchFamily="34" charset="0"/>
              <a:buChar char="•"/>
            </a:pPr>
            <a:r>
              <a:rPr lang="en-US" dirty="0"/>
              <a:t>Lateral Movement</a:t>
            </a:r>
          </a:p>
          <a:p>
            <a:pPr marL="1202532" lvl="1" indent="-514350"/>
            <a:r>
              <a:rPr lang="en-US" dirty="0"/>
              <a:t>SMB Traffic, Unusual traffic patterns, “first time” behavior, User Behavior</a:t>
            </a:r>
          </a:p>
          <a:p>
            <a:pPr marL="514350" indent="-514350">
              <a:buFont typeface="Arial" panose="020B0604020202020204" pitchFamily="34" charset="0"/>
              <a:buChar char="•"/>
            </a:pPr>
            <a:r>
              <a:rPr lang="en-US" dirty="0"/>
              <a:t>Persistence (Back Doors)</a:t>
            </a:r>
          </a:p>
          <a:p>
            <a:pPr marL="1202532" lvl="1" indent="-514350"/>
            <a:r>
              <a:rPr lang="en-US" dirty="0"/>
              <a:t>Account Behaviors/Changes, Beacon Traffic, IP Reputation, Encrypted </a:t>
            </a:r>
            <a:r>
              <a:rPr lang="en-US" dirty="0" err="1"/>
              <a:t>Comms</a:t>
            </a:r>
            <a:endParaRPr lang="en-US" dirty="0"/>
          </a:p>
          <a:p>
            <a:pPr marL="514350" indent="-514350">
              <a:buFont typeface="Arial" panose="020B0604020202020204" pitchFamily="34" charset="0"/>
              <a:buChar char="•"/>
            </a:pPr>
            <a:r>
              <a:rPr lang="en-US" dirty="0"/>
              <a:t>Payload (Encryption)</a:t>
            </a:r>
          </a:p>
          <a:p>
            <a:pPr marL="1202532" lvl="1" indent="-514350"/>
            <a:r>
              <a:rPr lang="en-US" dirty="0"/>
              <a:t>Any/All Encryption Activity</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068827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Security Operations Centers (US)</a:t>
            </a:r>
          </a:p>
        </p:txBody>
      </p:sp>
      <p:sp>
        <p:nvSpPr>
          <p:cNvPr id="4" name="Text Placeholder 2"/>
          <p:cNvSpPr>
            <a:spLocks noGrp="1"/>
          </p:cNvSpPr>
          <p:nvPr>
            <p:ph type="body" idx="4294967295"/>
          </p:nvPr>
        </p:nvSpPr>
        <p:spPr>
          <a:xfrm>
            <a:off x="426787" y="2227204"/>
            <a:ext cx="3334587" cy="935414"/>
          </a:xfrm>
          <a:prstGeom prst="rect">
            <a:avLst/>
          </a:prstGeom>
        </p:spPr>
        <p:txBody>
          <a:bodyPr/>
          <a:lstStyle/>
          <a:p>
            <a:pPr marL="0" indent="0">
              <a:buNone/>
            </a:pPr>
            <a:r>
              <a:rPr lang="en-US" dirty="0">
                <a:solidFill>
                  <a:schemeClr val="accent1"/>
                </a:solidFill>
              </a:rPr>
              <a:t>Security On-Demand</a:t>
            </a:r>
          </a:p>
        </p:txBody>
      </p:sp>
      <p:sp>
        <p:nvSpPr>
          <p:cNvPr id="5" name="Text Placeholder 3"/>
          <p:cNvSpPr>
            <a:spLocks noGrp="1"/>
          </p:cNvSpPr>
          <p:nvPr>
            <p:ph type="body" idx="4294967295"/>
          </p:nvPr>
        </p:nvSpPr>
        <p:spPr>
          <a:xfrm>
            <a:off x="317241" y="3249936"/>
            <a:ext cx="3742713" cy="2612900"/>
          </a:xfrm>
          <a:prstGeom prst="rect">
            <a:avLst/>
          </a:prstGeom>
        </p:spPr>
        <p:txBody>
          <a:bodyPr/>
          <a:lstStyle/>
          <a:p>
            <a:r>
              <a:rPr lang="en-US" dirty="0"/>
              <a:t>3 SOC Locations</a:t>
            </a:r>
          </a:p>
          <a:p>
            <a:pPr lvl="1"/>
            <a:r>
              <a:rPr lang="en-US" sz="1800" dirty="0"/>
              <a:t>US – 2 Locations</a:t>
            </a:r>
          </a:p>
          <a:p>
            <a:pPr lvl="1"/>
            <a:r>
              <a:rPr lang="en-US" sz="1800" dirty="0"/>
              <a:t>Europe – 1 Location</a:t>
            </a:r>
          </a:p>
          <a:p>
            <a:r>
              <a:rPr lang="en-US" dirty="0"/>
              <a:t>SOC Tours Welcome</a:t>
            </a:r>
          </a:p>
          <a:p>
            <a:r>
              <a:rPr lang="en-US" dirty="0"/>
              <a:t>New SLC SOC Opening in Q4 2021!</a:t>
            </a:r>
          </a:p>
          <a:p>
            <a:pPr marL="101570" indent="0">
              <a:buNone/>
            </a:pPr>
            <a:endParaRPr lang="en-US" dirty="0"/>
          </a:p>
        </p:txBody>
      </p:sp>
      <p:pic>
        <p:nvPicPr>
          <p:cNvPr id="6" name="Picture 2" descr="12121 Scripps Summit Dr, San Diego, CA 92131 - The Plaza at Scripps  Northridge | LoopNet.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5726" y="2140222"/>
            <a:ext cx="3696564" cy="246158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295441" y="4689673"/>
            <a:ext cx="3497134" cy="1753557"/>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black"/>
                </a:solidFill>
                <a:effectLst/>
                <a:uLnTx/>
                <a:uFillTx/>
                <a:latin typeface="Calibri" panose="020F0502020204030204"/>
                <a:ea typeface="+mn-ea"/>
                <a:cs typeface="+mn-cs"/>
              </a:rPr>
              <a:t>San Diego, CA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Security Operations Center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(24x7)</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I-15 &amp; Scripps Ranch Area</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20 Minutes from SAN Airport</a:t>
            </a:r>
          </a:p>
        </p:txBody>
      </p:sp>
      <p:pic>
        <p:nvPicPr>
          <p:cNvPr id="8" name="Picture 2" descr="Cottonwood Corporate Center Buildings 8, 9 and 10 | Big-D Constru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3279" y="2139886"/>
            <a:ext cx="3190395" cy="24619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8469909" y="4689673"/>
            <a:ext cx="3497134" cy="1753557"/>
          </a:xfrm>
          <a:prstGeom prst="rect">
            <a:avLst/>
          </a:prstGeom>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dirty="0">
                <a:ln>
                  <a:noFill/>
                </a:ln>
                <a:solidFill>
                  <a:prstClr val="black"/>
                </a:solidFill>
                <a:effectLst/>
                <a:uLnTx/>
                <a:uFillTx/>
                <a:latin typeface="Calibri" panose="020F0502020204030204"/>
                <a:ea typeface="+mn-ea"/>
                <a:cs typeface="+mn-cs"/>
              </a:rPr>
              <a:t>Salt Lake City, Utah (Q4)</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Security Operations Center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(24x7)</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I-215 &amp; Cottonwood </a:t>
            </a:r>
            <a:r>
              <a:rPr kumimoji="0" lang="en-US" sz="1799" b="0" i="0" u="none" strike="noStrike" kern="1200" cap="none" spc="0" normalizeH="0" baseline="0" noProof="0" dirty="0" err="1">
                <a:ln>
                  <a:noFill/>
                </a:ln>
                <a:solidFill>
                  <a:prstClr val="black"/>
                </a:solidFill>
                <a:effectLst/>
                <a:uLnTx/>
                <a:uFillTx/>
                <a:latin typeface="Calibri" panose="020F0502020204030204"/>
                <a:ea typeface="+mn-ea"/>
                <a:cs typeface="+mn-cs"/>
              </a:rPr>
              <a:t>Cyn</a:t>
            </a: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 Area</a:t>
            </a:r>
          </a:p>
          <a:p>
            <a:pPr marL="285750" marR="0" lvl="0" indent="-285750" algn="l" defTabSz="91412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99" b="0" i="0" u="none" strike="noStrike" kern="1200" cap="none" spc="0" normalizeH="0" baseline="0" noProof="0" dirty="0">
                <a:ln>
                  <a:noFill/>
                </a:ln>
                <a:solidFill>
                  <a:prstClr val="black"/>
                </a:solidFill>
                <a:effectLst/>
                <a:uLnTx/>
                <a:uFillTx/>
                <a:latin typeface="Calibri" panose="020F0502020204030204"/>
                <a:ea typeface="+mn-ea"/>
                <a:cs typeface="+mn-cs"/>
              </a:rPr>
              <a:t>20 Minutes from SLC Airport</a:t>
            </a:r>
          </a:p>
        </p:txBody>
      </p:sp>
    </p:spTree>
    <p:extLst>
      <p:ext uri="{BB962C8B-B14F-4D97-AF65-F5344CB8AC3E}">
        <p14:creationId xmlns:p14="http://schemas.microsoft.com/office/powerpoint/2010/main" val="40147497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SOD Research &amp; Development</a:t>
            </a:r>
          </a:p>
        </p:txBody>
      </p:sp>
      <p:sp>
        <p:nvSpPr>
          <p:cNvPr id="2" name="TextBox 1"/>
          <p:cNvSpPr txBox="1"/>
          <p:nvPr/>
        </p:nvSpPr>
        <p:spPr>
          <a:xfrm>
            <a:off x="5029200" y="1388584"/>
            <a:ext cx="65532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Research &amp; Development Team</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Recently Awarded a $2.2M EU Grant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250 Papers Published, 7 Patents Held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World Leading Experts in Machine Learning &amp; AI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Experts in the mathematics of pattern analysis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Established May 2017</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20</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Staff – Researchers, Scientists &amp; Developers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Ph.D. – Data Scientists &amp; Mathematicians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 Master’s Degrees in Mathematics &amp; Computer Science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4" name="Picture 4" descr="Image result for millennium plaza building warsaw po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978" y="1425510"/>
            <a:ext cx="2676525" cy="38385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13503" y="5474743"/>
            <a:ext cx="396329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Warsaw, Poland Research Center &amp; SOC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Millennium Atlas Tower</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 Jerozolimskie 123A, piętro 23</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02-017 Warszawa Poland</a:t>
            </a:r>
          </a:p>
        </p:txBody>
      </p:sp>
    </p:spTree>
    <p:extLst>
      <p:ext uri="{BB962C8B-B14F-4D97-AF65-F5344CB8AC3E}">
        <p14:creationId xmlns:p14="http://schemas.microsoft.com/office/powerpoint/2010/main" val="2078254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t>SOD’s Differentiation - Full Spectrum, Dynamic Analysis </a:t>
            </a:r>
          </a:p>
        </p:txBody>
      </p:sp>
      <p:sp>
        <p:nvSpPr>
          <p:cNvPr id="2" name="Text Placeholder 1"/>
          <p:cNvSpPr>
            <a:spLocks noGrp="1"/>
          </p:cNvSpPr>
          <p:nvPr>
            <p:ph type="body" sz="quarter" idx="11"/>
          </p:nvPr>
        </p:nvSpPr>
        <p:spPr>
          <a:xfrm>
            <a:off x="457200" y="1524000"/>
            <a:ext cx="6234545" cy="5105400"/>
          </a:xfrm>
        </p:spPr>
        <p:txBody>
          <a:bodyPr>
            <a:normAutofit/>
          </a:bodyPr>
          <a:lstStyle/>
          <a:p>
            <a:pPr marL="457200" lvl="0" indent="-457200" defTabSz="685800">
              <a:lnSpc>
                <a:spcPct val="110000"/>
              </a:lnSpc>
              <a:spcBef>
                <a:spcPct val="20000"/>
              </a:spcBef>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ADAT</a:t>
            </a:r>
            <a:r>
              <a:rPr lang="en-US" sz="2400" dirty="0">
                <a:solidFill>
                  <a:schemeClr val="tx1"/>
                </a:solidFill>
                <a:latin typeface="Calibri" panose="020F0502020204030204" pitchFamily="34" charset="0"/>
                <a:cs typeface="Calibri" panose="020F0502020204030204" pitchFamily="34" charset="0"/>
              </a:rPr>
              <a:t> </a:t>
            </a:r>
            <a:r>
              <a:rPr lang="en-US" sz="2400" dirty="0"/>
              <a:t>– </a:t>
            </a:r>
            <a:r>
              <a:rPr lang="en-US" sz="2400" dirty="0">
                <a:solidFill>
                  <a:schemeClr val="tx1"/>
                </a:solidFill>
                <a:latin typeface="Calibri" panose="020F0502020204030204" pitchFamily="34" charset="0"/>
                <a:cs typeface="Calibri" panose="020F0502020204030204" pitchFamily="34" charset="0"/>
              </a:rPr>
              <a:t>Analysis of ALL the Data vs Data Reduction (not analyzing all the data)</a:t>
            </a:r>
          </a:p>
          <a:p>
            <a:pPr marL="457200" lvl="0" indent="-457200" defTabSz="685800">
              <a:lnSpc>
                <a:spcPct val="110000"/>
              </a:lnSpc>
              <a:spcBef>
                <a:spcPct val="20000"/>
              </a:spcBef>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S2-D2</a:t>
            </a:r>
            <a:r>
              <a:rPr lang="en-US" sz="2400" dirty="0">
                <a:solidFill>
                  <a:schemeClr val="tx1"/>
                </a:solidFill>
                <a:latin typeface="Calibri" panose="020F0502020204030204" pitchFamily="34" charset="0"/>
                <a:cs typeface="Calibri" panose="020F0502020204030204" pitchFamily="34" charset="0"/>
              </a:rPr>
              <a:t> – Dynamic Detection, Dynamic Remediation</a:t>
            </a:r>
          </a:p>
          <a:p>
            <a:pPr marL="457200" lvl="0" indent="-457200" defTabSz="685800">
              <a:lnSpc>
                <a:spcPct val="110000"/>
              </a:lnSpc>
              <a:spcBef>
                <a:spcPct val="20000"/>
              </a:spcBef>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Patented AQ Technology </a:t>
            </a:r>
            <a:r>
              <a:rPr lang="en-US" sz="2400" dirty="0"/>
              <a:t>– Can fi</a:t>
            </a:r>
            <a:r>
              <a:rPr lang="en-US" sz="2400" dirty="0">
                <a:solidFill>
                  <a:schemeClr val="tx1"/>
                </a:solidFill>
                <a:latin typeface="Calibri" panose="020F0502020204030204" pitchFamily="34" charset="0"/>
                <a:cs typeface="Calibri" panose="020F0502020204030204" pitchFamily="34" charset="0"/>
              </a:rPr>
              <a:t>nd patterns in seemingly random events </a:t>
            </a:r>
          </a:p>
          <a:p>
            <a:pPr marL="457200" lvl="0" indent="-457200" defTabSz="685800">
              <a:lnSpc>
                <a:spcPct val="110000"/>
              </a:lnSpc>
              <a:spcBef>
                <a:spcPct val="20000"/>
              </a:spcBef>
              <a:buFont typeface="Arial" panose="020B0604020202020204" pitchFamily="34" charset="0"/>
              <a:buChar char="•"/>
            </a:pPr>
            <a:r>
              <a:rPr lang="en-US" sz="2400" b="1" dirty="0">
                <a:solidFill>
                  <a:schemeClr val="tx1"/>
                </a:solidFill>
                <a:latin typeface="Calibri" panose="020F0502020204030204" pitchFamily="34" charset="0"/>
                <a:cs typeface="Calibri" panose="020F0502020204030204" pitchFamily="34" charset="0"/>
              </a:rPr>
              <a:t>Threat Ecosystem – </a:t>
            </a:r>
            <a:r>
              <a:rPr lang="en-US" sz="2400" dirty="0">
                <a:solidFill>
                  <a:schemeClr val="tx1"/>
                </a:solidFill>
                <a:latin typeface="Calibri" panose="020F0502020204030204" pitchFamily="34" charset="0"/>
                <a:cs typeface="Calibri" panose="020F0502020204030204" pitchFamily="34" charset="0"/>
              </a:rPr>
              <a:t>Open Architecture, integration with 3</a:t>
            </a:r>
            <a:r>
              <a:rPr lang="en-US" sz="2400" baseline="30000" dirty="0">
                <a:solidFill>
                  <a:schemeClr val="tx1"/>
                </a:solidFill>
                <a:latin typeface="Calibri" panose="020F0502020204030204" pitchFamily="34" charset="0"/>
                <a:cs typeface="Calibri" panose="020F0502020204030204" pitchFamily="34" charset="0"/>
              </a:rPr>
              <a:t>rd</a:t>
            </a:r>
            <a:r>
              <a:rPr lang="en-US" sz="2400" dirty="0">
                <a:solidFill>
                  <a:schemeClr val="tx1"/>
                </a:solidFill>
                <a:latin typeface="Calibri" panose="020F0502020204030204" pitchFamily="34" charset="0"/>
                <a:cs typeface="Calibri" panose="020F0502020204030204" pitchFamily="34" charset="0"/>
              </a:rPr>
              <a:t> Party SIEM, Intel, SOAR</a:t>
            </a:r>
          </a:p>
          <a:p>
            <a:endParaRPr lang="en-US" dirty="0"/>
          </a:p>
          <a:p>
            <a:pPr marL="457200" indent="-457200">
              <a:buFont typeface="Arial" panose="020B0604020202020204" pitchFamily="34" charset="0"/>
              <a:buChar char="•"/>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6600" y="2133600"/>
            <a:ext cx="4881252" cy="2745704"/>
          </a:xfrm>
          <a:prstGeom prst="rect">
            <a:avLst/>
          </a:prstGeom>
        </p:spPr>
      </p:pic>
    </p:spTree>
    <p:extLst>
      <p:ext uri="{BB962C8B-B14F-4D97-AF65-F5344CB8AC3E}">
        <p14:creationId xmlns:p14="http://schemas.microsoft.com/office/powerpoint/2010/main" val="1476663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Pricing</a:t>
            </a:r>
            <a:endParaRPr lang="en-US" dirty="0"/>
          </a:p>
        </p:txBody>
      </p:sp>
      <p:sp>
        <p:nvSpPr>
          <p:cNvPr id="3" name="Text Placeholder 2"/>
          <p:cNvSpPr>
            <a:spLocks noGrp="1"/>
          </p:cNvSpPr>
          <p:nvPr>
            <p:ph type="body" sz="quarter" idx="11"/>
          </p:nvPr>
        </p:nvSpPr>
        <p:spPr/>
        <p:txBody>
          <a:bodyPr/>
          <a:lstStyle/>
          <a:p>
            <a:pPr marL="457200" indent="-457200">
              <a:buFont typeface="Arial" panose="020B0604020202020204" pitchFamily="34" charset="0"/>
              <a:buChar char="•"/>
            </a:pPr>
            <a:r>
              <a:rPr lang="en-US" dirty="0" smtClean="0"/>
              <a:t>Pricing is “Device Based” not volume based</a:t>
            </a:r>
          </a:p>
          <a:p>
            <a:pPr marL="457200" indent="-457200">
              <a:buFont typeface="Arial" panose="020B0604020202020204" pitchFamily="34" charset="0"/>
              <a:buChar char="•"/>
            </a:pPr>
            <a:r>
              <a:rPr lang="en-US" dirty="0" smtClean="0"/>
              <a:t>There are no limits to the amount of volume that can be sent to SOD.</a:t>
            </a:r>
          </a:p>
          <a:p>
            <a:pPr marL="457200" indent="-457200">
              <a:buFont typeface="Arial" panose="020B0604020202020204" pitchFamily="34" charset="0"/>
              <a:buChar char="•"/>
            </a:pPr>
            <a:r>
              <a:rPr lang="en-US" dirty="0" smtClean="0"/>
              <a:t>SOD has worked with state and local government agencies in other states to pool contracts for pricing discounts.</a:t>
            </a:r>
          </a:p>
          <a:p>
            <a:pPr marL="457200" indent="-457200">
              <a:buFont typeface="Arial" panose="020B0604020202020204" pitchFamily="34" charset="0"/>
              <a:buChar char="•"/>
            </a:pPr>
            <a:r>
              <a:rPr lang="en-US" dirty="0" smtClean="0"/>
              <a:t>SOD has built “Consortium” Pricing Model so that State agencies, counties, cities and other government entities can share volume pricing.</a:t>
            </a:r>
          </a:p>
          <a:p>
            <a:pPr marL="457200" indent="-457200">
              <a:buFont typeface="Arial" panose="020B0604020202020204" pitchFamily="34" charset="0"/>
              <a:buChar char="•"/>
            </a:pPr>
            <a:r>
              <a:rPr lang="en-US" dirty="0" smtClean="0"/>
              <a:t>Please contact Kim Scott (</a:t>
            </a:r>
            <a:r>
              <a:rPr lang="en-US" dirty="0" smtClean="0">
                <a:hlinkClick r:id="rId2"/>
              </a:rPr>
              <a:t>kscott@securityondemand.com</a:t>
            </a:r>
            <a:r>
              <a:rPr lang="en-US" smtClean="0"/>
              <a:t>) or your </a:t>
            </a:r>
            <a:r>
              <a:rPr lang="en-US" dirty="0" smtClean="0"/>
              <a:t>IP Pathways account manager for </a:t>
            </a:r>
            <a:r>
              <a:rPr lang="en-US" smtClean="0"/>
              <a:t>further information.</a:t>
            </a:r>
            <a:endParaRPr lang="en-US" dirty="0" smtClean="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294391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457200" indent="-457200">
              <a:buFont typeface="Arial" panose="020B0604020202020204" pitchFamily="34" charset="0"/>
              <a:buChar char="•"/>
            </a:pPr>
            <a:r>
              <a:rPr lang="en-US" dirty="0" smtClean="0"/>
              <a:t>Please contact us for a copy of this presentation</a:t>
            </a:r>
          </a:p>
          <a:p>
            <a:pPr marL="457200" indent="-457200">
              <a:buFont typeface="Arial" panose="020B0604020202020204" pitchFamily="34" charset="0"/>
              <a:buChar char="•"/>
            </a:pPr>
            <a:endParaRPr lang="en-US" dirty="0" smtClean="0">
              <a:hlinkClick r:id="rId2"/>
            </a:endParaRPr>
          </a:p>
          <a:p>
            <a:pPr marL="457200" indent="-457200">
              <a:buFont typeface="Arial" panose="020B0604020202020204" pitchFamily="34" charset="0"/>
              <a:buChar char="•"/>
            </a:pPr>
            <a:r>
              <a:rPr lang="en-US" dirty="0" smtClean="0">
                <a:hlinkClick r:id="rId2"/>
              </a:rPr>
              <a:t>www.securityondemand.com</a:t>
            </a:r>
            <a:endParaRPr lang="en-US" dirty="0"/>
          </a:p>
          <a:p>
            <a:pPr marL="457200" indent="-457200">
              <a:buFont typeface="Arial" panose="020B0604020202020204" pitchFamily="34" charset="0"/>
              <a:buChar char="•"/>
            </a:pPr>
            <a:endParaRPr lang="en-US" dirty="0" smtClean="0">
              <a:hlinkClick r:id="rId3"/>
            </a:endParaRPr>
          </a:p>
          <a:p>
            <a:pPr marL="457200" indent="-457200">
              <a:buFont typeface="Arial" panose="020B0604020202020204" pitchFamily="34" charset="0"/>
              <a:buChar char="•"/>
            </a:pPr>
            <a:r>
              <a:rPr lang="en-US" dirty="0" smtClean="0">
                <a:hlinkClick r:id="rId3"/>
              </a:rPr>
              <a:t>pbybee@securityondemand.com</a:t>
            </a:r>
            <a:endParaRPr lang="en-US" dirty="0" smtClean="0"/>
          </a:p>
          <a:p>
            <a:endParaRPr lang="en-US" dirty="0"/>
          </a:p>
        </p:txBody>
      </p:sp>
      <p:sp>
        <p:nvSpPr>
          <p:cNvPr id="3" name="Title 2"/>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327343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Race to Zero</a:t>
            </a:r>
          </a:p>
        </p:txBody>
      </p:sp>
      <p:sp>
        <p:nvSpPr>
          <p:cNvPr id="3" name="Oval 2"/>
          <p:cNvSpPr>
            <a:spLocks noChangeAspect="1"/>
          </p:cNvSpPr>
          <p:nvPr/>
        </p:nvSpPr>
        <p:spPr>
          <a:xfrm>
            <a:off x="3686775" y="1574177"/>
            <a:ext cx="4818450" cy="4818450"/>
          </a:xfrm>
          <a:prstGeom prst="ellipse">
            <a:avLst/>
          </a:prstGeom>
          <a:solidFill>
            <a:srgbClr val="BEC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a:spLocks noChangeAspect="1"/>
          </p:cNvSpPr>
          <p:nvPr/>
        </p:nvSpPr>
        <p:spPr>
          <a:xfrm>
            <a:off x="4223523" y="2110925"/>
            <a:ext cx="3744954" cy="3744954"/>
          </a:xfrm>
          <a:prstGeom prst="ellipse">
            <a:avLst/>
          </a:prstGeom>
          <a:solidFill>
            <a:srgbClr val="C9D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p:cNvSpPr>
            <a:spLocks noChangeAspect="1"/>
          </p:cNvSpPr>
          <p:nvPr/>
        </p:nvSpPr>
        <p:spPr>
          <a:xfrm>
            <a:off x="4813937" y="2701339"/>
            <a:ext cx="2564126" cy="2564126"/>
          </a:xfrm>
          <a:prstGeom prst="ellipse">
            <a:avLst/>
          </a:prstGeom>
          <a:solidFill>
            <a:srgbClr val="D3D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Oval 5"/>
          <p:cNvSpPr>
            <a:spLocks noChangeAspect="1"/>
          </p:cNvSpPr>
          <p:nvPr/>
        </p:nvSpPr>
        <p:spPr>
          <a:xfrm>
            <a:off x="5423781" y="3311183"/>
            <a:ext cx="1344438" cy="1344438"/>
          </a:xfrm>
          <a:prstGeom prst="ellipse">
            <a:avLst/>
          </a:prstGeom>
          <a:solidFill>
            <a:srgbClr val="E4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F91C53B9-649E-47EB-94B6-45DEC181E4DB}"/>
              </a:ext>
            </a:extLst>
          </p:cNvPr>
          <p:cNvSpPr txBox="1">
            <a:spLocks noChangeAspect="1"/>
          </p:cNvSpPr>
          <p:nvPr/>
        </p:nvSpPr>
        <p:spPr>
          <a:xfrm>
            <a:off x="8028391" y="3967074"/>
            <a:ext cx="497596" cy="2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77%</a:t>
            </a:r>
          </a:p>
        </p:txBody>
      </p:sp>
      <p:sp>
        <p:nvSpPr>
          <p:cNvPr id="8" name="TextBox 7">
            <a:extLst>
              <a:ext uri="{FF2B5EF4-FFF2-40B4-BE49-F238E27FC236}">
                <a16:creationId xmlns:a16="http://schemas.microsoft.com/office/drawing/2014/main" id="{97D0DA10-6871-4BA9-A8D9-7A1B1C2B818B}"/>
              </a:ext>
            </a:extLst>
          </p:cNvPr>
          <p:cNvSpPr txBox="1">
            <a:spLocks noChangeAspect="1"/>
          </p:cNvSpPr>
          <p:nvPr/>
        </p:nvSpPr>
        <p:spPr>
          <a:xfrm>
            <a:off x="7462630" y="3967074"/>
            <a:ext cx="49258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58%</a:t>
            </a:r>
          </a:p>
        </p:txBody>
      </p:sp>
      <p:sp>
        <p:nvSpPr>
          <p:cNvPr id="9" name="TextBox 8">
            <a:extLst>
              <a:ext uri="{FF2B5EF4-FFF2-40B4-BE49-F238E27FC236}">
                <a16:creationId xmlns:a16="http://schemas.microsoft.com/office/drawing/2014/main" id="{3ADFC737-02FC-417A-A1B5-D8CB76D23C06}"/>
              </a:ext>
            </a:extLst>
          </p:cNvPr>
          <p:cNvSpPr txBox="1">
            <a:spLocks noChangeAspect="1"/>
          </p:cNvSpPr>
          <p:nvPr/>
        </p:nvSpPr>
        <p:spPr>
          <a:xfrm>
            <a:off x="6829976" y="3967074"/>
            <a:ext cx="497596" cy="2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30%</a:t>
            </a:r>
          </a:p>
        </p:txBody>
      </p:sp>
      <p:sp>
        <p:nvSpPr>
          <p:cNvPr id="10" name="TextBox 9">
            <a:extLst>
              <a:ext uri="{FF2B5EF4-FFF2-40B4-BE49-F238E27FC236}">
                <a16:creationId xmlns:a16="http://schemas.microsoft.com/office/drawing/2014/main" id="{A50A0EB7-0F3B-4F97-B9A2-2EFFBAE94BEA}"/>
              </a:ext>
            </a:extLst>
          </p:cNvPr>
          <p:cNvSpPr txBox="1">
            <a:spLocks noChangeAspect="1"/>
          </p:cNvSpPr>
          <p:nvPr/>
        </p:nvSpPr>
        <p:spPr>
          <a:xfrm>
            <a:off x="5628650" y="3504524"/>
            <a:ext cx="549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6</a:t>
            </a:r>
            <a:r>
              <a:rPr kumimoji="0" lang="en-US" sz="2000" b="0" i="0" u="none" strike="noStrike" kern="1200" cap="none" spc="0" normalizeH="0" baseline="30000" noProof="0" dirty="0" err="1">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0BC537F-C763-406E-9D01-13EADCBBAD4D}"/>
              </a:ext>
            </a:extLst>
          </p:cNvPr>
          <p:cNvSpPr txBox="1">
            <a:spLocks noChangeAspect="1"/>
          </p:cNvSpPr>
          <p:nvPr/>
        </p:nvSpPr>
        <p:spPr>
          <a:xfrm>
            <a:off x="5631581" y="2893138"/>
            <a:ext cx="518689" cy="400110"/>
          </a:xfrm>
          <a:prstGeom prst="rect">
            <a:avLst/>
          </a:prstGeom>
          <a:noFill/>
        </p:spPr>
        <p:txBody>
          <a:bodyPr wrap="square" rtlCol="0">
            <a:spAutoFit/>
          </a:bodyPr>
          <a:lstStyle>
            <a:defPPr>
              <a:defRPr lang="en-US"/>
            </a:defPPr>
            <a:lvl1pPr>
              <a:defRPr>
                <a:solidFill>
                  <a:srgbClr val="00B0F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5</a:t>
            </a:r>
            <a:r>
              <a:rPr kumimoji="0" lang="en-US" sz="2000" b="0" i="0" u="none" strike="noStrike" kern="1200" cap="none" spc="0" normalizeH="0" baseline="30000" noProof="0" dirty="0" err="1">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EA48935-50FD-4959-9133-75B2898E9544}"/>
              </a:ext>
            </a:extLst>
          </p:cNvPr>
          <p:cNvSpPr txBox="1">
            <a:spLocks noChangeAspect="1"/>
          </p:cNvSpPr>
          <p:nvPr/>
        </p:nvSpPr>
        <p:spPr>
          <a:xfrm>
            <a:off x="5339659" y="2257073"/>
            <a:ext cx="1030892"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4</a:t>
            </a:r>
            <a:r>
              <a:rPr kumimoji="0" lang="en-US" sz="2000" b="0" i="0" u="none" strike="noStrike" kern="1200" cap="none" spc="0" normalizeH="0" baseline="30000" noProof="0" dirty="0">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52629901-DA7E-4774-912C-118498559934}"/>
              </a:ext>
            </a:extLst>
          </p:cNvPr>
          <p:cNvSpPr txBox="1">
            <a:spLocks noChangeAspect="1"/>
          </p:cNvSpPr>
          <p:nvPr/>
        </p:nvSpPr>
        <p:spPr>
          <a:xfrm>
            <a:off x="4881093" y="3974694"/>
            <a:ext cx="536662" cy="2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Days</a:t>
            </a:r>
          </a:p>
        </p:txBody>
      </p:sp>
      <p:sp>
        <p:nvSpPr>
          <p:cNvPr id="14" name="TextBox 13">
            <a:extLst>
              <a:ext uri="{FF2B5EF4-FFF2-40B4-BE49-F238E27FC236}">
                <a16:creationId xmlns:a16="http://schemas.microsoft.com/office/drawing/2014/main" id="{F374890D-A43B-453C-B301-A9A09A912B7C}"/>
              </a:ext>
            </a:extLst>
          </p:cNvPr>
          <p:cNvSpPr txBox="1">
            <a:spLocks noChangeAspect="1"/>
          </p:cNvSpPr>
          <p:nvPr/>
        </p:nvSpPr>
        <p:spPr>
          <a:xfrm>
            <a:off x="3569635" y="3974694"/>
            <a:ext cx="763295" cy="2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Quarters</a:t>
            </a:r>
          </a:p>
        </p:txBody>
      </p:sp>
      <p:sp>
        <p:nvSpPr>
          <p:cNvPr id="15" name="TextBox 14">
            <a:extLst>
              <a:ext uri="{FF2B5EF4-FFF2-40B4-BE49-F238E27FC236}">
                <a16:creationId xmlns:a16="http://schemas.microsoft.com/office/drawing/2014/main" id="{CF7F9EFC-9502-48BB-BB7C-4AFDFBD1BB60}"/>
              </a:ext>
            </a:extLst>
          </p:cNvPr>
          <p:cNvSpPr txBox="1">
            <a:spLocks noChangeAspect="1"/>
          </p:cNvSpPr>
          <p:nvPr/>
        </p:nvSpPr>
        <p:spPr>
          <a:xfrm>
            <a:off x="4119951" y="3974694"/>
            <a:ext cx="823193" cy="2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Months</a:t>
            </a:r>
          </a:p>
        </p:txBody>
      </p:sp>
      <p:cxnSp>
        <p:nvCxnSpPr>
          <p:cNvPr id="16" name="Straight Connector 15">
            <a:extLst>
              <a:ext uri="{FF2B5EF4-FFF2-40B4-BE49-F238E27FC236}">
                <a16:creationId xmlns:a16="http://schemas.microsoft.com/office/drawing/2014/main" id="{C2625841-1821-47E7-B4C8-62BDD5933A95}"/>
              </a:ext>
            </a:extLst>
          </p:cNvPr>
          <p:cNvCxnSpPr>
            <a:cxnSpLocks noChangeAspect="1"/>
          </p:cNvCxnSpPr>
          <p:nvPr/>
        </p:nvCxnSpPr>
        <p:spPr>
          <a:xfrm>
            <a:off x="6096000" y="1238842"/>
            <a:ext cx="0" cy="2586109"/>
          </a:xfrm>
          <a:prstGeom prst="line">
            <a:avLst/>
          </a:prstGeom>
          <a:ln w="158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F962E5A-66CD-4F1A-AAD9-93179DF12788}"/>
              </a:ext>
            </a:extLst>
          </p:cNvPr>
          <p:cNvCxnSpPr>
            <a:cxnSpLocks noChangeAspect="1"/>
          </p:cNvCxnSpPr>
          <p:nvPr/>
        </p:nvCxnSpPr>
        <p:spPr>
          <a:xfrm flipV="1">
            <a:off x="6096000" y="4136791"/>
            <a:ext cx="0" cy="2589811"/>
          </a:xfrm>
          <a:prstGeom prst="line">
            <a:avLst/>
          </a:prstGeom>
          <a:ln w="158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A19290-0531-46DE-8E94-8D6E6E06D4B9}"/>
              </a:ext>
            </a:extLst>
          </p:cNvPr>
          <p:cNvCxnSpPr>
            <a:cxnSpLocks noChangeAspect="1"/>
            <a:endCxn id="20" idx="1"/>
          </p:cNvCxnSpPr>
          <p:nvPr/>
        </p:nvCxnSpPr>
        <p:spPr>
          <a:xfrm>
            <a:off x="3356050" y="3982281"/>
            <a:ext cx="2566288" cy="0"/>
          </a:xfrm>
          <a:prstGeom prst="line">
            <a:avLst/>
          </a:prstGeom>
          <a:ln w="158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1370385-99B3-4DDB-B511-C1DFE84A98D0}"/>
              </a:ext>
            </a:extLst>
          </p:cNvPr>
          <p:cNvCxnSpPr>
            <a:cxnSpLocks noChangeAspect="1"/>
            <a:endCxn id="20" idx="3"/>
          </p:cNvCxnSpPr>
          <p:nvPr/>
        </p:nvCxnSpPr>
        <p:spPr>
          <a:xfrm flipH="1">
            <a:off x="6269661" y="3982281"/>
            <a:ext cx="2592850" cy="0"/>
          </a:xfrm>
          <a:prstGeom prst="line">
            <a:avLst/>
          </a:prstGeom>
          <a:ln w="158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Rounded Rectangle 19"/>
          <p:cNvSpPr>
            <a:spLocks noChangeAspect="1"/>
          </p:cNvSpPr>
          <p:nvPr/>
        </p:nvSpPr>
        <p:spPr>
          <a:xfrm>
            <a:off x="5922338" y="3827772"/>
            <a:ext cx="347323" cy="309018"/>
          </a:xfrm>
          <a:prstGeom prst="roundRect">
            <a:avLst/>
          </a:prstGeom>
          <a:ln>
            <a:solidFill>
              <a:srgbClr val="000000"/>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srgbClr val="000000"/>
                </a:solidFill>
                <a:effectLst/>
                <a:uLnTx/>
                <a:uFillTx/>
                <a:latin typeface="Calibri"/>
                <a:ea typeface="+mn-ea"/>
                <a:cs typeface="+mn-cs"/>
              </a:rPr>
              <a:t>0</a:t>
            </a:r>
          </a:p>
        </p:txBody>
      </p:sp>
      <p:sp>
        <p:nvSpPr>
          <p:cNvPr id="21" name="TextBox 20">
            <a:extLst>
              <a:ext uri="{FF2B5EF4-FFF2-40B4-BE49-F238E27FC236}">
                <a16:creationId xmlns:a16="http://schemas.microsoft.com/office/drawing/2014/main" id="{1EA48935-50FD-4959-9133-75B2898E9544}"/>
              </a:ext>
            </a:extLst>
          </p:cNvPr>
          <p:cNvSpPr txBox="1">
            <a:spLocks noChangeAspect="1"/>
          </p:cNvSpPr>
          <p:nvPr/>
        </p:nvSpPr>
        <p:spPr>
          <a:xfrm>
            <a:off x="5339659" y="1700983"/>
            <a:ext cx="1030892"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3</a:t>
            </a:r>
            <a:r>
              <a:rPr kumimoji="0" lang="en-US" sz="2000" b="0" i="0" u="none" strike="noStrike" kern="1200" cap="none" spc="0" normalizeH="0" baseline="30000" noProof="0" dirty="0">
                <a:ln>
                  <a:noFill/>
                </a:ln>
                <a:solidFill>
                  <a:srgbClr val="FF0000"/>
                </a:solidFill>
                <a:effectLst/>
                <a:uLnTx/>
                <a:uFillTx/>
                <a:latin typeface="Calibri"/>
                <a:ea typeface="+mn-ea"/>
                <a:cs typeface="+mn-cs"/>
              </a:rPr>
              <a:t>rd</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E88844CC-6100-4A63-8C50-D55F772400B5}"/>
              </a:ext>
            </a:extLst>
          </p:cNvPr>
          <p:cNvSpPr txBox="1">
            <a:spLocks noChangeAspect="1"/>
          </p:cNvSpPr>
          <p:nvPr/>
        </p:nvSpPr>
        <p:spPr>
          <a:xfrm>
            <a:off x="6080068" y="1714672"/>
            <a:ext cx="9863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U$ 801,199</a:t>
            </a:r>
          </a:p>
        </p:txBody>
      </p:sp>
      <p:sp>
        <p:nvSpPr>
          <p:cNvPr id="23" name="TextBox 22">
            <a:extLst>
              <a:ext uri="{FF2B5EF4-FFF2-40B4-BE49-F238E27FC236}">
                <a16:creationId xmlns:a16="http://schemas.microsoft.com/office/drawing/2014/main" id="{E88844CC-6100-4A63-8C50-D55F772400B5}"/>
              </a:ext>
            </a:extLst>
          </p:cNvPr>
          <p:cNvSpPr txBox="1">
            <a:spLocks noChangeAspect="1"/>
          </p:cNvSpPr>
          <p:nvPr/>
        </p:nvSpPr>
        <p:spPr>
          <a:xfrm>
            <a:off x="6080068" y="2274240"/>
            <a:ext cx="9863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U$ 30,346</a:t>
            </a:r>
          </a:p>
        </p:txBody>
      </p:sp>
      <p:sp>
        <p:nvSpPr>
          <p:cNvPr id="24" name="TextBox 23">
            <a:extLst>
              <a:ext uri="{FF2B5EF4-FFF2-40B4-BE49-F238E27FC236}">
                <a16:creationId xmlns:a16="http://schemas.microsoft.com/office/drawing/2014/main" id="{E88844CC-6100-4A63-8C50-D55F772400B5}"/>
              </a:ext>
            </a:extLst>
          </p:cNvPr>
          <p:cNvSpPr txBox="1">
            <a:spLocks noChangeAspect="1"/>
          </p:cNvSpPr>
          <p:nvPr/>
        </p:nvSpPr>
        <p:spPr>
          <a:xfrm>
            <a:off x="6080068" y="2899119"/>
            <a:ext cx="9863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U$ 2,135</a:t>
            </a:r>
          </a:p>
        </p:txBody>
      </p:sp>
      <p:sp>
        <p:nvSpPr>
          <p:cNvPr id="25" name="TextBox 24">
            <a:extLst>
              <a:ext uri="{FF2B5EF4-FFF2-40B4-BE49-F238E27FC236}">
                <a16:creationId xmlns:a16="http://schemas.microsoft.com/office/drawing/2014/main" id="{E88844CC-6100-4A63-8C50-D55F772400B5}"/>
              </a:ext>
            </a:extLst>
          </p:cNvPr>
          <p:cNvSpPr txBox="1">
            <a:spLocks noChangeAspect="1"/>
          </p:cNvSpPr>
          <p:nvPr/>
        </p:nvSpPr>
        <p:spPr>
          <a:xfrm>
            <a:off x="6076587" y="3490172"/>
            <a:ext cx="9863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U$ 85</a:t>
            </a:r>
          </a:p>
        </p:txBody>
      </p:sp>
      <p:sp>
        <p:nvSpPr>
          <p:cNvPr id="26" name="TextBox 25">
            <a:extLst>
              <a:ext uri="{FF2B5EF4-FFF2-40B4-BE49-F238E27FC236}">
                <a16:creationId xmlns:a16="http://schemas.microsoft.com/office/drawing/2014/main" id="{3ADFC737-02FC-417A-A1B5-D8CB76D23C06}"/>
              </a:ext>
            </a:extLst>
          </p:cNvPr>
          <p:cNvSpPr txBox="1">
            <a:spLocks noChangeAspect="1"/>
          </p:cNvSpPr>
          <p:nvPr/>
        </p:nvSpPr>
        <p:spPr>
          <a:xfrm>
            <a:off x="6296667" y="3972808"/>
            <a:ext cx="49759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19%</a:t>
            </a:r>
          </a:p>
        </p:txBody>
      </p:sp>
      <p:sp>
        <p:nvSpPr>
          <p:cNvPr id="27" name="TextBox 26">
            <a:extLst>
              <a:ext uri="{FF2B5EF4-FFF2-40B4-BE49-F238E27FC236}">
                <a16:creationId xmlns:a16="http://schemas.microsoft.com/office/drawing/2014/main" id="{E88844CC-6100-4A63-8C50-D55F772400B5}"/>
              </a:ext>
            </a:extLst>
          </p:cNvPr>
          <p:cNvSpPr txBox="1">
            <a:spLocks noChangeAspect="1"/>
          </p:cNvSpPr>
          <p:nvPr/>
        </p:nvSpPr>
        <p:spPr>
          <a:xfrm rot="16200000">
            <a:off x="4577443" y="5360840"/>
            <a:ext cx="272396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Asset Dollar impact dependent on brand value</a:t>
            </a:r>
          </a:p>
        </p:txBody>
      </p:sp>
      <p:sp>
        <p:nvSpPr>
          <p:cNvPr id="28" name="TextBox 27">
            <a:extLst>
              <a:ext uri="{FF2B5EF4-FFF2-40B4-BE49-F238E27FC236}">
                <a16:creationId xmlns:a16="http://schemas.microsoft.com/office/drawing/2014/main" id="{52629901-DA7E-4774-912C-118498559934}"/>
              </a:ext>
            </a:extLst>
          </p:cNvPr>
          <p:cNvSpPr txBox="1">
            <a:spLocks noChangeAspect="1"/>
          </p:cNvSpPr>
          <p:nvPr/>
        </p:nvSpPr>
        <p:spPr>
          <a:xfrm>
            <a:off x="5413344" y="3974694"/>
            <a:ext cx="57887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Hours</a:t>
            </a:r>
          </a:p>
        </p:txBody>
      </p:sp>
      <p:sp>
        <p:nvSpPr>
          <p:cNvPr id="29" name="TextBox 28">
            <a:extLst>
              <a:ext uri="{FF2B5EF4-FFF2-40B4-BE49-F238E27FC236}">
                <a16:creationId xmlns:a16="http://schemas.microsoft.com/office/drawing/2014/main" id="{1EA48935-50FD-4959-9133-75B2898E9544}"/>
              </a:ext>
            </a:extLst>
          </p:cNvPr>
          <p:cNvSpPr txBox="1">
            <a:spLocks noChangeAspect="1"/>
          </p:cNvSpPr>
          <p:nvPr/>
        </p:nvSpPr>
        <p:spPr>
          <a:xfrm>
            <a:off x="1019817" y="2177953"/>
            <a:ext cx="3376158" cy="707886"/>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Generation 3 (Low)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Generation 6 (Advanced)</a:t>
            </a:r>
          </a:p>
        </p:txBody>
      </p:sp>
      <p:sp>
        <p:nvSpPr>
          <p:cNvPr id="30" name="TextBox 29">
            <a:extLst>
              <a:ext uri="{FF2B5EF4-FFF2-40B4-BE49-F238E27FC236}">
                <a16:creationId xmlns:a16="http://schemas.microsoft.com/office/drawing/2014/main" id="{9904D14F-4ED0-4C7E-8F11-CAD675B41D2D}"/>
              </a:ext>
            </a:extLst>
          </p:cNvPr>
          <p:cNvSpPr txBox="1"/>
          <p:nvPr/>
        </p:nvSpPr>
        <p:spPr>
          <a:xfrm>
            <a:off x="6080068" y="6309561"/>
            <a:ext cx="5466217" cy="5616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 Missed Alerts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aka – “False Negatives” - Damage from attacks that get through, but are missed – Per/ week</a:t>
            </a:r>
            <a:endParaRPr kumimoji="0" lang="en-US" sz="18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pic>
        <p:nvPicPr>
          <p:cNvPr id="31" name="Picture 30"/>
          <p:cNvPicPr>
            <a:picLocks noChangeAspect="1"/>
          </p:cNvPicPr>
          <p:nvPr/>
        </p:nvPicPr>
        <p:blipFill>
          <a:blip r:embed="rId2"/>
          <a:stretch>
            <a:fillRect/>
          </a:stretch>
        </p:blipFill>
        <p:spPr>
          <a:xfrm>
            <a:off x="2734817" y="3698083"/>
            <a:ext cx="514589" cy="514589"/>
          </a:xfrm>
          <a:prstGeom prst="rect">
            <a:avLst/>
          </a:prstGeom>
        </p:spPr>
      </p:pic>
      <p:pic>
        <p:nvPicPr>
          <p:cNvPr id="32" name="Picture 31"/>
          <p:cNvPicPr>
            <a:picLocks noChangeAspect="1"/>
          </p:cNvPicPr>
          <p:nvPr/>
        </p:nvPicPr>
        <p:blipFill>
          <a:blip r:embed="rId2"/>
          <a:stretch>
            <a:fillRect/>
          </a:stretch>
        </p:blipFill>
        <p:spPr>
          <a:xfrm>
            <a:off x="7955215" y="6172922"/>
            <a:ext cx="476927" cy="476927"/>
          </a:xfrm>
          <a:prstGeom prst="rect">
            <a:avLst/>
          </a:prstGeom>
        </p:spPr>
      </p:pic>
      <p:pic>
        <p:nvPicPr>
          <p:cNvPr id="33"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3634" y="4142506"/>
            <a:ext cx="456569" cy="4565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4"/>
          <a:stretch>
            <a:fillRect/>
          </a:stretch>
        </p:blipFill>
        <p:spPr>
          <a:xfrm>
            <a:off x="7665468" y="1661771"/>
            <a:ext cx="459583" cy="459583"/>
          </a:xfrm>
          <a:prstGeom prst="rect">
            <a:avLst/>
          </a:prstGeom>
        </p:spPr>
      </p:pic>
      <p:sp>
        <p:nvSpPr>
          <p:cNvPr id="35" name="Rectangle 34">
            <a:extLst>
              <a:ext uri="{FF2B5EF4-FFF2-40B4-BE49-F238E27FC236}">
                <a16:creationId xmlns:a16="http://schemas.microsoft.com/office/drawing/2014/main" id="{D52C6392-FB27-4E9F-897B-0939065BB390}"/>
              </a:ext>
            </a:extLst>
          </p:cNvPr>
          <p:cNvSpPr/>
          <p:nvPr/>
        </p:nvSpPr>
        <p:spPr>
          <a:xfrm>
            <a:off x="330583" y="6593650"/>
            <a:ext cx="507726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Note: False negative costs are widely divergent based upon industry, organization size and brand value.</a:t>
            </a:r>
          </a:p>
        </p:txBody>
      </p:sp>
      <p:sp>
        <p:nvSpPr>
          <p:cNvPr id="36" name="TextBox 28">
            <a:extLst>
              <a:ext uri="{FF2B5EF4-FFF2-40B4-BE49-F238E27FC236}">
                <a16:creationId xmlns:a16="http://schemas.microsoft.com/office/drawing/2014/main" id="{EA96D7A5-0E1C-47F2-B81F-CBE814DEBA05}"/>
              </a:ext>
            </a:extLst>
          </p:cNvPr>
          <p:cNvSpPr txBox="1">
            <a:spLocks noChangeArrowheads="1"/>
          </p:cNvSpPr>
          <p:nvPr/>
        </p:nvSpPr>
        <p:spPr bwMode="auto">
          <a:xfrm>
            <a:off x="8799608" y="3667433"/>
            <a:ext cx="2630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 of Threats NOT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Found</a:t>
            </a:r>
          </a:p>
        </p:txBody>
      </p:sp>
      <p:sp>
        <p:nvSpPr>
          <p:cNvPr id="37" name="TextBox 25">
            <a:extLst>
              <a:ext uri="{FF2B5EF4-FFF2-40B4-BE49-F238E27FC236}">
                <a16:creationId xmlns:a16="http://schemas.microsoft.com/office/drawing/2014/main" id="{51905219-6678-4B36-B9DE-FE191CA49A26}"/>
              </a:ext>
            </a:extLst>
          </p:cNvPr>
          <p:cNvSpPr txBox="1">
            <a:spLocks noChangeArrowheads="1"/>
          </p:cNvSpPr>
          <p:nvPr/>
        </p:nvSpPr>
        <p:spPr bwMode="auto">
          <a:xfrm>
            <a:off x="946826" y="3748794"/>
            <a:ext cx="18320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Time to Find</a:t>
            </a:r>
          </a:p>
        </p:txBody>
      </p:sp>
      <p:sp>
        <p:nvSpPr>
          <p:cNvPr id="38" name="TextBox 37">
            <a:extLst>
              <a:ext uri="{FF2B5EF4-FFF2-40B4-BE49-F238E27FC236}">
                <a16:creationId xmlns:a16="http://schemas.microsoft.com/office/drawing/2014/main" id="{8A167FCF-4A53-466F-8808-889373E9A875}"/>
              </a:ext>
            </a:extLst>
          </p:cNvPr>
          <p:cNvSpPr txBox="1"/>
          <p:nvPr/>
        </p:nvSpPr>
        <p:spPr>
          <a:xfrm>
            <a:off x="5939426" y="1127421"/>
            <a:ext cx="2641455" cy="5309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1) False Positive Alerts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a:ea typeface="+mn-ea"/>
                <a:cs typeface="+mn-cs"/>
              </a:rPr>
              <a:t>SOC Worker Cost/week</a:t>
            </a:r>
          </a:p>
        </p:txBody>
      </p:sp>
      <p:sp>
        <p:nvSpPr>
          <p:cNvPr id="39" name="TextBox 38">
            <a:extLst>
              <a:ext uri="{FF2B5EF4-FFF2-40B4-BE49-F238E27FC236}">
                <a16:creationId xmlns:a16="http://schemas.microsoft.com/office/drawing/2014/main" id="{1EA48935-50FD-4959-9133-75B2898E9544}"/>
              </a:ext>
            </a:extLst>
          </p:cNvPr>
          <p:cNvSpPr txBox="1">
            <a:spLocks noChangeAspect="1"/>
          </p:cNvSpPr>
          <p:nvPr/>
        </p:nvSpPr>
        <p:spPr>
          <a:xfrm>
            <a:off x="3459845" y="3577916"/>
            <a:ext cx="1030892"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3</a:t>
            </a:r>
            <a:r>
              <a:rPr kumimoji="0" lang="en-US" sz="2000" b="0" i="0" u="none" strike="noStrike" kern="1200" cap="none" spc="0" normalizeH="0" baseline="30000" noProof="0" dirty="0">
                <a:ln>
                  <a:noFill/>
                </a:ln>
                <a:solidFill>
                  <a:srgbClr val="FF0000"/>
                </a:solidFill>
                <a:effectLst/>
                <a:uLnTx/>
                <a:uFillTx/>
                <a:latin typeface="Calibri"/>
                <a:ea typeface="+mn-ea"/>
                <a:cs typeface="+mn-cs"/>
              </a:rPr>
              <a:t>rd</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1EA48935-50FD-4959-9133-75B2898E9544}"/>
              </a:ext>
            </a:extLst>
          </p:cNvPr>
          <p:cNvSpPr txBox="1">
            <a:spLocks noChangeAspect="1"/>
          </p:cNvSpPr>
          <p:nvPr/>
        </p:nvSpPr>
        <p:spPr>
          <a:xfrm>
            <a:off x="5883817" y="5921523"/>
            <a:ext cx="1030892"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3</a:t>
            </a:r>
            <a:r>
              <a:rPr kumimoji="0" lang="en-US" sz="2000" b="0" i="0" u="none" strike="noStrike" kern="1200" cap="none" spc="0" normalizeH="0" baseline="30000" noProof="0" dirty="0">
                <a:ln>
                  <a:noFill/>
                </a:ln>
                <a:solidFill>
                  <a:srgbClr val="FF0000"/>
                </a:solidFill>
                <a:effectLst/>
                <a:uLnTx/>
                <a:uFillTx/>
                <a:latin typeface="Calibri"/>
                <a:ea typeface="+mn-ea"/>
                <a:cs typeface="+mn-cs"/>
              </a:rPr>
              <a:t>rd</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1EA48935-50FD-4959-9133-75B2898E9544}"/>
              </a:ext>
            </a:extLst>
          </p:cNvPr>
          <p:cNvSpPr txBox="1">
            <a:spLocks noChangeAspect="1"/>
          </p:cNvSpPr>
          <p:nvPr/>
        </p:nvSpPr>
        <p:spPr>
          <a:xfrm>
            <a:off x="4015669" y="3573431"/>
            <a:ext cx="1030892"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4</a:t>
            </a:r>
            <a:r>
              <a:rPr kumimoji="0" lang="en-US" sz="2000" b="0" i="0" u="none" strike="noStrike" kern="1200" cap="none" spc="0" normalizeH="0" baseline="30000" noProof="0" dirty="0">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30BC537F-C763-406E-9D01-13EADCBBAD4D}"/>
              </a:ext>
            </a:extLst>
          </p:cNvPr>
          <p:cNvSpPr txBox="1">
            <a:spLocks noChangeAspect="1"/>
          </p:cNvSpPr>
          <p:nvPr/>
        </p:nvSpPr>
        <p:spPr>
          <a:xfrm>
            <a:off x="4904137" y="3581361"/>
            <a:ext cx="518689" cy="400110"/>
          </a:xfrm>
          <a:prstGeom prst="rect">
            <a:avLst/>
          </a:prstGeom>
          <a:noFill/>
        </p:spPr>
        <p:txBody>
          <a:bodyPr wrap="square" rtlCol="0">
            <a:spAutoFit/>
          </a:bodyPr>
          <a:lstStyle>
            <a:defPPr>
              <a:defRPr lang="en-US"/>
            </a:defPPr>
            <a:lvl1pPr>
              <a:defRPr>
                <a:solidFill>
                  <a:srgbClr val="00B0F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5</a:t>
            </a:r>
            <a:r>
              <a:rPr kumimoji="0" lang="en-US" sz="2000" b="0" i="0" u="none" strike="noStrike" kern="1200" cap="none" spc="0" normalizeH="0" baseline="30000" noProof="0" dirty="0" err="1">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3" name="TextBox 42">
            <a:extLst>
              <a:ext uri="{FF2B5EF4-FFF2-40B4-BE49-F238E27FC236}">
                <a16:creationId xmlns:a16="http://schemas.microsoft.com/office/drawing/2014/main" id="{30BC537F-C763-406E-9D01-13EADCBBAD4D}"/>
              </a:ext>
            </a:extLst>
          </p:cNvPr>
          <p:cNvSpPr txBox="1">
            <a:spLocks noChangeAspect="1"/>
          </p:cNvSpPr>
          <p:nvPr/>
        </p:nvSpPr>
        <p:spPr>
          <a:xfrm>
            <a:off x="6147026" y="4714589"/>
            <a:ext cx="518689" cy="400110"/>
          </a:xfrm>
          <a:prstGeom prst="rect">
            <a:avLst/>
          </a:prstGeom>
          <a:noFill/>
        </p:spPr>
        <p:txBody>
          <a:bodyPr wrap="square" rtlCol="0">
            <a:spAutoFit/>
          </a:bodyPr>
          <a:lstStyle>
            <a:defPPr>
              <a:defRPr lang="en-US"/>
            </a:defPPr>
            <a:lvl1pPr>
              <a:defRPr>
                <a:solidFill>
                  <a:srgbClr val="00B0F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5</a:t>
            </a:r>
            <a:r>
              <a:rPr kumimoji="0" lang="en-US" sz="2000" b="0" i="0" u="none" strike="noStrike" kern="1200" cap="none" spc="0" normalizeH="0" baseline="30000" noProof="0" dirty="0" err="1">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1EA48935-50FD-4959-9133-75B2898E9544}"/>
              </a:ext>
            </a:extLst>
          </p:cNvPr>
          <p:cNvSpPr txBox="1">
            <a:spLocks noChangeAspect="1"/>
          </p:cNvSpPr>
          <p:nvPr/>
        </p:nvSpPr>
        <p:spPr>
          <a:xfrm>
            <a:off x="6156008" y="5333305"/>
            <a:ext cx="462154"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4</a:t>
            </a:r>
            <a:r>
              <a:rPr kumimoji="0" lang="en-US" sz="2000" b="0" i="0" u="none" strike="noStrike" kern="1200" cap="none" spc="0" normalizeH="0" baseline="30000" noProof="0" dirty="0">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5" name="TextBox 44">
            <a:extLst>
              <a:ext uri="{FF2B5EF4-FFF2-40B4-BE49-F238E27FC236}">
                <a16:creationId xmlns:a16="http://schemas.microsoft.com/office/drawing/2014/main" id="{A50A0EB7-0F3B-4F97-B9A2-2EFFBAE94BEA}"/>
              </a:ext>
            </a:extLst>
          </p:cNvPr>
          <p:cNvSpPr txBox="1">
            <a:spLocks noChangeAspect="1"/>
          </p:cNvSpPr>
          <p:nvPr/>
        </p:nvSpPr>
        <p:spPr>
          <a:xfrm>
            <a:off x="6126227" y="4142561"/>
            <a:ext cx="54929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6</a:t>
            </a:r>
            <a:r>
              <a:rPr kumimoji="0" lang="en-US" sz="2000" b="0" i="0" u="none" strike="noStrike" kern="1200" cap="none" spc="0" normalizeH="0" baseline="30000" noProof="0" dirty="0" err="1">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30BC537F-C763-406E-9D01-13EADCBBAD4D}"/>
              </a:ext>
            </a:extLst>
          </p:cNvPr>
          <p:cNvSpPr txBox="1">
            <a:spLocks noChangeAspect="1"/>
          </p:cNvSpPr>
          <p:nvPr/>
        </p:nvSpPr>
        <p:spPr>
          <a:xfrm>
            <a:off x="6816144" y="3575583"/>
            <a:ext cx="518689" cy="400110"/>
          </a:xfrm>
          <a:prstGeom prst="rect">
            <a:avLst/>
          </a:prstGeom>
          <a:noFill/>
        </p:spPr>
        <p:txBody>
          <a:bodyPr wrap="square" rtlCol="0">
            <a:spAutoFit/>
          </a:bodyPr>
          <a:lstStyle>
            <a:defPPr>
              <a:defRPr lang="en-US"/>
            </a:defPPr>
            <a:lvl1pPr>
              <a:defRPr>
                <a:solidFill>
                  <a:srgbClr val="00B0F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5</a:t>
            </a:r>
            <a:r>
              <a:rPr kumimoji="0" lang="en-US" sz="2000" b="0" i="0" u="none" strike="noStrike" kern="1200" cap="none" spc="0" normalizeH="0" baseline="30000" noProof="0" dirty="0" err="1">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7" name="TextBox 46">
            <a:extLst>
              <a:ext uri="{FF2B5EF4-FFF2-40B4-BE49-F238E27FC236}">
                <a16:creationId xmlns:a16="http://schemas.microsoft.com/office/drawing/2014/main" id="{1EA48935-50FD-4959-9133-75B2898E9544}"/>
              </a:ext>
            </a:extLst>
          </p:cNvPr>
          <p:cNvSpPr txBox="1">
            <a:spLocks noChangeAspect="1"/>
          </p:cNvSpPr>
          <p:nvPr/>
        </p:nvSpPr>
        <p:spPr>
          <a:xfrm>
            <a:off x="7422925" y="3581361"/>
            <a:ext cx="462154"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4</a:t>
            </a:r>
            <a:r>
              <a:rPr kumimoji="0" lang="en-US" sz="2000" b="0" i="0" u="none" strike="noStrike" kern="1200" cap="none" spc="0" normalizeH="0" baseline="30000" noProof="0" dirty="0">
                <a:ln>
                  <a:noFill/>
                </a:ln>
                <a:solidFill>
                  <a:srgbClr val="FF0000"/>
                </a:solidFill>
                <a:effectLst/>
                <a:uLnTx/>
                <a:uFillTx/>
                <a:latin typeface="Calibri"/>
                <a:ea typeface="+mn-ea"/>
                <a:cs typeface="+mn-cs"/>
              </a:rPr>
              <a:t>th</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8" name="TextBox 47">
            <a:extLst>
              <a:ext uri="{FF2B5EF4-FFF2-40B4-BE49-F238E27FC236}">
                <a16:creationId xmlns:a16="http://schemas.microsoft.com/office/drawing/2014/main" id="{1EA48935-50FD-4959-9133-75B2898E9544}"/>
              </a:ext>
            </a:extLst>
          </p:cNvPr>
          <p:cNvSpPr txBox="1">
            <a:spLocks noChangeAspect="1"/>
          </p:cNvSpPr>
          <p:nvPr/>
        </p:nvSpPr>
        <p:spPr>
          <a:xfrm>
            <a:off x="7693025" y="3580551"/>
            <a:ext cx="1030892" cy="400110"/>
          </a:xfrm>
          <a:prstGeom prst="rect">
            <a:avLst/>
          </a:prstGeom>
          <a:noFill/>
        </p:spPr>
        <p:txBody>
          <a:bodyPr wrap="square" rtlCol="0">
            <a:spAutoFit/>
          </a:bodyPr>
          <a:lstStyle>
            <a:defPPr>
              <a:defRPr lang="en-US"/>
            </a:defPPr>
            <a:lvl1pPr>
              <a:defRPr>
                <a:solidFill>
                  <a:srgbClr val="C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3</a:t>
            </a:r>
            <a:r>
              <a:rPr kumimoji="0" lang="en-US" sz="2000" b="0" i="0" u="none" strike="noStrike" kern="1200" cap="none" spc="0" normalizeH="0" baseline="30000" noProof="0" dirty="0">
                <a:ln>
                  <a:noFill/>
                </a:ln>
                <a:solidFill>
                  <a:srgbClr val="FF0000"/>
                </a:solidFill>
                <a:effectLst/>
                <a:uLnTx/>
                <a:uFillTx/>
                <a:latin typeface="Calibri"/>
                <a:ea typeface="+mn-ea"/>
                <a:cs typeface="+mn-cs"/>
              </a:rPr>
              <a:t>rd</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49" name="Flowchart: Extract 48">
            <a:extLst>
              <a:ext uri="{FF2B5EF4-FFF2-40B4-BE49-F238E27FC236}">
                <a16:creationId xmlns:a16="http://schemas.microsoft.com/office/drawing/2014/main" id="{AACC2BB6-13BA-43D6-908D-BF4300BC98B2}"/>
              </a:ext>
            </a:extLst>
          </p:cNvPr>
          <p:cNvSpPr/>
          <p:nvPr/>
        </p:nvSpPr>
        <p:spPr>
          <a:xfrm>
            <a:off x="12018500" y="6686974"/>
            <a:ext cx="200025" cy="171450"/>
          </a:xfrm>
          <a:prstGeom prst="flowChartExtra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900909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349764" y="41412"/>
            <a:ext cx="9856553" cy="10978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Arial" panose="020B0604020202020204" pitchFamily="34" charset="0"/>
              </a:rPr>
              <a:t>The Cyber Security Talent Shortage and the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Arial" panose="020B0604020202020204" pitchFamily="34" charset="0"/>
              </a:rPr>
              <a:t>High Cost of Building a SOC</a:t>
            </a:r>
          </a:p>
        </p:txBody>
      </p:sp>
      <p:pic>
        <p:nvPicPr>
          <p:cNvPr id="10" name="Picture 9"/>
          <p:cNvPicPr/>
          <p:nvPr/>
        </p:nvPicPr>
        <p:blipFill>
          <a:blip r:embed="rId2"/>
          <a:stretch>
            <a:fillRect/>
          </a:stretch>
        </p:blipFill>
        <p:spPr>
          <a:xfrm>
            <a:off x="0" y="1691132"/>
            <a:ext cx="7334865" cy="3971790"/>
          </a:xfrm>
          <a:prstGeom prst="rect">
            <a:avLst/>
          </a:prstGeom>
        </p:spPr>
      </p:pic>
      <p:pic>
        <p:nvPicPr>
          <p:cNvPr id="11" name="Picture 10"/>
          <p:cNvPicPr>
            <a:picLocks noChangeAspect="1"/>
          </p:cNvPicPr>
          <p:nvPr/>
        </p:nvPicPr>
        <p:blipFill>
          <a:blip r:embed="rId3"/>
          <a:stretch>
            <a:fillRect/>
          </a:stretch>
        </p:blipFill>
        <p:spPr>
          <a:xfrm>
            <a:off x="6695921" y="1697139"/>
            <a:ext cx="5496079" cy="1739472"/>
          </a:xfrm>
          <a:prstGeom prst="rect">
            <a:avLst/>
          </a:prstGeom>
          <a:ln>
            <a:noFill/>
          </a:ln>
        </p:spPr>
      </p:pic>
      <p:sp>
        <p:nvSpPr>
          <p:cNvPr id="12" name="TextBox 11"/>
          <p:cNvSpPr txBox="1"/>
          <p:nvPr/>
        </p:nvSpPr>
        <p:spPr>
          <a:xfrm>
            <a:off x="152353" y="5755475"/>
            <a:ext cx="805087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As of 2018 there were close to 500K in Cyber job openings that were not being filled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a:ea typeface="+mn-ea"/>
                <a:cs typeface="+mn-cs"/>
              </a:rPr>
              <a:t>Source: </a:t>
            </a:r>
            <a:r>
              <a:rPr kumimoji="0" lang="en-US" sz="1400" b="0" i="1" u="none" strike="noStrike" kern="1200" cap="none" spc="0" normalizeH="0" baseline="0" noProof="0" dirty="0">
                <a:ln>
                  <a:noFill/>
                </a:ln>
                <a:solidFill>
                  <a:srgbClr val="000000"/>
                </a:solidFill>
                <a:effectLst/>
                <a:uLnTx/>
                <a:uFillTx/>
                <a:latin typeface="Calibri"/>
                <a:ea typeface="+mn-ea"/>
                <a:cs typeface="+mn-cs"/>
                <a:hlinkClick r:id="rId4"/>
              </a:rPr>
              <a:t>https://www.peoplemattersglobal.com/news/talent-conversation/asia-pacifics-cybersecurity-workforce-gap-hits-214m-19654</a:t>
            </a: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000000"/>
              </a:solidFill>
              <a:effectLst/>
              <a:uLnTx/>
              <a:uFillTx/>
              <a:latin typeface="Calibri"/>
              <a:ea typeface="+mn-ea"/>
              <a:cs typeface="+mn-cs"/>
            </a:endParaRPr>
          </a:p>
        </p:txBody>
      </p:sp>
      <p:pic>
        <p:nvPicPr>
          <p:cNvPr id="13" name="Picture 4" descr="Related image"/>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37447" y="4648754"/>
            <a:ext cx="3354554" cy="181866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8203223" y="3571536"/>
            <a:ext cx="398877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a:ea typeface="+mn-ea"/>
                <a:cs typeface="+mn-cs"/>
              </a:rPr>
              <a:t>Trying to build your own SOC with all the security tools and staff can well cost over $1M and ongoing cost upward of $500k per year, if not more</a:t>
            </a:r>
          </a:p>
        </p:txBody>
      </p:sp>
    </p:spTree>
    <p:extLst>
      <p:ext uri="{BB962C8B-B14F-4D97-AF65-F5344CB8AC3E}">
        <p14:creationId xmlns:p14="http://schemas.microsoft.com/office/powerpoint/2010/main" val="3221479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009" y="167184"/>
            <a:ext cx="7461250" cy="588963"/>
          </a:xfrm>
          <a:prstGeom prst="rect">
            <a:avLst/>
          </a:prstGeom>
        </p:spPr>
        <p:txBody>
          <a:bodyPr/>
          <a:lstStyle/>
          <a:p>
            <a:r>
              <a:rPr lang="en-US" sz="3200" dirty="0" smtClean="0">
                <a:solidFill>
                  <a:schemeClr val="bg1"/>
                </a:solidFill>
              </a:rPr>
              <a:t>SIEM/MDR </a:t>
            </a:r>
            <a:r>
              <a:rPr lang="en-US" sz="3200" dirty="0">
                <a:solidFill>
                  <a:schemeClr val="bg1"/>
                </a:solidFill>
              </a:rPr>
              <a:t>vs. </a:t>
            </a:r>
            <a:r>
              <a:rPr lang="en-US" sz="3200" dirty="0" smtClean="0">
                <a:solidFill>
                  <a:schemeClr val="bg1"/>
                </a:solidFill>
              </a:rPr>
              <a:t>Analytics</a:t>
            </a:r>
            <a:r>
              <a:rPr lang="en-US" sz="3200" u="none" dirty="0">
                <a:solidFill>
                  <a:schemeClr val="bg1"/>
                </a:solidFill>
              </a:rPr>
              <a:t/>
            </a:r>
            <a:br>
              <a:rPr lang="en-US" sz="3200" u="none" dirty="0">
                <a:solidFill>
                  <a:schemeClr val="bg1"/>
                </a:solidFill>
              </a:rPr>
            </a:br>
            <a:endParaRPr lang="en-US" sz="3200" u="none" dirty="0">
              <a:solidFill>
                <a:schemeClr val="bg1"/>
              </a:solidFill>
            </a:endParaRPr>
          </a:p>
        </p:txBody>
      </p:sp>
      <p:sp>
        <p:nvSpPr>
          <p:cNvPr id="4" name="TextBox 3"/>
          <p:cNvSpPr txBox="1"/>
          <p:nvPr/>
        </p:nvSpPr>
        <p:spPr>
          <a:xfrm>
            <a:off x="214009" y="1446551"/>
            <a:ext cx="5747520" cy="307777"/>
          </a:xfrm>
          <a:prstGeom prst="rect">
            <a:avLst/>
          </a:prstGeom>
          <a:solidFill>
            <a:schemeClr val="bg1"/>
          </a:solidFill>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7" name="TextBox 6"/>
          <p:cNvSpPr txBox="1"/>
          <p:nvPr/>
        </p:nvSpPr>
        <p:spPr>
          <a:xfrm>
            <a:off x="412376" y="1169552"/>
            <a:ext cx="11205969" cy="80021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1" u="none" strike="noStrike" kern="1200" cap="none" spc="0" normalizeH="0" baseline="0" noProof="0" dirty="0">
                <a:ln>
                  <a:noFill/>
                </a:ln>
                <a:solidFill>
                  <a:srgbClr val="2F5597"/>
                </a:solidFill>
                <a:effectLst/>
                <a:uLnTx/>
                <a:uFillTx/>
                <a:latin typeface="Calibri"/>
                <a:ea typeface="+mn-ea"/>
                <a:cs typeface="+mn-cs"/>
              </a:rPr>
              <a:t>A SIEM (Security Information and Event Management) provides security alerts generated by applications and network hardware.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i="1" dirty="0" smtClean="0">
                <a:solidFill>
                  <a:srgbClr val="2F5597"/>
                </a:solidFill>
                <a:latin typeface="Calibri"/>
              </a:rPr>
              <a:t>Threat Analytics Can Enhance the SIEM or can Replace </a:t>
            </a:r>
            <a:endParaRPr kumimoji="0" lang="en-US" sz="1600" b="0" i="1" u="none" strike="noStrike" kern="1200" cap="none" spc="0" normalizeH="0" baseline="0" noProof="0" dirty="0">
              <a:ln>
                <a:noFill/>
              </a:ln>
              <a:solidFill>
                <a:srgbClr val="2F5597"/>
              </a:solidFill>
              <a:effectLst/>
              <a:uLnTx/>
              <a:uFillTx/>
              <a:latin typeface="Calibri"/>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24201795"/>
              </p:ext>
            </p:extLst>
          </p:nvPr>
        </p:nvGraphicFramePr>
        <p:xfrm>
          <a:off x="412376" y="2294911"/>
          <a:ext cx="5426449" cy="4053545"/>
        </p:xfrm>
        <a:graphic>
          <a:graphicData uri="http://schemas.openxmlformats.org/drawingml/2006/table">
            <a:tbl>
              <a:tblPr firstRow="1" bandRow="1">
                <a:tableStyleId>{EB344D84-9AFB-497E-A393-DC336BA19D2E}</a:tableStyleId>
              </a:tblPr>
              <a:tblGrid>
                <a:gridCol w="5426449">
                  <a:extLst>
                    <a:ext uri="{9D8B030D-6E8A-4147-A177-3AD203B41FA5}">
                      <a16:colId xmlns:a16="http://schemas.microsoft.com/office/drawing/2014/main" val="3905958389"/>
                    </a:ext>
                  </a:extLst>
                </a:gridCol>
              </a:tblGrid>
              <a:tr h="493516">
                <a:tc>
                  <a:txBody>
                    <a:bodyPr/>
                    <a:lstStyle/>
                    <a:p>
                      <a:pPr algn="ctr" fontAlgn="ctr"/>
                      <a:r>
                        <a:rPr lang="en-US" sz="2800" dirty="0" smtClean="0"/>
                        <a:t>SIEM/MDR</a:t>
                      </a:r>
                      <a:endParaRPr lang="en-US" sz="3200" b="1" dirty="0">
                        <a:solidFill>
                          <a:srgbClr val="EFF6FE"/>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rgbClr val="D20000"/>
                    </a:solidFill>
                  </a:tcPr>
                </a:tc>
                <a:extLst>
                  <a:ext uri="{0D108BD9-81ED-4DB2-BD59-A6C34878D82A}">
                    <a16:rowId xmlns:a16="http://schemas.microsoft.com/office/drawing/2014/main" val="945849876"/>
                  </a:ext>
                </a:extLst>
              </a:tr>
              <a:tr h="560773">
                <a:tc>
                  <a:txBody>
                    <a:bodyPr/>
                    <a:lstStyle/>
                    <a:p>
                      <a:pPr marL="0" indent="0" fontAlgn="ctr">
                        <a:spcBef>
                          <a:spcPts val="600"/>
                        </a:spcBef>
                        <a:spcAft>
                          <a:spcPts val="600"/>
                        </a:spcAft>
                        <a:buFont typeface="Wingdings" panose="05000000000000000000" pitchFamily="2" charset="2"/>
                        <a:buNone/>
                      </a:pPr>
                      <a:r>
                        <a:rPr lang="en-US" sz="1400" dirty="0" smtClean="0"/>
                        <a:t>Detection Reliant</a:t>
                      </a:r>
                      <a:r>
                        <a:rPr lang="en-US" sz="1400" baseline="0" dirty="0" smtClean="0"/>
                        <a:t> on </a:t>
                      </a:r>
                      <a:r>
                        <a:rPr lang="en-US" sz="1400" dirty="0" smtClean="0"/>
                        <a:t>Rules-based technology (Pre-knowledge)</a:t>
                      </a:r>
                      <a:endParaRPr lang="en-US" sz="1400" dirty="0"/>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37466129"/>
                  </a:ext>
                </a:extLst>
              </a:tr>
              <a:tr h="560773">
                <a:tc>
                  <a:txBody>
                    <a:bodyPr/>
                    <a:lstStyle/>
                    <a:p>
                      <a:pPr marL="0" indent="0" fontAlgn="ctr">
                        <a:spcBef>
                          <a:spcPts val="600"/>
                        </a:spcBef>
                        <a:spcAft>
                          <a:spcPts val="600"/>
                        </a:spcAft>
                        <a:buFont typeface="Wingdings" panose="05000000000000000000" pitchFamily="2" charset="2"/>
                        <a:buNone/>
                      </a:pPr>
                      <a:r>
                        <a:rPr lang="en-US" sz="1400" dirty="0"/>
                        <a:t>Static Threat Detection</a:t>
                      </a:r>
                      <a:endParaRPr lang="en-US" sz="1400" dirty="0">
                        <a:solidFill>
                          <a:srgbClr val="000000"/>
                        </a:solidFill>
                      </a:endParaRP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78397023"/>
                  </a:ext>
                </a:extLst>
              </a:tr>
              <a:tr h="560773">
                <a:tc>
                  <a:txBody>
                    <a:bodyPr/>
                    <a:lstStyle/>
                    <a:p>
                      <a:pPr marL="0" marR="0" lvl="0" indent="0" algn="l" defTabSz="914400" rtl="0" eaLnBrk="1" fontAlgn="ctr" latinLnBrk="0" hangingPunct="1">
                        <a:lnSpc>
                          <a:spcPct val="100000"/>
                        </a:lnSpc>
                        <a:spcBef>
                          <a:spcPts val="600"/>
                        </a:spcBef>
                        <a:spcAft>
                          <a:spcPts val="600"/>
                        </a:spcAft>
                        <a:buClrTx/>
                        <a:buSzTx/>
                        <a:buFont typeface="Wingdings" panose="05000000000000000000" pitchFamily="2" charset="2"/>
                        <a:buNone/>
                        <a:tabLst/>
                        <a:defRPr/>
                      </a:pPr>
                      <a:r>
                        <a:rPr lang="en-US" sz="1400" dirty="0"/>
                        <a:t>Licensing based on Log/Data Volume - Unpredictable pricing model - charges based on Events Per Day (EPD) </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13106930"/>
                  </a:ext>
                </a:extLst>
              </a:tr>
              <a:tr h="560773">
                <a:tc>
                  <a:txBody>
                    <a:bodyPr/>
                    <a:lstStyle/>
                    <a:p>
                      <a:pPr marL="0" indent="0" fontAlgn="ctr">
                        <a:spcBef>
                          <a:spcPts val="600"/>
                        </a:spcBef>
                        <a:spcAft>
                          <a:spcPts val="600"/>
                        </a:spcAft>
                        <a:buFont typeface="Wingdings" panose="05000000000000000000" pitchFamily="2" charset="2"/>
                        <a:buNone/>
                      </a:pPr>
                      <a:r>
                        <a:rPr lang="en-US" sz="1400" dirty="0"/>
                        <a:t>Requires “people, process and technology” with</a:t>
                      </a:r>
                      <a:r>
                        <a:rPr lang="en-US" sz="1400" baseline="0" dirty="0"/>
                        <a:t> a</a:t>
                      </a:r>
                      <a:r>
                        <a:rPr lang="en-US" sz="1400" dirty="0"/>
                        <a:t> high cost to maintain</a:t>
                      </a:r>
                      <a:endParaRPr lang="en-US" sz="1400" dirty="0">
                        <a:solidFill>
                          <a:srgbClr val="000000"/>
                        </a:solidFill>
                      </a:endParaRP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38862903"/>
                  </a:ext>
                </a:extLst>
              </a:tr>
              <a:tr h="560773">
                <a:tc>
                  <a:txBody>
                    <a:bodyPr/>
                    <a:lstStyle/>
                    <a:p>
                      <a:pPr marL="0" indent="0" fontAlgn="ctr">
                        <a:spcBef>
                          <a:spcPts val="600"/>
                        </a:spcBef>
                        <a:spcAft>
                          <a:spcPts val="600"/>
                        </a:spcAft>
                        <a:buFont typeface="Wingdings" panose="05000000000000000000" pitchFamily="2" charset="2"/>
                        <a:buNone/>
                      </a:pPr>
                      <a:r>
                        <a:rPr lang="en-US" sz="1400" dirty="0"/>
                        <a:t>Cannot Detect Unknown Threats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14518703"/>
                  </a:ext>
                </a:extLst>
              </a:tr>
              <a:tr h="56077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Too Many False Positives Alerts on hundreds or thousands of investigations every week</a:t>
                      </a:r>
                      <a:endParaRPr lang="en-US" sz="1400" b="0" i="0" u="none" strike="noStrike" dirty="0">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u="none" strike="noStrike" dirty="0">
                        <a:effectLst/>
                      </a:endParaRPr>
                    </a:p>
                  </a:txBody>
                  <a:tcPr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6374478"/>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08893818"/>
              </p:ext>
            </p:extLst>
          </p:nvPr>
        </p:nvGraphicFramePr>
        <p:xfrm>
          <a:off x="6315075" y="2294911"/>
          <a:ext cx="5715000" cy="3891198"/>
        </p:xfrm>
        <a:graphic>
          <a:graphicData uri="http://schemas.openxmlformats.org/drawingml/2006/table">
            <a:tbl>
              <a:tblPr firstRow="1" bandRow="1">
                <a:tableStyleId>{6E25E649-3F16-4E02-A733-19D2CDBF48F0}</a:tableStyleId>
              </a:tblPr>
              <a:tblGrid>
                <a:gridCol w="5715000">
                  <a:extLst>
                    <a:ext uri="{9D8B030D-6E8A-4147-A177-3AD203B41FA5}">
                      <a16:colId xmlns:a16="http://schemas.microsoft.com/office/drawing/2014/main" val="1387596247"/>
                    </a:ext>
                  </a:extLst>
                </a:gridCol>
              </a:tblGrid>
              <a:tr h="495815">
                <a:tc>
                  <a:txBody>
                    <a:bodyPr/>
                    <a:lstStyle/>
                    <a:p>
                      <a:pPr algn="ctr"/>
                      <a:r>
                        <a:rPr lang="en-US" sz="2800" dirty="0" smtClean="0"/>
                        <a:t>Analytics</a:t>
                      </a:r>
                      <a:r>
                        <a:rPr lang="en-US" sz="2800" baseline="0" dirty="0" smtClean="0"/>
                        <a:t> (</a:t>
                      </a:r>
                      <a:r>
                        <a:rPr lang="en-US" sz="2800" dirty="0" smtClean="0"/>
                        <a:t>ThreatWatch)</a:t>
                      </a:r>
                      <a:endParaRPr lang="en-US" sz="2800" dirty="0">
                        <a:solidFill>
                          <a:srgbClr val="EFF6FE"/>
                        </a:solidFill>
                      </a:endParaRPr>
                    </a:p>
                  </a:txBody>
                  <a:tcPr>
                    <a:lnL>
                      <a:noFill/>
                    </a:lnL>
                    <a:lnR>
                      <a:noFill/>
                    </a:lnR>
                    <a:lnT w="25400" cmpd="sng">
                      <a:noFill/>
                    </a:lnT>
                    <a:lnB w="25400" cmpd="sng">
                      <a:noFill/>
                    </a:lnB>
                    <a:lnTlToBr w="12700" cmpd="sng">
                      <a:noFill/>
                      <a:prstDash val="solid"/>
                    </a:lnTlToBr>
                    <a:lnBlToTr w="12700" cmpd="sng">
                      <a:noFill/>
                      <a:prstDash val="solid"/>
                    </a:lnBlToTr>
                    <a:solidFill>
                      <a:srgbClr val="119EA1"/>
                    </a:solidFill>
                  </a:tcPr>
                </a:tc>
                <a:extLst>
                  <a:ext uri="{0D108BD9-81ED-4DB2-BD59-A6C34878D82A}">
                    <a16:rowId xmlns:a16="http://schemas.microsoft.com/office/drawing/2014/main" val="3681687279"/>
                  </a:ext>
                </a:extLst>
              </a:tr>
              <a:tr h="56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Patented technology,</a:t>
                      </a:r>
                      <a:r>
                        <a:rPr lang="en-US" sz="1400" baseline="0" dirty="0"/>
                        <a:t> including </a:t>
                      </a:r>
                      <a:r>
                        <a:rPr lang="en-US" sz="1400" dirty="0"/>
                        <a:t>artificial intelligence, machine learning, behavioral analysis and a fully-staffed SOC team to handle all investigations</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86694480"/>
                  </a:ext>
                </a:extLst>
              </a:tr>
              <a:tr h="56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Dynamic + Static Threat Detection</a:t>
                      </a:r>
                      <a:endParaRPr lang="en-US" sz="14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62523467"/>
                  </a:ext>
                </a:extLst>
              </a:tr>
              <a:tr h="56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t>No Limits</a:t>
                      </a:r>
                      <a:r>
                        <a:rPr lang="en-US" sz="1400" baseline="0" dirty="0" smtClean="0"/>
                        <a:t> to Data Volume in Pricing Model</a:t>
                      </a:r>
                      <a:endParaRPr lang="en-US" sz="14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42288350"/>
                  </a:ext>
                </a:extLst>
              </a:tr>
              <a:tr h="56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24x7x365 monitoring by state-of-the-art </a:t>
                      </a:r>
                      <a:r>
                        <a:rPr lang="en-US" sz="1400" dirty="0" smtClean="0"/>
                        <a:t>SOC – Bots are L1 SOC</a:t>
                      </a:r>
                      <a:endParaRPr lang="en-US" sz="14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16772965"/>
                  </a:ext>
                </a:extLst>
              </a:tr>
              <a:tr h="56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Predictable per device pricing model, regardless of the number of events</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946710333"/>
                  </a:ext>
                </a:extLst>
              </a:tr>
              <a:tr h="5621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Our SOC analysts investigate those alerts, write up our recommendations and only involve the customer when there</a:t>
                      </a:r>
                      <a:r>
                        <a:rPr lang="en-US" sz="1400" baseline="0" dirty="0"/>
                        <a:t> i</a:t>
                      </a:r>
                      <a:r>
                        <a:rPr lang="en-US" sz="1400" dirty="0"/>
                        <a:t>s a real threat</a:t>
                      </a:r>
                      <a:endParaRPr lang="en-US" sz="1400" b="0" i="0" u="none" strike="noStrike" dirty="0">
                        <a:effectLst/>
                      </a:endParaRPr>
                    </a:p>
                  </a:txBody>
                  <a:tcPr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925281"/>
                  </a:ext>
                </a:extLst>
              </a:tr>
            </a:tbl>
          </a:graphicData>
        </a:graphic>
      </p:graphicFrame>
    </p:spTree>
    <p:extLst>
      <p:ext uri="{BB962C8B-B14F-4D97-AF65-F5344CB8AC3E}">
        <p14:creationId xmlns:p14="http://schemas.microsoft.com/office/powerpoint/2010/main" val="73908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bg1"/>
                </a:solidFill>
                <a:latin typeface="+mn-lt"/>
              </a:rPr>
              <a:t>Your Worst Day…</a:t>
            </a:r>
          </a:p>
        </p:txBody>
      </p:sp>
      <p:sp>
        <p:nvSpPr>
          <p:cNvPr id="3" name="Content Placeholder 2"/>
          <p:cNvSpPr>
            <a:spLocks noGrp="1"/>
          </p:cNvSpPr>
          <p:nvPr>
            <p:ph sz="quarter" idx="10"/>
          </p:nvPr>
        </p:nvSpPr>
        <p:spPr>
          <a:xfrm>
            <a:off x="381000" y="1524000"/>
            <a:ext cx="4398817" cy="5029200"/>
          </a:xfrm>
        </p:spPr>
        <p:txBody>
          <a:bodyPr>
            <a:normAutofit lnSpcReduction="10000"/>
          </a:bodyPr>
          <a:lstStyle/>
          <a:p>
            <a:r>
              <a:rPr lang="en-US" dirty="0"/>
              <a:t>No news is good news, right?</a:t>
            </a:r>
          </a:p>
          <a:p>
            <a:r>
              <a:rPr lang="en-US" dirty="0"/>
              <a:t>In the cyber-security world, you can’t assume that since everything is calm, everything is good</a:t>
            </a:r>
          </a:p>
          <a:p>
            <a:r>
              <a:rPr lang="en-US" dirty="0"/>
              <a:t>So many companies today are compromised, but don’t know it</a:t>
            </a:r>
          </a:p>
          <a:p>
            <a:r>
              <a:rPr lang="en-US" dirty="0"/>
              <a:t>So what happens when you embark upon your “worst 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727" y="1538600"/>
            <a:ext cx="6666667" cy="5000000"/>
          </a:xfrm>
          <a:prstGeom prst="rect">
            <a:avLst/>
          </a:prstGeom>
        </p:spPr>
      </p:pic>
    </p:spTree>
    <p:extLst>
      <p:ext uri="{BB962C8B-B14F-4D97-AF65-F5344CB8AC3E}">
        <p14:creationId xmlns:p14="http://schemas.microsoft.com/office/powerpoint/2010/main" val="570075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1"/>
                </a:solidFill>
                <a:latin typeface="+mn-lt"/>
              </a:rPr>
              <a:t>Story 1 – CEO Story </a:t>
            </a:r>
          </a:p>
        </p:txBody>
      </p:sp>
      <p:sp>
        <p:nvSpPr>
          <p:cNvPr id="3" name="Content Placeholder 2"/>
          <p:cNvSpPr>
            <a:spLocks noGrp="1"/>
          </p:cNvSpPr>
          <p:nvPr>
            <p:ph sz="quarter" idx="10"/>
          </p:nvPr>
        </p:nvSpPr>
        <p:spPr>
          <a:xfrm>
            <a:off x="381000" y="1486293"/>
            <a:ext cx="5210503" cy="5029200"/>
          </a:xfrm>
        </p:spPr>
        <p:txBody>
          <a:bodyPr>
            <a:normAutofit/>
          </a:bodyPr>
          <a:lstStyle/>
          <a:p>
            <a:pPr lvl="0"/>
            <a:r>
              <a:rPr lang="en-US" dirty="0"/>
              <a:t>What a Fellow CEO Told Me</a:t>
            </a:r>
          </a:p>
          <a:p>
            <a:pPr lvl="1"/>
            <a:r>
              <a:rPr lang="en-US" dirty="0"/>
              <a:t>“Several weeks of being down would has imploded our businesses. Not worth the risk! </a:t>
            </a:r>
          </a:p>
          <a:p>
            <a:pPr lvl="1"/>
            <a:r>
              <a:rPr lang="en-US" dirty="0"/>
              <a:t>All of our systems and backups were encrypted by the threat actor. </a:t>
            </a:r>
          </a:p>
          <a:p>
            <a:pPr lvl="1"/>
            <a:r>
              <a:rPr lang="en-US" dirty="0"/>
              <a:t>I aged a year in one week, I never want to live Ransomware again!”</a:t>
            </a:r>
          </a:p>
          <a:p>
            <a:pPr lvl="0"/>
            <a:r>
              <a:rPr lang="en-US" dirty="0"/>
              <a:t>We Thought We Were Prepared</a:t>
            </a:r>
          </a:p>
          <a:p>
            <a:r>
              <a:rPr lang="en-US" dirty="0"/>
              <a:t>The Impact</a:t>
            </a:r>
          </a:p>
          <a:p>
            <a:pPr lvl="1"/>
            <a:r>
              <a:rPr lang="en-US" dirty="0"/>
              <a:t>We had no choice but to pay the ransom. </a:t>
            </a:r>
          </a:p>
          <a:p>
            <a:pPr marL="402432" lvl="1" indent="0">
              <a:buNone/>
            </a:pPr>
            <a:endParaRPr lang="en-US" dirty="0"/>
          </a:p>
          <a:p>
            <a:pPr marL="0" indent="0">
              <a:buNone/>
            </a:pPr>
            <a:endParaRPr lang="en-US" dirty="0"/>
          </a:p>
        </p:txBody>
      </p:sp>
      <p:pic>
        <p:nvPicPr>
          <p:cNvPr id="1032" name="Picture 8" descr="Virus of cyber kind: Only behavioural change can ensure digital security |  Business Standard 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062" y="1847137"/>
            <a:ext cx="5645509" cy="422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557917"/>
      </p:ext>
    </p:extLst>
  </p:cSld>
  <p:clrMapOvr>
    <a:masterClrMapping/>
  </p:clrMapOvr>
</p:sld>
</file>

<file path=ppt/theme/theme1.xml><?xml version="1.0" encoding="utf-8"?>
<a:theme xmlns:a="http://schemas.openxmlformats.org/drawingml/2006/main" name="APPROVED 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ATT">
  <a:themeElements>
    <a:clrScheme name="ATT">
      <a:dk1>
        <a:srgbClr val="000000"/>
      </a:dk1>
      <a:lt1>
        <a:sysClr val="window" lastClr="FFFFFF"/>
      </a:lt1>
      <a:dk2>
        <a:srgbClr val="44546A"/>
      </a:dk2>
      <a:lt2>
        <a:srgbClr val="E7E6E6"/>
      </a:lt2>
      <a:accent1>
        <a:srgbClr val="0574AC"/>
      </a:accent1>
      <a:accent2>
        <a:srgbClr val="C79042"/>
      </a:accent2>
      <a:accent3>
        <a:srgbClr val="C74D42"/>
      </a:accent3>
      <a:accent4>
        <a:srgbClr val="FFC000"/>
      </a:accent4>
      <a:accent5>
        <a:srgbClr val="4472C4"/>
      </a:accent5>
      <a:accent6>
        <a:srgbClr val="70AD47"/>
      </a:accent6>
      <a:hlink>
        <a:srgbClr val="0563C1"/>
      </a:hlink>
      <a:folHlink>
        <a:srgbClr val="954F72"/>
      </a:folHlink>
    </a:clrScheme>
    <a:fontScheme name="ATT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OD">
  <a:themeElements>
    <a:clrScheme name="Custom 2">
      <a:dk1>
        <a:sysClr val="windowText" lastClr="000000"/>
      </a:dk1>
      <a:lt1>
        <a:sysClr val="window" lastClr="FFFFFF"/>
      </a:lt1>
      <a:dk2>
        <a:srgbClr val="3B3B3B"/>
      </a:dk2>
      <a:lt2>
        <a:srgbClr val="FFFFFF"/>
      </a:lt2>
      <a:accent1>
        <a:srgbClr val="FF0000"/>
      </a:accent1>
      <a:accent2>
        <a:srgbClr val="2393A1"/>
      </a:accent2>
      <a:accent3>
        <a:srgbClr val="B0B0B0"/>
      </a:accent3>
      <a:accent4>
        <a:srgbClr val="A5A5A5"/>
      </a:accent4>
      <a:accent5>
        <a:srgbClr val="006461"/>
      </a:accent5>
      <a:accent6>
        <a:srgbClr val="808080"/>
      </a:accent6>
      <a:hlink>
        <a:srgbClr val="FF0000"/>
      </a:hlink>
      <a:folHlink>
        <a:srgbClr val="A116E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DBrandedTemplate.potx [Read-Only]" id="{2F6E0669-7985-4878-A94A-A87DB9B0F2CB}" vid="{8B502144-1DE9-48C3-8A1B-B416B6AFB975}"/>
    </a:ext>
  </a:extLst>
</a:theme>
</file>

<file path=ppt/theme/theme12.xml><?xml version="1.0" encoding="utf-8"?>
<a:theme xmlns:a="http://schemas.openxmlformats.org/drawingml/2006/main" name="9_SOD">
  <a:themeElements>
    <a:clrScheme name="SOD">
      <a:dk1>
        <a:srgbClr val="000000"/>
      </a:dk1>
      <a:lt1>
        <a:sysClr val="window" lastClr="FFFFFF"/>
      </a:lt1>
      <a:dk2>
        <a:srgbClr val="44546A"/>
      </a:dk2>
      <a:lt2>
        <a:srgbClr val="E7E6E6"/>
      </a:lt2>
      <a:accent1>
        <a:srgbClr val="C00000"/>
      </a:accent1>
      <a:accent2>
        <a:srgbClr val="1B7F29"/>
      </a:accent2>
      <a:accent3>
        <a:srgbClr val="0000C0"/>
      </a:accent3>
      <a:accent4>
        <a:srgbClr val="FFC000"/>
      </a:accent4>
      <a:accent5>
        <a:srgbClr val="4472C4"/>
      </a:accent5>
      <a:accent6>
        <a:srgbClr val="70AD47"/>
      </a:accent6>
      <a:hlink>
        <a:srgbClr val="0563C1"/>
      </a:hlink>
      <a:folHlink>
        <a:srgbClr val="954F72"/>
      </a:folHlink>
    </a:clrScheme>
    <a:fontScheme name="SOD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APPROVED 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APPROVED 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APPROVED 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DBrandedTemplate.potx" id="{707F3C17-1177-43B7-9395-DEAE8DE8914F}" vid="{D7AECA4B-6B44-4FA9-8C19-EEB222240BAB}"/>
    </a:ext>
  </a:extLst>
</a:theme>
</file>

<file path=ppt/theme/theme18.xml><?xml version="1.0" encoding="utf-8"?>
<a:theme xmlns:a="http://schemas.openxmlformats.org/drawingml/2006/main" name="4_SOD">
  <a:themeElements>
    <a:clrScheme name="Custom 2">
      <a:dk1>
        <a:sysClr val="windowText" lastClr="000000"/>
      </a:dk1>
      <a:lt1>
        <a:sysClr val="window" lastClr="FFFFFF"/>
      </a:lt1>
      <a:dk2>
        <a:srgbClr val="3B3B3B"/>
      </a:dk2>
      <a:lt2>
        <a:srgbClr val="FFFFFF"/>
      </a:lt2>
      <a:accent1>
        <a:srgbClr val="FF0000"/>
      </a:accent1>
      <a:accent2>
        <a:srgbClr val="2393A1"/>
      </a:accent2>
      <a:accent3>
        <a:srgbClr val="B0B0B0"/>
      </a:accent3>
      <a:accent4>
        <a:srgbClr val="A5A5A5"/>
      </a:accent4>
      <a:accent5>
        <a:srgbClr val="006461"/>
      </a:accent5>
      <a:accent6>
        <a:srgbClr val="808080"/>
      </a:accent6>
      <a:hlink>
        <a:srgbClr val="FF0000"/>
      </a:hlink>
      <a:folHlink>
        <a:srgbClr val="A116E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ODBrandedTemplate.potx [Read-Only]" id="{2F6E0669-7985-4878-A94A-A87DB9B0F2CB}" vid="{8B502144-1DE9-48C3-8A1B-B416B6AFB975}"/>
    </a:ext>
  </a:extLst>
</a:theme>
</file>

<file path=ppt/theme/theme19.xml><?xml version="1.0" encoding="utf-8"?>
<a:theme xmlns:a="http://schemas.openxmlformats.org/drawingml/2006/main" name="5_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_ATT">
  <a:themeElements>
    <a:clrScheme name="ATT">
      <a:dk1>
        <a:srgbClr val="000000"/>
      </a:dk1>
      <a:lt1>
        <a:sysClr val="window" lastClr="FFFFFF"/>
      </a:lt1>
      <a:dk2>
        <a:srgbClr val="44546A"/>
      </a:dk2>
      <a:lt2>
        <a:srgbClr val="E7E6E6"/>
      </a:lt2>
      <a:accent1>
        <a:srgbClr val="0574AC"/>
      </a:accent1>
      <a:accent2>
        <a:srgbClr val="C79042"/>
      </a:accent2>
      <a:accent3>
        <a:srgbClr val="C74D42"/>
      </a:accent3>
      <a:accent4>
        <a:srgbClr val="FFC000"/>
      </a:accent4>
      <a:accent5>
        <a:srgbClr val="4472C4"/>
      </a:accent5>
      <a:accent6>
        <a:srgbClr val="70AD47"/>
      </a:accent6>
      <a:hlink>
        <a:srgbClr val="0563C1"/>
      </a:hlink>
      <a:folHlink>
        <a:srgbClr val="954F72"/>
      </a:folHlink>
    </a:clrScheme>
    <a:fontScheme name="ATT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DBrandedTemplate.potx" id="{707F3C17-1177-43B7-9395-DEAE8DE8914F}" vid="{D7AECA4B-6B44-4FA9-8C19-EEB222240BAB}"/>
    </a:ext>
  </a:extLst>
</a:theme>
</file>

<file path=ppt/theme/theme23.xml><?xml version="1.0" encoding="utf-8"?>
<a:theme xmlns:a="http://schemas.openxmlformats.org/drawingml/2006/main" name="ATT">
  <a:themeElements>
    <a:clrScheme name="ATT">
      <a:dk1>
        <a:srgbClr val="000000"/>
      </a:dk1>
      <a:lt1>
        <a:sysClr val="window" lastClr="FFFFFF"/>
      </a:lt1>
      <a:dk2>
        <a:srgbClr val="44546A"/>
      </a:dk2>
      <a:lt2>
        <a:srgbClr val="E7E6E6"/>
      </a:lt2>
      <a:accent1>
        <a:srgbClr val="0574AC"/>
      </a:accent1>
      <a:accent2>
        <a:srgbClr val="C79042"/>
      </a:accent2>
      <a:accent3>
        <a:srgbClr val="C74D42"/>
      </a:accent3>
      <a:accent4>
        <a:srgbClr val="FFC000"/>
      </a:accent4>
      <a:accent5>
        <a:srgbClr val="4472C4"/>
      </a:accent5>
      <a:accent6>
        <a:srgbClr val="70AD47"/>
      </a:accent6>
      <a:hlink>
        <a:srgbClr val="0563C1"/>
      </a:hlink>
      <a:folHlink>
        <a:srgbClr val="954F72"/>
      </a:folHlink>
    </a:clrScheme>
    <a:fontScheme name="ATT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DBrandedTemplate.potx" id="{707F3C17-1177-43B7-9395-DEAE8DE8914F}" vid="{D7AECA4B-6B44-4FA9-8C19-EEB222240BAB}"/>
    </a:ext>
  </a:extLst>
</a:theme>
</file>

<file path=ppt/theme/theme4.xml><?xml version="1.0" encoding="utf-8"?>
<a:theme xmlns:a="http://schemas.openxmlformats.org/drawingml/2006/main" name="6_SO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ATT">
  <a:themeElements>
    <a:clrScheme name="ATT">
      <a:dk1>
        <a:srgbClr val="000000"/>
      </a:dk1>
      <a:lt1>
        <a:sysClr val="window" lastClr="FFFFFF"/>
      </a:lt1>
      <a:dk2>
        <a:srgbClr val="44546A"/>
      </a:dk2>
      <a:lt2>
        <a:srgbClr val="E7E6E6"/>
      </a:lt2>
      <a:accent1>
        <a:srgbClr val="0574AC"/>
      </a:accent1>
      <a:accent2>
        <a:srgbClr val="C79042"/>
      </a:accent2>
      <a:accent3>
        <a:srgbClr val="C74D42"/>
      </a:accent3>
      <a:accent4>
        <a:srgbClr val="FFC000"/>
      </a:accent4>
      <a:accent5>
        <a:srgbClr val="4472C4"/>
      </a:accent5>
      <a:accent6>
        <a:srgbClr val="70AD47"/>
      </a:accent6>
      <a:hlink>
        <a:srgbClr val="0563C1"/>
      </a:hlink>
      <a:folHlink>
        <a:srgbClr val="954F72"/>
      </a:folHlink>
    </a:clrScheme>
    <a:fontScheme name="ATT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DBrandedTemplate.potx" id="{707F3C17-1177-43B7-9395-DEAE8DE8914F}" vid="{D7AECA4B-6B44-4FA9-8C19-EEB222240BAB}"/>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DBrandedTemplate.potx" id="{707F3C17-1177-43B7-9395-DEAE8DE8914F}" vid="{D7AECA4B-6B44-4FA9-8C19-EEB222240BAB}"/>
    </a:ext>
  </a:ext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DBrandedTemplate.potx" id="{707F3C17-1177-43B7-9395-DEAE8DE8914F}" vid="{D7AECA4B-6B44-4FA9-8C19-EEB222240BAB}"/>
    </a:ext>
  </a:extLst>
</a:theme>
</file>

<file path=ppt/theme/theme9.xml><?xml version="1.0" encoding="utf-8"?>
<a:theme xmlns:a="http://schemas.openxmlformats.org/drawingml/2006/main" name="2_ATT">
  <a:themeElements>
    <a:clrScheme name="ATT">
      <a:dk1>
        <a:srgbClr val="000000"/>
      </a:dk1>
      <a:lt1>
        <a:sysClr val="window" lastClr="FFFFFF"/>
      </a:lt1>
      <a:dk2>
        <a:srgbClr val="44546A"/>
      </a:dk2>
      <a:lt2>
        <a:srgbClr val="E7E6E6"/>
      </a:lt2>
      <a:accent1>
        <a:srgbClr val="0574AC"/>
      </a:accent1>
      <a:accent2>
        <a:srgbClr val="C79042"/>
      </a:accent2>
      <a:accent3>
        <a:srgbClr val="C74D42"/>
      </a:accent3>
      <a:accent4>
        <a:srgbClr val="FFC000"/>
      </a:accent4>
      <a:accent5>
        <a:srgbClr val="4472C4"/>
      </a:accent5>
      <a:accent6>
        <a:srgbClr val="70AD47"/>
      </a:accent6>
      <a:hlink>
        <a:srgbClr val="0563C1"/>
      </a:hlink>
      <a:folHlink>
        <a:srgbClr val="954F72"/>
      </a:folHlink>
    </a:clrScheme>
    <a:fontScheme name="ATT Head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CBDF54F1289D4A9EC82B687EC4EEBE" ma:contentTypeVersion="4" ma:contentTypeDescription="Create a new document." ma:contentTypeScope="" ma:versionID="ba02e4b8d3745e261e972f65c9e3897c">
  <xsd:schema xmlns:xsd="http://www.w3.org/2001/XMLSchema" xmlns:xs="http://www.w3.org/2001/XMLSchema" xmlns:p="http://schemas.microsoft.com/office/2006/metadata/properties" xmlns:ns2="0e1686d4-52bd-40ef-af9d-69cc4cc2d8a8" xmlns:ns3="6f4a862c-685b-44fc-b702-c1dc16d21982" xmlns:ns4="http://schemas.microsoft.com/sharepoint/v4" targetNamespace="http://schemas.microsoft.com/office/2006/metadata/properties" ma:root="true" ma:fieldsID="c32f2f89387a994dc18cafc0397f7d31" ns2:_="" ns3:_="" ns4:_="">
    <xsd:import namespace="0e1686d4-52bd-40ef-af9d-69cc4cc2d8a8"/>
    <xsd:import namespace="6f4a862c-685b-44fc-b702-c1dc16d21982"/>
    <xsd:import namespace="http://schemas.microsoft.com/sharepoint/v4"/>
    <xsd:element name="properties">
      <xsd:complexType>
        <xsd:sequence>
          <xsd:element name="documentManagement">
            <xsd:complexType>
              <xsd:all>
                <xsd:element ref="ns2:ia00f1d20d5d4ac7b4a5a992747db7cf" minOccurs="0"/>
                <xsd:element ref="ns3:TaxCatchAll" minOccurs="0"/>
                <xsd:element ref="ns3:_dlc_DocId" minOccurs="0"/>
                <xsd:element ref="ns3:_dlc_DocIdUrl" minOccurs="0"/>
                <xsd:element ref="ns3:_dlc_DocIdPersistId"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1686d4-52bd-40ef-af9d-69cc4cc2d8a8" elementFormDefault="qualified">
    <xsd:import namespace="http://schemas.microsoft.com/office/2006/documentManagement/types"/>
    <xsd:import namespace="http://schemas.microsoft.com/office/infopath/2007/PartnerControls"/>
    <xsd:element name="ia00f1d20d5d4ac7b4a5a992747db7cf" ma:index="9" ma:taxonomy="true" ma:internalName="ia00f1d20d5d4ac7b4a5a992747db7cf" ma:taxonomyFieldName="Folder" ma:displayName="Folder" ma:default="" ma:fieldId="{2a00f1d2-0d5d-4ac7-b4a5-a992747db7cf}" ma:taxonomyMulti="true" ma:sspId="3645cf37-0451-45ce-a16e-39daceea1810" ma:termSetId="dc09c988-6d1c-4939-ae3e-a20b39a9703b"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f4a862c-685b-44fc-b702-c1dc16d2198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0227348-62f5-4fcd-a63c-ffcae47cb7e6}" ma:internalName="TaxCatchAll" ma:showField="CatchAllData" ma:web="6f4a862c-685b-44fc-b702-c1dc16d21982">
      <xsd:complexType>
        <xsd:complexContent>
          <xsd:extension base="dms:MultiChoiceLookup">
            <xsd:sequence>
              <xsd:element name="Value" type="dms:Lookup" maxOccurs="unbounded" minOccurs="0" nillable="true"/>
            </xsd:sequence>
          </xsd:extension>
        </xsd:complexContent>
      </xsd:complexType>
    </xsd:element>
    <xsd:element name="_dlc_DocId" ma:index="11" nillable="true" ma:displayName="Document ID Value" ma:description="The value of the document ID assigned to this item." ma:internalName="_dlc_DocId" ma:readOnly="true">
      <xsd:simpleType>
        <xsd:restriction base="dms:Text"/>
      </xsd:simpleType>
    </xsd:element>
    <xsd:element name="_dlc_DocIdUrl" ma:index="1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3"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6f4a862c-685b-44fc-b702-c1dc16d21982">
      <Value>251</Value>
    </TaxCatchAll>
    <ia00f1d20d5d4ac7b4a5a992747db7cf xmlns="0e1686d4-52bd-40ef-af9d-69cc4cc2d8a8">
      <Terms xmlns="http://schemas.microsoft.com/office/infopath/2007/PartnerControls">
        <TermInfo xmlns="http://schemas.microsoft.com/office/infopath/2007/PartnerControls">
          <TermName xmlns="http://schemas.microsoft.com/office/infopath/2007/PartnerControls">Current Sales Deck</TermName>
          <TermId xmlns="http://schemas.microsoft.com/office/infopath/2007/PartnerControls">1844916e-6c40-4a29-b680-abaea7a0869f</TermId>
        </TermInfo>
      </Terms>
    </ia00f1d20d5d4ac7b4a5a992747db7cf>
    <_dlc_DocId xmlns="6f4a862c-685b-44fc-b702-c1dc16d21982">EZUZPFT7ZAKT-17-4793</_dlc_DocId>
    <_dlc_DocIdUrl xmlns="6f4a862c-685b-44fc-b702-c1dc16d21982">
      <Url>https://sp.securityondemand.com/sales/_layouts/15/DocIdRedir.aspx?ID=EZUZPFT7ZAKT-17-4793</Url>
      <Description>EZUZPFT7ZAKT-17-4793</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2355B4-6F73-42DE-A7E8-0DCFB45A9A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1686d4-52bd-40ef-af9d-69cc4cc2d8a8"/>
    <ds:schemaRef ds:uri="6f4a862c-685b-44fc-b702-c1dc16d2198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48DBBC-0FD0-4142-AE55-157404B5E635}">
  <ds:schemaRefs>
    <ds:schemaRef ds:uri="http://www.w3.org/XML/1998/namespace"/>
    <ds:schemaRef ds:uri="http://purl.org/dc/elements/1.1/"/>
    <ds:schemaRef ds:uri="http://schemas.microsoft.com/office/2006/metadata/properties"/>
    <ds:schemaRef ds:uri="0e1686d4-52bd-40ef-af9d-69cc4cc2d8a8"/>
    <ds:schemaRef ds:uri="http://schemas.microsoft.com/sharepoint/v4"/>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6f4a862c-685b-44fc-b702-c1dc16d21982"/>
  </ds:schemaRefs>
</ds:datastoreItem>
</file>

<file path=customXml/itemProps3.xml><?xml version="1.0" encoding="utf-8"?>
<ds:datastoreItem xmlns:ds="http://schemas.openxmlformats.org/officeDocument/2006/customXml" ds:itemID="{5F62F731-0B38-4BC2-A85E-A176F2D4B93C}">
  <ds:schemaRefs>
    <ds:schemaRef ds:uri="http://schemas.microsoft.com/sharepoint/events"/>
  </ds:schemaRefs>
</ds:datastoreItem>
</file>

<file path=customXml/itemProps4.xml><?xml version="1.0" encoding="utf-8"?>
<ds:datastoreItem xmlns:ds="http://schemas.openxmlformats.org/officeDocument/2006/customXml" ds:itemID="{EF3283D1-F4B5-4238-B9DD-66B7E3E1B8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124247</TotalTime>
  <Words>4953</Words>
  <Application>Microsoft Office PowerPoint</Application>
  <PresentationFormat>Widescreen</PresentationFormat>
  <Paragraphs>800</Paragraphs>
  <Slides>45</Slides>
  <Notes>23</Notes>
  <HiddenSlides>1</HiddenSlides>
  <MMClips>0</MMClips>
  <ScaleCrop>false</ScaleCrop>
  <HeadingPairs>
    <vt:vector size="8" baseType="variant">
      <vt:variant>
        <vt:lpstr>Fonts Used</vt:lpstr>
      </vt:variant>
      <vt:variant>
        <vt:i4>15</vt:i4>
      </vt:variant>
      <vt:variant>
        <vt:lpstr>Theme</vt:lpstr>
      </vt:variant>
      <vt:variant>
        <vt:i4>23</vt:i4>
      </vt:variant>
      <vt:variant>
        <vt:lpstr>Embedded OLE Servers</vt:lpstr>
      </vt:variant>
      <vt:variant>
        <vt:i4>1</vt:i4>
      </vt:variant>
      <vt:variant>
        <vt:lpstr>Slide Titles</vt:lpstr>
      </vt:variant>
      <vt:variant>
        <vt:i4>45</vt:i4>
      </vt:variant>
    </vt:vector>
  </HeadingPairs>
  <TitlesOfParts>
    <vt:vector size="84" baseType="lpstr">
      <vt:lpstr>ＭＳ Ｐゴシック</vt:lpstr>
      <vt:lpstr>Arial</vt:lpstr>
      <vt:lpstr>Calibri</vt:lpstr>
      <vt:lpstr>Calibri Light</vt:lpstr>
      <vt:lpstr>Courier New</vt:lpstr>
      <vt:lpstr>Droid Sans</vt:lpstr>
      <vt:lpstr>Droid Serif</vt:lpstr>
      <vt:lpstr>Geogrotesque</vt:lpstr>
      <vt:lpstr>Helvetica</vt:lpstr>
      <vt:lpstr>Nirmala UI Semilight</vt:lpstr>
      <vt:lpstr>Open Sans</vt:lpstr>
      <vt:lpstr>Roboto</vt:lpstr>
      <vt:lpstr>Roboto Thin</vt:lpstr>
      <vt:lpstr>Times New Roman</vt:lpstr>
      <vt:lpstr>Wingdings</vt:lpstr>
      <vt:lpstr>APPROVED SOD</vt:lpstr>
      <vt:lpstr>1_SOD</vt:lpstr>
      <vt:lpstr>Custom Design</vt:lpstr>
      <vt:lpstr>6_SOD</vt:lpstr>
      <vt:lpstr>4_ATT</vt:lpstr>
      <vt:lpstr>2_Custom Design</vt:lpstr>
      <vt:lpstr>3_Custom Design</vt:lpstr>
      <vt:lpstr>10_Custom Design</vt:lpstr>
      <vt:lpstr>2_ATT</vt:lpstr>
      <vt:lpstr>7_ATT</vt:lpstr>
      <vt:lpstr>SOD</vt:lpstr>
      <vt:lpstr>9_SOD</vt:lpstr>
      <vt:lpstr>13_SOD</vt:lpstr>
      <vt:lpstr>1_APPROVED SOD</vt:lpstr>
      <vt:lpstr>2_APPROVED SOD</vt:lpstr>
      <vt:lpstr>3_APPROVED SOD</vt:lpstr>
      <vt:lpstr>19_Custom Design</vt:lpstr>
      <vt:lpstr>4_SOD</vt:lpstr>
      <vt:lpstr>5_SOD</vt:lpstr>
      <vt:lpstr>2_Office Theme</vt:lpstr>
      <vt:lpstr>1_ATT</vt:lpstr>
      <vt:lpstr>1_Custom Design</vt:lpstr>
      <vt:lpstr>ATT</vt:lpstr>
      <vt:lpstr>CorelDRAW</vt:lpstr>
      <vt:lpstr>Company Introduction</vt:lpstr>
      <vt:lpstr>Current State</vt:lpstr>
      <vt:lpstr>Static vs Dynamic Threat Detection/Remediation</vt:lpstr>
      <vt:lpstr>Managed Security Generational Model</vt:lpstr>
      <vt:lpstr>The Race to Zero</vt:lpstr>
      <vt:lpstr>PowerPoint Presentation</vt:lpstr>
      <vt:lpstr>SIEM/MDR vs. Analytics </vt:lpstr>
      <vt:lpstr>Your Worst Day…</vt:lpstr>
      <vt:lpstr>Story 1 – CEO Story </vt:lpstr>
      <vt:lpstr>The Costs of Ransomware to Business</vt:lpstr>
      <vt:lpstr>The Problem – Why Now?</vt:lpstr>
      <vt:lpstr>Multiple Forces Coming Together </vt:lpstr>
      <vt:lpstr>The Criminal Eco-System is Expanding</vt:lpstr>
      <vt:lpstr>Ransomware as a Service (RaaS)</vt:lpstr>
      <vt:lpstr>How Does Ransomware Get Into the network?</vt:lpstr>
      <vt:lpstr>Why is Detecting Ransomware so Difficult?</vt:lpstr>
      <vt:lpstr>The Data Problem</vt:lpstr>
      <vt:lpstr>Cyber Security is a Big Data Problem</vt:lpstr>
      <vt:lpstr>The Evolutionary Data Curve</vt:lpstr>
      <vt:lpstr>AQ Technology Foundation</vt:lpstr>
      <vt:lpstr>Real World Problems Solved by Rough Set (AQ)</vt:lpstr>
      <vt:lpstr>What Does AQ Technology Do?</vt:lpstr>
      <vt:lpstr>We built our Use Cases on AQ Analytics Capabilities</vt:lpstr>
      <vt:lpstr>Attack Examples &amp; IOC Search Response Times</vt:lpstr>
      <vt:lpstr>AQ Technology Focuses on 5 Key Problem Sets</vt:lpstr>
      <vt:lpstr>Customer Value Drivers</vt:lpstr>
      <vt:lpstr>Analysis Layers</vt:lpstr>
      <vt:lpstr>Event Distillation Process</vt:lpstr>
      <vt:lpstr>Architecture Overview</vt:lpstr>
      <vt:lpstr>The AI &amp; ML Landscape</vt:lpstr>
      <vt:lpstr>The Use of AI &amp; ML in Cyber-Security</vt:lpstr>
      <vt:lpstr>The Bad Guys are also Using Machine Learning</vt:lpstr>
      <vt:lpstr>Using Unsupervised ML to Find Unknown Threats</vt:lpstr>
      <vt:lpstr>What is Unsupervised Anomaly Detection (UAD)?</vt:lpstr>
      <vt:lpstr>UAD - Post Office Analogy</vt:lpstr>
      <vt:lpstr>UAD Deep Dive - Variability of Log Data by Data Source</vt:lpstr>
      <vt:lpstr>UAD Data Combinations Example</vt:lpstr>
      <vt:lpstr>AI Questions That I Should Ask My Vendor</vt:lpstr>
      <vt:lpstr>Ransomware Attack Stages</vt:lpstr>
      <vt:lpstr>Areas You Should be Monitoring</vt:lpstr>
      <vt:lpstr>Security Operations Centers (US)</vt:lpstr>
      <vt:lpstr>SOD Research &amp; Development</vt:lpstr>
      <vt:lpstr>SOD’s Differentiation - Full Spectrum, Dynamic Analysis </vt:lpstr>
      <vt:lpstr>Pricing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PowerPoint Presentation</dc:title>
  <dc:creator>Ralph Woodmansee</dc:creator>
  <cp:lastModifiedBy>Peter Bybee</cp:lastModifiedBy>
  <cp:revision>670</cp:revision>
  <dcterms:created xsi:type="dcterms:W3CDTF">2017-11-28T00:29:11Z</dcterms:created>
  <dcterms:modified xsi:type="dcterms:W3CDTF">2021-10-19T16:43:53Z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0x010100C1CBDF54F1289D4A9EC82B687EC4EEBE</vt:lpwstr>
  </property>
  <property fmtid="{D5CDD505-2E9C-101B-9397-08002B2CF9AE}" pid="3" name="_dlc_DocIdItemGuid">
    <vt:lpwstr>9714c8a3-c36e-4137-9085-d54da9724951</vt:lpwstr>
  </property>
  <property fmtid="{D5CDD505-2E9C-101B-9397-08002B2CF9AE}" pid="4" name="Folder">
    <vt:lpwstr>251;#Current Sales Deck|1844916e-6c40-4a29-b680-abaea7a0869f</vt:lpwstr>
  </property>
</Properties>
</file>